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256" r:id="rId2"/>
    <p:sldId id="313" r:id="rId3"/>
    <p:sldId id="314" r:id="rId4"/>
    <p:sldId id="366" r:id="rId5"/>
    <p:sldId id="372" r:id="rId6"/>
    <p:sldId id="373" r:id="rId7"/>
    <p:sldId id="374" r:id="rId8"/>
    <p:sldId id="375" r:id="rId9"/>
    <p:sldId id="367" r:id="rId10"/>
    <p:sldId id="376" r:id="rId11"/>
    <p:sldId id="377" r:id="rId12"/>
    <p:sldId id="378" r:id="rId13"/>
    <p:sldId id="379" r:id="rId14"/>
    <p:sldId id="380" r:id="rId15"/>
    <p:sldId id="381" r:id="rId16"/>
    <p:sldId id="382" r:id="rId17"/>
    <p:sldId id="383" r:id="rId18"/>
    <p:sldId id="384" r:id="rId19"/>
    <p:sldId id="385" r:id="rId20"/>
    <p:sldId id="386" r:id="rId21"/>
    <p:sldId id="387" r:id="rId22"/>
    <p:sldId id="388" r:id="rId23"/>
    <p:sldId id="389" r:id="rId24"/>
    <p:sldId id="390" r:id="rId25"/>
    <p:sldId id="391" r:id="rId26"/>
    <p:sldId id="392" r:id="rId27"/>
    <p:sldId id="393" r:id="rId28"/>
    <p:sldId id="368" r:id="rId29"/>
    <p:sldId id="394" r:id="rId30"/>
    <p:sldId id="395" r:id="rId31"/>
    <p:sldId id="396" r:id="rId32"/>
    <p:sldId id="397" r:id="rId33"/>
    <p:sldId id="398" r:id="rId34"/>
    <p:sldId id="399" r:id="rId35"/>
    <p:sldId id="400" r:id="rId36"/>
    <p:sldId id="401" r:id="rId37"/>
    <p:sldId id="402" r:id="rId38"/>
    <p:sldId id="403" r:id="rId39"/>
    <p:sldId id="404" r:id="rId40"/>
    <p:sldId id="405" r:id="rId41"/>
    <p:sldId id="406" r:id="rId42"/>
    <p:sldId id="407" r:id="rId43"/>
    <p:sldId id="408" r:id="rId44"/>
    <p:sldId id="409" r:id="rId45"/>
    <p:sldId id="410" r:id="rId46"/>
    <p:sldId id="411" r:id="rId47"/>
    <p:sldId id="412" r:id="rId48"/>
    <p:sldId id="413" r:id="rId49"/>
    <p:sldId id="414" r:id="rId50"/>
    <p:sldId id="415" r:id="rId51"/>
    <p:sldId id="371" r:id="rId52"/>
    <p:sldId id="416" r:id="rId53"/>
    <p:sldId id="417" r:id="rId54"/>
    <p:sldId id="418" r:id="rId55"/>
    <p:sldId id="419" r:id="rId56"/>
    <p:sldId id="420" r:id="rId57"/>
    <p:sldId id="421" r:id="rId58"/>
    <p:sldId id="422" r:id="rId59"/>
    <p:sldId id="423" r:id="rId60"/>
    <p:sldId id="424" r:id="rId61"/>
    <p:sldId id="425" r:id="rId62"/>
    <p:sldId id="426" r:id="rId63"/>
    <p:sldId id="427" r:id="rId64"/>
    <p:sldId id="428" r:id="rId65"/>
    <p:sldId id="429" r:id="rId66"/>
    <p:sldId id="369" r:id="rId67"/>
    <p:sldId id="430" r:id="rId68"/>
    <p:sldId id="370" r:id="rId69"/>
    <p:sldId id="311"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533" autoAdjust="0"/>
  </p:normalViewPr>
  <p:slideViewPr>
    <p:cSldViewPr snapToGrid="0">
      <p:cViewPr varScale="1">
        <p:scale>
          <a:sx n="68" d="100"/>
          <a:sy n="68" d="100"/>
        </p:scale>
        <p:origin x="81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A3D5FF-0CEC-49D8-BF8A-0B00BB6525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ADA447-B21B-4FBA-A3C9-575D56E9B3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6B30CB-839A-47A6-9532-260122BEAE9C}" type="datetimeFigureOut">
              <a:rPr lang="en-US" smtClean="0"/>
              <a:t>25/05/2023</a:t>
            </a:fld>
            <a:endParaRPr lang="en-US"/>
          </a:p>
        </p:txBody>
      </p:sp>
      <p:sp>
        <p:nvSpPr>
          <p:cNvPr id="4" name="Footer Placeholder 3">
            <a:extLst>
              <a:ext uri="{FF2B5EF4-FFF2-40B4-BE49-F238E27FC236}">
                <a16:creationId xmlns:a16="http://schemas.microsoft.com/office/drawing/2014/main" id="{003E0C6A-F00E-45DE-9607-30984D6402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8D0529-25A5-4112-9369-21C35E3F78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4DF5EF-899D-4A93-BF6E-10CBE4B2D858}" type="slidenum">
              <a:rPr lang="en-US" smtClean="0"/>
              <a:t>‹#›</a:t>
            </a:fld>
            <a:endParaRPr lang="en-US"/>
          </a:p>
        </p:txBody>
      </p:sp>
    </p:spTree>
    <p:extLst>
      <p:ext uri="{BB962C8B-B14F-4D97-AF65-F5344CB8AC3E}">
        <p14:creationId xmlns:p14="http://schemas.microsoft.com/office/powerpoint/2010/main" val="1489358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BD8EF-833A-4756-9DE8-262172883D9B}" type="datetimeFigureOut">
              <a:rPr lang="en-US" smtClean="0"/>
              <a:t>25/05/2023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153D4-6007-4D70-A0D5-F421EBC11E1D}" type="slidenum">
              <a:rPr lang="en-US" smtClean="0"/>
              <a:t>‹#›</a:t>
            </a:fld>
            <a:endParaRPr lang="en-US"/>
          </a:p>
        </p:txBody>
      </p:sp>
    </p:spTree>
    <p:extLst>
      <p:ext uri="{BB962C8B-B14F-4D97-AF65-F5344CB8AC3E}">
        <p14:creationId xmlns:p14="http://schemas.microsoft.com/office/powerpoint/2010/main" val="1119136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2pPr>
    <a:lvl3pPr marL="9144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3pPr>
    <a:lvl4pPr marL="13716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4pPr>
    <a:lvl5pPr marL="18288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3153D4-6007-4D70-A0D5-F421EBC11E1D}" type="slidenum">
              <a:rPr lang="en-US" smtClean="0"/>
              <a:t>1</a:t>
            </a:fld>
            <a:endParaRPr lang="en-US"/>
          </a:p>
        </p:txBody>
      </p:sp>
    </p:spTree>
    <p:extLst>
      <p:ext uri="{BB962C8B-B14F-4D97-AF65-F5344CB8AC3E}">
        <p14:creationId xmlns:p14="http://schemas.microsoft.com/office/powerpoint/2010/main" val="2446642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153D4-6007-4D70-A0D5-F421EBC11E1D}" type="slidenum">
              <a:rPr lang="en-US" smtClean="0"/>
              <a:t>9</a:t>
            </a:fld>
            <a:endParaRPr lang="en-US"/>
          </a:p>
        </p:txBody>
      </p:sp>
    </p:spTree>
    <p:extLst>
      <p:ext uri="{BB962C8B-B14F-4D97-AF65-F5344CB8AC3E}">
        <p14:creationId xmlns:p14="http://schemas.microsoft.com/office/powerpoint/2010/main" val="1688659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153D4-6007-4D70-A0D5-F421EBC11E1D}" type="slidenum">
              <a:rPr lang="en-US" smtClean="0"/>
              <a:t>66</a:t>
            </a:fld>
            <a:endParaRPr lang="en-US"/>
          </a:p>
        </p:txBody>
      </p:sp>
    </p:spTree>
    <p:extLst>
      <p:ext uri="{BB962C8B-B14F-4D97-AF65-F5344CB8AC3E}">
        <p14:creationId xmlns:p14="http://schemas.microsoft.com/office/powerpoint/2010/main" val="3640705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3153D4-6007-4D70-A0D5-F421EBC11E1D}" type="slidenum">
              <a:rPr lang="en-US" smtClean="0"/>
              <a:t>69</a:t>
            </a:fld>
            <a:endParaRPr lang="en-US"/>
          </a:p>
        </p:txBody>
      </p:sp>
    </p:spTree>
    <p:extLst>
      <p:ext uri="{BB962C8B-B14F-4D97-AF65-F5344CB8AC3E}">
        <p14:creationId xmlns:p14="http://schemas.microsoft.com/office/powerpoint/2010/main" val="396290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5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20/04/2023</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161090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20/04/2023</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34982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20/04/2023</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45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17986"/>
            <a:ext cx="10515600" cy="660486"/>
          </a:xfrm>
        </p:spPr>
        <p:txBody>
          <a:bodyPr/>
          <a:lstStyle>
            <a:lvl1pPr>
              <a:lnSpc>
                <a:spcPct val="100000"/>
              </a:lnSpc>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914399"/>
            <a:ext cx="10515600" cy="5176066"/>
          </a:xfrm>
        </p:spPr>
        <p:txBody>
          <a:bodyPr/>
          <a:lstStyle>
            <a:lvl1pPr algn="just">
              <a:lnSpc>
                <a:spcPct val="100000"/>
              </a:lnSpc>
              <a:spcBef>
                <a:spcPts val="0"/>
              </a:spcBef>
              <a:defRPr>
                <a:latin typeface="Times New Roman" panose="02020603050405020304" pitchFamily="18" charset="0"/>
                <a:cs typeface="Times New Roman" panose="02020603050405020304" pitchFamily="18" charset="0"/>
              </a:defRPr>
            </a:lvl1pPr>
            <a:lvl2pPr algn="just">
              <a:lnSpc>
                <a:spcPct val="100000"/>
              </a:lnSpc>
              <a:spcBef>
                <a:spcPts val="0"/>
              </a:spcBef>
              <a:defRPr>
                <a:latin typeface="Times New Roman" panose="02020603050405020304" pitchFamily="18" charset="0"/>
                <a:cs typeface="Times New Roman" panose="02020603050405020304" pitchFamily="18" charset="0"/>
              </a:defRPr>
            </a:lvl2pPr>
            <a:lvl3pPr algn="just">
              <a:lnSpc>
                <a:spcPct val="100000"/>
              </a:lnSpc>
              <a:spcBef>
                <a:spcPts val="0"/>
              </a:spcBef>
              <a:defRPr>
                <a:latin typeface="Times New Roman" panose="02020603050405020304" pitchFamily="18" charset="0"/>
                <a:cs typeface="Times New Roman" panose="02020603050405020304" pitchFamily="18" charset="0"/>
              </a:defRPr>
            </a:lvl3pPr>
            <a:lvl4pPr algn="just">
              <a:lnSpc>
                <a:spcPct val="100000"/>
              </a:lnSpc>
              <a:spcBef>
                <a:spcPts val="0"/>
              </a:spcBef>
              <a:defRPr>
                <a:latin typeface="Times New Roman" panose="02020603050405020304" pitchFamily="18" charset="0"/>
                <a:cs typeface="Times New Roman" panose="02020603050405020304" pitchFamily="18" charset="0"/>
              </a:defRPr>
            </a:lvl4pPr>
            <a:lvl5pPr algn="just">
              <a:lnSpc>
                <a:spcPct val="100000"/>
              </a:lnSpc>
              <a:spcBef>
                <a:spcPts val="0"/>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20/04/2023</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87244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20/04/2023</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008347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20/04/2023</a:t>
            </a:r>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0609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20/04/2023</a:t>
            </a:r>
          </a:p>
        </p:txBody>
      </p:sp>
      <p:sp>
        <p:nvSpPr>
          <p:cNvPr id="8" name="Footer Placeholder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9" name="Slide Number Placeholder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86799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20/04/2023</a:t>
            </a:r>
          </a:p>
        </p:txBody>
      </p:sp>
      <p:sp>
        <p:nvSpPr>
          <p:cNvPr id="4" name="Footer Placeholder 3"/>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5" name="Slide Number Placeholder 4"/>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5670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20/04/2023</a:t>
            </a:r>
          </a:p>
        </p:txBody>
      </p:sp>
      <p:sp>
        <p:nvSpPr>
          <p:cNvPr id="3" name="Footer Placeholder 2"/>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4" name="Slide Number Placeholder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959342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Times New Roman" panose="02020603050405020304" pitchFamily="18" charset="0"/>
                <a:cs typeface="Times New Roman" panose="02020603050405020304" pitchFamily="18" charset="0"/>
              </a:defRPr>
            </a:lvl1pPr>
            <a:lvl2pPr>
              <a:defRPr sz="2800">
                <a:latin typeface="Times New Roman" panose="02020603050405020304" pitchFamily="18" charset="0"/>
                <a:cs typeface="Times New Roman" panose="02020603050405020304" pitchFamily="18" charset="0"/>
              </a:defRPr>
            </a:lvl2pPr>
            <a:lvl3pPr>
              <a:defRPr sz="2400">
                <a:latin typeface="Times New Roman" panose="02020603050405020304" pitchFamily="18" charset="0"/>
                <a:cs typeface="Times New Roman" panose="02020603050405020304" pitchFamily="18" charset="0"/>
              </a:defRPr>
            </a:lvl3pPr>
            <a:lvl4pPr>
              <a:defRPr sz="2000">
                <a:latin typeface="Times New Roman" panose="02020603050405020304" pitchFamily="18" charset="0"/>
                <a:cs typeface="Times New Roman" panose="02020603050405020304" pitchFamily="18" charset="0"/>
              </a:defRPr>
            </a:lvl4pPr>
            <a:lvl5pPr>
              <a:defRPr sz="2000">
                <a:latin typeface="Times New Roman" panose="02020603050405020304" pitchFamily="18" charset="0"/>
                <a:cs typeface="Times New Roman" panose="020206030504050203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20/04/2023</a:t>
            </a:r>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7724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20/04/2023</a:t>
            </a:r>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0036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16842"/>
            <a:ext cx="10515600" cy="6604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23319"/>
            <a:ext cx="10515600" cy="49536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a:t>20/04/2023</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a:t>Tutorial on Bayesian optimization - Loc Nguyen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87803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5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7287" y="949111"/>
            <a:ext cx="10217426" cy="2387600"/>
          </a:xfrm>
        </p:spPr>
        <p:txBody>
          <a:bodyPr>
            <a:normAutofit/>
          </a:bodyPr>
          <a:lstStyle/>
          <a:p>
            <a:r>
              <a:rPr lang="en-US" sz="4500" b="1" dirty="0"/>
              <a:t>Tutorial on Bayesian optimization</a:t>
            </a:r>
            <a:endParaRPr lang="en-US" sz="4500" dirty="0"/>
          </a:p>
        </p:txBody>
      </p:sp>
      <p:sp>
        <p:nvSpPr>
          <p:cNvPr id="3" name="Subtitle 2"/>
          <p:cNvSpPr>
            <a:spLocks noGrp="1"/>
          </p:cNvSpPr>
          <p:nvPr>
            <p:ph type="subTitle" idx="1"/>
          </p:nvPr>
        </p:nvSpPr>
        <p:spPr>
          <a:xfrm>
            <a:off x="1524000" y="3534803"/>
            <a:ext cx="9144000" cy="1655762"/>
          </a:xfrm>
        </p:spPr>
        <p:txBody>
          <a:bodyPr>
            <a:normAutofit lnSpcReduction="10000"/>
          </a:bodyPr>
          <a:lstStyle/>
          <a:p>
            <a:r>
              <a:rPr lang="en-US" dirty="0"/>
              <a:t>Prof. Dr. Loc Nguyen, PhD, Postdoc</a:t>
            </a:r>
          </a:p>
          <a:p>
            <a:r>
              <a:rPr lang="en-US" dirty="0"/>
              <a:t>Loc Nguyen’s Academic Network, Vietnam</a:t>
            </a:r>
          </a:p>
          <a:p>
            <a:r>
              <a:rPr lang="en-US" dirty="0"/>
              <a:t>Email: ng_phloc@yahoo.com</a:t>
            </a:r>
          </a:p>
          <a:p>
            <a:r>
              <a:rPr lang="en-US" dirty="0"/>
              <a:t>Homepage: www.locnguyen.net</a:t>
            </a:r>
          </a:p>
          <a:p>
            <a:endParaRPr lang="en-US" dirty="0"/>
          </a:p>
        </p:txBody>
      </p:sp>
      <p:sp>
        <p:nvSpPr>
          <p:cNvPr id="5" name="Footer Placeholder 4"/>
          <p:cNvSpPr>
            <a:spLocks noGrp="1"/>
          </p:cNvSpPr>
          <p:nvPr>
            <p:ph type="ftr" sz="quarter" idx="11"/>
          </p:nvPr>
        </p:nvSpPr>
        <p:spPr/>
        <p:txBody>
          <a:bodyPr/>
          <a:lstStyle/>
          <a:p>
            <a:r>
              <a:rPr lang="en-US"/>
              <a:t>Tutorial on Bayesian optimization - Loc Nguyen</a:t>
            </a:r>
          </a:p>
        </p:txBody>
      </p:sp>
      <p:sp>
        <p:nvSpPr>
          <p:cNvPr id="6" name="Date Placeholder 5"/>
          <p:cNvSpPr>
            <a:spLocks noGrp="1"/>
          </p:cNvSpPr>
          <p:nvPr>
            <p:ph type="dt" sz="half" idx="10"/>
          </p:nvPr>
        </p:nvSpPr>
        <p:spPr/>
        <p:txBody>
          <a:bodyPr/>
          <a:lstStyle/>
          <a:p>
            <a:r>
              <a:rPr lang="en-US"/>
              <a:t>20/04/2023</a:t>
            </a:r>
          </a:p>
        </p:txBody>
      </p:sp>
      <p:sp>
        <p:nvSpPr>
          <p:cNvPr id="7" name="Slide Number Placeholder 6"/>
          <p:cNvSpPr>
            <a:spLocks noGrp="1"/>
          </p:cNvSpPr>
          <p:nvPr>
            <p:ph type="sldNum" sz="quarter" idx="12"/>
          </p:nvPr>
        </p:nvSpPr>
        <p:spPr/>
        <p:txBody>
          <a:bodyPr/>
          <a:lstStyle/>
          <a:p>
            <a:fld id="{5DB5036F-1FF2-46C4-8D2B-59C7E3B91952}" type="slidenum">
              <a:rPr lang="en-US" smtClean="0"/>
              <a:pPr/>
              <a:t>1</a:t>
            </a:fld>
            <a:endParaRPr lang="en-US"/>
          </a:p>
        </p:txBody>
      </p:sp>
    </p:spTree>
    <p:extLst>
      <p:ext uri="{BB962C8B-B14F-4D97-AF65-F5344CB8AC3E}">
        <p14:creationId xmlns:p14="http://schemas.microsoft.com/office/powerpoint/2010/main" val="646808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CC3A7-809D-0225-59A5-706BDD7E8DB3}"/>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C26DEE-FEF6-2790-8A58-51B6330C0E2F}"/>
                  </a:ext>
                </a:extLst>
              </p:cNvPr>
              <p:cNvSpPr>
                <a:spLocks noGrp="1"/>
              </p:cNvSpPr>
              <p:nvPr>
                <p:ph idx="1"/>
              </p:nvPr>
            </p:nvSpPr>
            <p:spPr>
              <a:xfrm>
                <a:off x="134911" y="914399"/>
                <a:ext cx="11917181" cy="5176066"/>
              </a:xfrm>
            </p:spPr>
            <p:txBody>
              <a:bodyPr>
                <a:noAutofit/>
              </a:bodyPr>
              <a:lstStyle/>
              <a:p>
                <a:pPr marL="0" indent="0">
                  <a:buNone/>
                </a:pPr>
                <a:r>
                  <a:rPr lang="en-US" sz="1850" dirty="0">
                    <a:effectLst/>
                    <a:latin typeface="Times New Roman" panose="02020603050405020304" pitchFamily="18" charset="0"/>
                    <a:ea typeface="SimSun" panose="02010600030101010101" pitchFamily="2" charset="-122"/>
                  </a:rPr>
                  <a:t>In Bayesian inference, parameter is considered as random variable which also follows distribution and so suppose each </a:t>
                </a:r>
                <a:r>
                  <a:rPr lang="en-US" sz="1850" i="1" dirty="0" err="1">
                    <a:effectLst/>
                    <a:latin typeface="Times New Roman" panose="02020603050405020304" pitchFamily="18" charset="0"/>
                    <a:ea typeface="SimSun" panose="02010600030101010101" pitchFamily="2" charset="-122"/>
                  </a:rPr>
                  <a:t>θ</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has prior probability </a:t>
                </a:r>
                <a:r>
                  <a:rPr lang="en-US" sz="1850" i="1" dirty="0">
                    <a:effectLst/>
                    <a:latin typeface="Times New Roman" panose="02020603050405020304" pitchFamily="18" charset="0"/>
                    <a:ea typeface="SimSun" panose="02010600030101010101" pitchFamily="2" charset="-122"/>
                  </a:rPr>
                  <a:t>P</a:t>
                </a:r>
                <a:r>
                  <a:rPr lang="en-US" sz="1850" dirty="0">
                    <a:effectLst/>
                    <a:latin typeface="Times New Roman" panose="02020603050405020304" pitchFamily="18" charset="0"/>
                    <a:ea typeface="SimSun" panose="02010600030101010101" pitchFamily="2" charset="-122"/>
                  </a:rPr>
                  <a:t>(</a:t>
                </a:r>
                <a:r>
                  <a:rPr lang="en-US" sz="1850" i="1" dirty="0" err="1">
                    <a:effectLst/>
                    <a:latin typeface="Times New Roman" panose="02020603050405020304" pitchFamily="18" charset="0"/>
                    <a:ea typeface="SimSun" panose="02010600030101010101" pitchFamily="2" charset="-122"/>
                  </a:rPr>
                  <a:t>θ</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and hence, the probability </a:t>
                </a:r>
                <a:r>
                  <a:rPr lang="en-US" sz="1850" i="1" dirty="0">
                    <a:effectLst/>
                    <a:latin typeface="Times New Roman" panose="02020603050405020304" pitchFamily="18" charset="0"/>
                    <a:ea typeface="SimSun" panose="02010600030101010101" pitchFamily="2" charset="-122"/>
                  </a:rPr>
                  <a:t>P</a:t>
                </a:r>
                <a:r>
                  <a:rPr lang="en-US" sz="1850" dirty="0">
                    <a:effectLst/>
                    <a:latin typeface="Times New Roman" panose="02020603050405020304" pitchFamily="18" charset="0"/>
                    <a:ea typeface="SimSun" panose="02010600030101010101" pitchFamily="2" charset="-122"/>
                  </a:rPr>
                  <a:t>(</a:t>
                </a:r>
                <a:r>
                  <a:rPr lang="en-US" sz="1850" i="1" dirty="0" err="1">
                    <a:effectLst/>
                    <a:latin typeface="Times New Roman" panose="02020603050405020304" pitchFamily="18" charset="0"/>
                    <a:ea typeface="SimSun" panose="02010600030101010101" pitchFamily="2" charset="-122"/>
                  </a:rPr>
                  <a:t>X</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=1) of event </a:t>
                </a:r>
                <a:r>
                  <a:rPr lang="en-US" sz="1850" i="1" dirty="0" err="1">
                    <a:effectLst/>
                    <a:latin typeface="Times New Roman" panose="02020603050405020304" pitchFamily="18" charset="0"/>
                    <a:ea typeface="SimSun" panose="02010600030101010101" pitchFamily="2" charset="-122"/>
                  </a:rPr>
                  <a:t>X</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=1 is expectation of Bernoulli distribution</a:t>
                </a:r>
                <a:r>
                  <a:rPr lang="en-US" sz="1850" i="1" dirty="0">
                    <a:effectLst/>
                    <a:latin typeface="Times New Roman" panose="02020603050405020304" pitchFamily="18" charset="0"/>
                    <a:ea typeface="SimSun" panose="02010600030101010101" pitchFamily="2" charset="-122"/>
                  </a:rPr>
                  <a:t> P</a:t>
                </a:r>
                <a:r>
                  <a:rPr lang="en-US" sz="1850" dirty="0">
                    <a:effectLst/>
                    <a:latin typeface="Times New Roman" panose="02020603050405020304" pitchFamily="18" charset="0"/>
                    <a:ea typeface="SimSun" panose="02010600030101010101" pitchFamily="2" charset="-122"/>
                  </a:rPr>
                  <a:t>(</a:t>
                </a:r>
                <a:r>
                  <a:rPr lang="en-US" sz="1850" i="1" dirty="0" err="1">
                    <a:effectLst/>
                    <a:latin typeface="Times New Roman" panose="02020603050405020304" pitchFamily="18" charset="0"/>
                    <a:ea typeface="SimSun" panose="02010600030101010101" pitchFamily="2" charset="-122"/>
                  </a:rPr>
                  <a:t>X</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=1 | </a:t>
                </a:r>
                <a:r>
                  <a:rPr lang="en-US" sz="1850" i="1" dirty="0" err="1">
                    <a:effectLst/>
                    <a:latin typeface="Times New Roman" panose="02020603050405020304" pitchFamily="18" charset="0"/>
                    <a:ea typeface="SimSun" panose="02010600030101010101" pitchFamily="2" charset="-122"/>
                  </a:rPr>
                  <a:t>θ</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within the prior probability </a:t>
                </a:r>
                <a:r>
                  <a:rPr lang="en-US" sz="1850" i="1" dirty="0">
                    <a:effectLst/>
                    <a:latin typeface="Times New Roman" panose="02020603050405020304" pitchFamily="18" charset="0"/>
                    <a:ea typeface="SimSun" panose="02010600030101010101" pitchFamily="2" charset="-122"/>
                  </a:rPr>
                  <a:t>P</a:t>
                </a:r>
                <a:r>
                  <a:rPr lang="en-US" sz="1850" dirty="0">
                    <a:effectLst/>
                    <a:latin typeface="Times New Roman" panose="02020603050405020304" pitchFamily="18" charset="0"/>
                    <a:ea typeface="SimSun" panose="02010600030101010101" pitchFamily="2" charset="-122"/>
                  </a:rPr>
                  <a:t>(</a:t>
                </a:r>
                <a:r>
                  <a:rPr lang="en-US" sz="1850" i="1" dirty="0" err="1">
                    <a:effectLst/>
                    <a:latin typeface="Times New Roman" panose="02020603050405020304" pitchFamily="18" charset="0"/>
                    <a:ea typeface="SimSun" panose="02010600030101010101" pitchFamily="2" charset="-122"/>
                  </a:rPr>
                  <a:t>θ</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r>
                        <a:rPr lang="en-US" sz="1850" i="1" smtClean="0">
                          <a:effectLst/>
                          <a:latin typeface="Cambria Math" panose="02040503050406030204" pitchFamily="18" charset="0"/>
                          <a:ea typeface="Cambria Math" panose="02040503050406030204" pitchFamily="18" charset="0"/>
                          <a:cs typeface="Cambria Math" panose="02040503050406030204" pitchFamily="18" charset="0"/>
                        </a:rPr>
                        <m:t>𝐸</m:t>
                      </m:r>
                      <m:d>
                        <m:dPr>
                          <m:ctrlPr>
                            <a:rPr lang="en-US" sz="185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1850" i="1">
                          <a:effectLst/>
                          <a:latin typeface="Cambria Math" panose="02040503050406030204" pitchFamily="18" charset="0"/>
                          <a:ea typeface="Cambria Math" panose="02040503050406030204" pitchFamily="18" charset="0"/>
                          <a:cs typeface="Cambria Math" panose="02040503050406030204" pitchFamily="18" charset="0"/>
                        </a:rPr>
                        <m:t>=</m:t>
                      </m:r>
                      <m:r>
                        <a:rPr lang="en-US" sz="1850" i="1">
                          <a:effectLst/>
                          <a:latin typeface="Cambria Math" panose="02040503050406030204" pitchFamily="18" charset="0"/>
                          <a:ea typeface="Cambria Math" panose="02040503050406030204" pitchFamily="18" charset="0"/>
                          <a:cs typeface="Cambria Math" panose="02040503050406030204" pitchFamily="18" charset="0"/>
                        </a:rPr>
                        <m:t>𝑃</m:t>
                      </m:r>
                      <m:d>
                        <m:dPr>
                          <m:ctrlPr>
                            <a:rPr lang="en-US" sz="185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185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50" i="1">
                                  <a:effectLst/>
                                  <a:latin typeface="Cambria Math" panose="02040503050406030204" pitchFamily="18" charset="0"/>
                                  <a:ea typeface="Cambria Math" panose="02040503050406030204" pitchFamily="18" charset="0"/>
                                  <a:cs typeface="Cambria Math" panose="02040503050406030204" pitchFamily="18" charset="0"/>
                                </a:rPr>
                                <m:t>𝑋</m:t>
                              </m:r>
                            </m:e>
                            <m:sub>
                              <m:r>
                                <a:rPr lang="en-US" sz="1850" i="1">
                                  <a:effectLst/>
                                  <a:latin typeface="Cambria Math" panose="02040503050406030204" pitchFamily="18" charset="0"/>
                                  <a:ea typeface="Cambria Math" panose="02040503050406030204" pitchFamily="18" charset="0"/>
                                  <a:cs typeface="Cambria Math" panose="02040503050406030204" pitchFamily="18" charset="0"/>
                                </a:rPr>
                                <m:t>𝑘</m:t>
                              </m:r>
                            </m:sub>
                          </m:sSub>
                          <m:r>
                            <a:rPr lang="en-US" sz="1850" i="1">
                              <a:effectLst/>
                              <a:latin typeface="Cambria Math" panose="02040503050406030204" pitchFamily="18" charset="0"/>
                              <a:ea typeface="Cambria Math" panose="02040503050406030204" pitchFamily="18" charset="0"/>
                              <a:cs typeface="Cambria Math" panose="02040503050406030204" pitchFamily="18" charset="0"/>
                            </a:rPr>
                            <m:t>=1</m:t>
                          </m:r>
                        </m:e>
                      </m:d>
                      <m:r>
                        <a:rPr lang="en-US" sz="1850" i="1">
                          <a:effectLst/>
                          <a:latin typeface="Cambria Math" panose="02040503050406030204" pitchFamily="18" charset="0"/>
                          <a:ea typeface="Cambria Math" panose="02040503050406030204" pitchFamily="18" charset="0"/>
                          <a:cs typeface="Cambria Math" panose="02040503050406030204" pitchFamily="18" charset="0"/>
                        </a:rPr>
                        <m:t>=</m:t>
                      </m:r>
                      <m:nary>
                        <m:naryPr>
                          <m:limLoc m:val="undOvr"/>
                          <m:supHide m:val="on"/>
                          <m:ctrlPr>
                            <a:rPr lang="en-US" sz="1850" i="1">
                              <a:effectLst/>
                              <a:latin typeface="Cambria Math" panose="02040503050406030204" pitchFamily="18" charset="0"/>
                              <a:ea typeface="Cambria Math" panose="02040503050406030204" pitchFamily="18" charset="0"/>
                              <a:cs typeface="Cambria Math" panose="02040503050406030204" pitchFamily="18" charset="0"/>
                            </a:rPr>
                          </m:ctrlPr>
                        </m:naryPr>
                        <m:sub>
                          <m:sSub>
                            <m:sSubPr>
                              <m:ctrlPr>
                                <a:rPr lang="en-US" sz="185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50" i="1">
                                  <a:effectLst/>
                                  <a:latin typeface="Cambria Math" panose="02040503050406030204" pitchFamily="18" charset="0"/>
                                  <a:ea typeface="Cambria Math" panose="02040503050406030204" pitchFamily="18" charset="0"/>
                                  <a:cs typeface="Cambria Math" panose="02040503050406030204" pitchFamily="18" charset="0"/>
                                </a:rPr>
                                <m:t>𝜃</m:t>
                              </m:r>
                            </m:e>
                            <m:sub>
                              <m:r>
                                <a:rPr lang="en-US" sz="1850" i="1">
                                  <a:effectLst/>
                                  <a:latin typeface="Cambria Math" panose="02040503050406030204" pitchFamily="18" charset="0"/>
                                  <a:ea typeface="Cambria Math" panose="02040503050406030204" pitchFamily="18" charset="0"/>
                                  <a:cs typeface="Cambria Math" panose="02040503050406030204" pitchFamily="18" charset="0"/>
                                </a:rPr>
                                <m:t>𝑘</m:t>
                              </m:r>
                            </m:sub>
                          </m:sSub>
                        </m:sub>
                        <m:sup/>
                        <m:e>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e>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𝑑</m:t>
                          </m:r>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r>
                        <a:rPr lang="en-US" sz="1850" i="1">
                          <a:effectLst/>
                          <a:latin typeface="Cambria Math" panose="02040503050406030204" pitchFamily="18" charset="0"/>
                          <a:ea typeface="Cambria Math" panose="02040503050406030204" pitchFamily="18" charset="0"/>
                          <a:cs typeface="Cambria Math" panose="02040503050406030204" pitchFamily="18" charset="0"/>
                        </a:rPr>
                        <m:t>=</m:t>
                      </m:r>
                      <m:nary>
                        <m:naryPr>
                          <m:limLoc m:val="undOvr"/>
                          <m:supHide m:val="on"/>
                          <m:ctrlPr>
                            <a:rPr lang="en-US" sz="1850" i="1">
                              <a:effectLst/>
                              <a:latin typeface="Cambria Math" panose="02040503050406030204" pitchFamily="18" charset="0"/>
                              <a:ea typeface="Cambria Math" panose="02040503050406030204" pitchFamily="18" charset="0"/>
                              <a:cs typeface="Cambria Math" panose="02040503050406030204" pitchFamily="18" charset="0"/>
                            </a:rPr>
                          </m:ctrlPr>
                        </m:naryPr>
                        <m:sub>
                          <m:sSub>
                            <m:sSubPr>
                              <m:ctrlPr>
                                <a:rPr lang="en-US" sz="185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50" i="1">
                                  <a:effectLst/>
                                  <a:latin typeface="Cambria Math" panose="02040503050406030204" pitchFamily="18" charset="0"/>
                                  <a:ea typeface="Cambria Math" panose="02040503050406030204" pitchFamily="18" charset="0"/>
                                  <a:cs typeface="Cambria Math" panose="02040503050406030204" pitchFamily="18" charset="0"/>
                                </a:rPr>
                                <m:t>𝜃</m:t>
                              </m:r>
                            </m:e>
                            <m:sub>
                              <m:r>
                                <a:rPr lang="en-US" sz="1850" i="1">
                                  <a:effectLst/>
                                  <a:latin typeface="Cambria Math" panose="02040503050406030204" pitchFamily="18" charset="0"/>
                                  <a:ea typeface="Cambria Math" panose="02040503050406030204" pitchFamily="18" charset="0"/>
                                  <a:cs typeface="Cambria Math" panose="02040503050406030204" pitchFamily="18" charset="0"/>
                                </a:rPr>
                                <m:t>𝑘</m:t>
                              </m:r>
                            </m:sub>
                          </m:sSub>
                        </m:sub>
                        <m:sup/>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𝑑</m:t>
                          </m:r>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r>
                        <a:rPr lang="en-US" sz="185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85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b="0" i="1" smtClean="0">
                              <a:effectLst/>
                              <a:latin typeface="Cambria Math" panose="02040503050406030204" pitchFamily="18" charset="0"/>
                              <a:ea typeface="SimSun" panose="02010600030101010101" pitchFamily="2" charset="-122"/>
                              <a:cs typeface="Times New Roman" panose="02020603050405020304" pitchFamily="18" charset="0"/>
                            </a:rPr>
                            <m:t>2.2</m:t>
                          </m:r>
                        </m:e>
                      </m:d>
                    </m:oMath>
                  </m:oMathPara>
                </a14:m>
                <a:endParaRPr lang="en-US" sz="1850" dirty="0"/>
              </a:p>
              <a:p>
                <a:pPr marL="0" marR="0" indent="0" algn="just">
                  <a:spcBef>
                    <a:spcPts val="0"/>
                  </a:spcBef>
                  <a:spcAft>
                    <a:spcPts val="0"/>
                  </a:spcAft>
                  <a:buNone/>
                </a:pPr>
                <a:r>
                  <a:rPr lang="en-US" sz="1850" dirty="0">
                    <a:effectLst/>
                    <a:latin typeface="Times New Roman" panose="02020603050405020304" pitchFamily="18" charset="0"/>
                    <a:ea typeface="SimSun" panose="02010600030101010101" pitchFamily="2" charset="-122"/>
                  </a:rPr>
                  <a:t>Note, notation </a:t>
                </a:r>
                <a:r>
                  <a:rPr lang="en-US" sz="1850" i="1" dirty="0">
                    <a:effectLst/>
                    <a:latin typeface="Times New Roman" panose="02020603050405020304" pitchFamily="18" charset="0"/>
                    <a:ea typeface="SimSun" panose="02010600030101010101" pitchFamily="2" charset="-122"/>
                  </a:rPr>
                  <a:t>E</a:t>
                </a:r>
                <a:r>
                  <a:rPr lang="en-US" sz="1850" dirty="0">
                    <a:effectLst/>
                    <a:latin typeface="Times New Roman" panose="02020603050405020304" pitchFamily="18" charset="0"/>
                    <a:ea typeface="SimSun" panose="02010600030101010101" pitchFamily="2" charset="-122"/>
                  </a:rPr>
                  <a:t>(.) denotes expectation of random variable. Going back to the example of lottery machine, </a:t>
                </a:r>
                <a:r>
                  <a:rPr lang="en-US" sz="1850" i="1" dirty="0">
                    <a:effectLst/>
                    <a:latin typeface="Times New Roman" panose="02020603050405020304" pitchFamily="18" charset="0"/>
                    <a:ea typeface="SimSun" panose="02010600030101010101" pitchFamily="2" charset="-122"/>
                  </a:rPr>
                  <a:t>P</a:t>
                </a:r>
                <a:r>
                  <a:rPr lang="en-US" sz="1850" dirty="0">
                    <a:effectLst/>
                    <a:latin typeface="Times New Roman" panose="02020603050405020304" pitchFamily="18" charset="0"/>
                    <a:ea typeface="SimSun" panose="02010600030101010101" pitchFamily="2" charset="-122"/>
                  </a:rPr>
                  <a:t>(</a:t>
                </a:r>
                <a:r>
                  <a:rPr lang="en-US" sz="1850" i="1" dirty="0" err="1">
                    <a:effectLst/>
                    <a:latin typeface="Times New Roman" panose="02020603050405020304" pitchFamily="18" charset="0"/>
                    <a:ea typeface="SimSun" panose="02010600030101010101" pitchFamily="2" charset="-122"/>
                  </a:rPr>
                  <a:t>X</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=1) is the probability that an arm </a:t>
                </a:r>
                <a:r>
                  <a:rPr lang="en-US" sz="1850" i="1" dirty="0">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yields lottery prize, which is called winning probability of arm </a:t>
                </a:r>
                <a:r>
                  <a:rPr lang="en-US" sz="1850" i="1" dirty="0">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A gambler does not know exactly which arm is the best one to win a prize and so he tries to choose an arm </a:t>
                </a:r>
                <a:r>
                  <a:rPr lang="en-US" sz="1850" i="1" dirty="0">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having largest winning probability </a:t>
                </a:r>
                <a:r>
                  <a:rPr lang="en-US" sz="1850" i="1" dirty="0">
                    <a:effectLst/>
                    <a:latin typeface="Times New Roman" panose="02020603050405020304" pitchFamily="18" charset="0"/>
                    <a:ea typeface="SimSun" panose="02010600030101010101" pitchFamily="2" charset="-122"/>
                  </a:rPr>
                  <a:t>P</a:t>
                </a:r>
                <a:r>
                  <a:rPr lang="en-US" sz="1850" dirty="0">
                    <a:effectLst/>
                    <a:latin typeface="Times New Roman" panose="02020603050405020304" pitchFamily="18" charset="0"/>
                    <a:ea typeface="SimSun" panose="02010600030101010101" pitchFamily="2" charset="-122"/>
                  </a:rPr>
                  <a:t>(</a:t>
                </a:r>
                <a:r>
                  <a:rPr lang="en-US" sz="1850" i="1" dirty="0" err="1">
                    <a:effectLst/>
                    <a:latin typeface="Times New Roman" panose="02020603050405020304" pitchFamily="18" charset="0"/>
                    <a:ea typeface="SimSun" panose="02010600030101010101" pitchFamily="2" charset="-122"/>
                  </a:rPr>
                  <a:t>X</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=1). Consequently, if he wins (</a:t>
                </a:r>
                <a:r>
                  <a:rPr lang="en-US" sz="1850" i="1" dirty="0" err="1">
                    <a:effectLst/>
                    <a:latin typeface="Times New Roman" panose="02020603050405020304" pitchFamily="18" charset="0"/>
                    <a:ea typeface="SimSun" panose="02010600030101010101" pitchFamily="2" charset="-122"/>
                  </a:rPr>
                  <a:t>X</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=1) then the winning probability </a:t>
                </a:r>
                <a:r>
                  <a:rPr lang="en-US" sz="1850" i="1" dirty="0">
                    <a:effectLst/>
                    <a:latin typeface="Times New Roman" panose="02020603050405020304" pitchFamily="18" charset="0"/>
                    <a:ea typeface="SimSun" panose="02010600030101010101" pitchFamily="2" charset="-122"/>
                  </a:rPr>
                  <a:t>P</a:t>
                </a:r>
                <a:r>
                  <a:rPr lang="en-US" sz="1850" dirty="0">
                    <a:effectLst/>
                    <a:latin typeface="Times New Roman" panose="02020603050405020304" pitchFamily="18" charset="0"/>
                    <a:ea typeface="SimSun" panose="02010600030101010101" pitchFamily="2" charset="-122"/>
                  </a:rPr>
                  <a:t>(</a:t>
                </a:r>
                <a:r>
                  <a:rPr lang="en-US" sz="1850" i="1" dirty="0" err="1">
                    <a:effectLst/>
                    <a:latin typeface="Times New Roman" panose="02020603050405020304" pitchFamily="18" charset="0"/>
                    <a:ea typeface="SimSun" panose="02010600030101010101" pitchFamily="2" charset="-122"/>
                  </a:rPr>
                  <a:t>X</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=1) is increased and otherwise if he loses then </a:t>
                </a:r>
                <a:r>
                  <a:rPr lang="en-US" sz="1850" i="1" dirty="0">
                    <a:effectLst/>
                    <a:latin typeface="Times New Roman" panose="02020603050405020304" pitchFamily="18" charset="0"/>
                    <a:ea typeface="SimSun" panose="02010600030101010101" pitchFamily="2" charset="-122"/>
                  </a:rPr>
                  <a:t>P</a:t>
                </a:r>
                <a:r>
                  <a:rPr lang="en-US" sz="1850" dirty="0">
                    <a:effectLst/>
                    <a:latin typeface="Times New Roman" panose="02020603050405020304" pitchFamily="18" charset="0"/>
                    <a:ea typeface="SimSun" panose="02010600030101010101" pitchFamily="2" charset="-122"/>
                  </a:rPr>
                  <a:t>(</a:t>
                </a:r>
                <a:r>
                  <a:rPr lang="en-US" sz="1850" i="1" dirty="0" err="1">
                    <a:effectLst/>
                    <a:latin typeface="Times New Roman" panose="02020603050405020304" pitchFamily="18" charset="0"/>
                    <a:ea typeface="SimSun" panose="02010600030101010101" pitchFamily="2" charset="-122"/>
                  </a:rPr>
                  <a:t>X</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=1) is decreased. In the next time, the gambler will continue to choose the arm whose winning probability is largest and so on.</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Suppose the gambler chooses arms through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times are considered as sample </a:t>
                </a:r>
                <a:r>
                  <a:rPr lang="en-US" sz="185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i="1" baseline="-25000" dirty="0">
                    <a:effectLst/>
                    <a:latin typeface="Times New Roman" panose="02020603050405020304" pitchFamily="18" charset="0"/>
                    <a:ea typeface="SimSun" panose="02010600030101010101" pitchFamily="2" charset="-122"/>
                    <a:cs typeface="Times New Roman" panose="02020603050405020304" pitchFamily="18" charset="0"/>
                  </a:rPr>
                  <a:t>v</a:t>
                </a:r>
                <a:r>
                  <a:rPr lang="en-US" sz="18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i="1" baseline="-25000" dirty="0">
                    <a:effectLst/>
                    <a:latin typeface="Times New Roman" panose="02020603050405020304" pitchFamily="18" charset="0"/>
                    <a:ea typeface="SimSun" panose="02010600030101010101" pitchFamily="2" charset="-122"/>
                    <a:cs typeface="Times New Roman" panose="02020603050405020304" pitchFamily="18" charset="0"/>
                  </a:rPr>
                  <a:t>v</a:t>
                </a:r>
                <a:r>
                  <a:rPr lang="en-US" sz="18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vn</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where each observation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vi</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indicates that the gambler selects arm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v</a:t>
                </a:r>
                <a:r>
                  <a:rPr lang="en-US" sz="185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at the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1850" baseline="30000" dirty="0" err="1">
                    <a:effectLst/>
                    <a:latin typeface="Times New Roman" panose="02020603050405020304" pitchFamily="18" charset="0"/>
                    <a:ea typeface="SimSun" panose="02010600030101010101" pitchFamily="2" charset="-122"/>
                    <a:cs typeface="Times New Roman" panose="02020603050405020304" pitchFamily="18" charset="0"/>
                  </a:rPr>
                  <a:t>th</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time with result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vi</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(which equals to 0 or 1). Let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185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denote a sub-sample of </a:t>
                </a:r>
                <a:r>
                  <a:rPr lang="en-US" sz="185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in which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is selected and let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s</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t</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be the numbers of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=1 and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=0, respectively, which are extracted from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185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Suppose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185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obeys identically independent distribution (</a:t>
                </a:r>
                <a:r>
                  <a:rPr lang="en-US" sz="1850" dirty="0" err="1">
                    <a:effectLst/>
                    <a:latin typeface="Times New Roman" panose="02020603050405020304" pitchFamily="18" charset="0"/>
                    <a:ea typeface="SimSun" panose="02010600030101010101" pitchFamily="2" charset="-122"/>
                    <a:cs typeface="Times New Roman" panose="02020603050405020304" pitchFamily="18" charset="0"/>
                  </a:rPr>
                  <a:t>iid</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criterion, likelihood function of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185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𝑠</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sup>
                      </m:sSup>
                      <m:sSup>
                        <m:sSup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sub>
                          </m:sSub>
                        </m:sup>
                      </m:sSup>
                    </m:oMath>
                  </m:oMathPara>
                </a14:m>
                <a:endParaRPr lang="en-US" sz="18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50" dirty="0">
                    <a:effectLst/>
                    <a:latin typeface="Times New Roman" panose="02020603050405020304" pitchFamily="18" charset="0"/>
                    <a:ea typeface="SimSun" panose="02010600030101010101" pitchFamily="2" charset="-122"/>
                  </a:rPr>
                  <a:t>Sample </a:t>
                </a:r>
                <a:r>
                  <a:rPr lang="en-US" sz="1850" i="1" dirty="0">
                    <a:effectLst/>
                    <a:latin typeface="Times New Roman" panose="02020603050405020304" pitchFamily="18" charset="0"/>
                    <a:ea typeface="SimSun" panose="02010600030101010101" pitchFamily="2" charset="-122"/>
                  </a:rPr>
                  <a:t>D</a:t>
                </a:r>
                <a:r>
                  <a:rPr lang="en-US" sz="1850" i="1" baseline="-25000" dirty="0">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here is called binomial sample when </a:t>
                </a:r>
                <a:r>
                  <a:rPr lang="en-US" sz="1850" i="1" dirty="0" err="1">
                    <a:effectLst/>
                    <a:latin typeface="Times New Roman" panose="02020603050405020304" pitchFamily="18" charset="0"/>
                    <a:ea typeface="SimSun" panose="02010600030101010101" pitchFamily="2" charset="-122"/>
                  </a:rPr>
                  <a:t>X</a:t>
                </a:r>
                <a:r>
                  <a:rPr lang="en-US" sz="1850" i="1" baseline="-25000" dirty="0" err="1">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follows Bernoulli distribution which leads to the event that the likelihood function of </a:t>
                </a:r>
                <a:r>
                  <a:rPr lang="en-US" sz="1850" i="1" dirty="0">
                    <a:effectLst/>
                    <a:latin typeface="Times New Roman" panose="02020603050405020304" pitchFamily="18" charset="0"/>
                    <a:ea typeface="SimSun" panose="02010600030101010101" pitchFamily="2" charset="-122"/>
                  </a:rPr>
                  <a:t>D</a:t>
                </a:r>
                <a:r>
                  <a:rPr lang="en-US" sz="1850" i="1" baseline="-25000" dirty="0">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above follows binomial distribution.</a:t>
                </a:r>
                <a:endParaRPr lang="en-US" sz="18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850" dirty="0"/>
              </a:p>
            </p:txBody>
          </p:sp>
        </mc:Choice>
        <mc:Fallback xmlns="">
          <p:sp>
            <p:nvSpPr>
              <p:cNvPr id="3" name="Content Placeholder 2">
                <a:extLst>
                  <a:ext uri="{FF2B5EF4-FFF2-40B4-BE49-F238E27FC236}">
                    <a16:creationId xmlns:a16="http://schemas.microsoft.com/office/drawing/2014/main" id="{20C26DEE-FEF6-2790-8A58-51B6330C0E2F}"/>
                  </a:ext>
                </a:extLst>
              </p:cNvPr>
              <p:cNvSpPr>
                <a:spLocks noGrp="1" noRot="1" noChangeAspect="1" noMove="1" noResize="1" noEditPoints="1" noAdjustHandles="1" noChangeArrowheads="1" noChangeShapeType="1" noTextEdit="1"/>
              </p:cNvSpPr>
              <p:nvPr>
                <p:ph idx="1"/>
              </p:nvPr>
            </p:nvSpPr>
            <p:spPr>
              <a:xfrm>
                <a:off x="134911" y="914399"/>
                <a:ext cx="11917181" cy="5176066"/>
              </a:xfrm>
              <a:blipFill>
                <a:blip r:embed="rId2"/>
                <a:stretch>
                  <a:fillRect l="-460" t="-707" r="-460" b="-35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2780D95-C9A4-E714-563C-4EC1BC319D75}"/>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4A1675D9-375C-6108-05A4-6FF52432240C}"/>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3654CE6C-CB60-5326-AD0C-22070E14A89A}"/>
              </a:ext>
            </a:extLst>
          </p:cNvPr>
          <p:cNvSpPr>
            <a:spLocks noGrp="1"/>
          </p:cNvSpPr>
          <p:nvPr>
            <p:ph type="sldNum" sz="quarter" idx="12"/>
          </p:nvPr>
        </p:nvSpPr>
        <p:spPr/>
        <p:txBody>
          <a:bodyPr/>
          <a:lstStyle/>
          <a:p>
            <a:fld id="{5DB5036F-1FF2-46C4-8D2B-59C7E3B91952}" type="slidenum">
              <a:rPr lang="en-US" smtClean="0"/>
              <a:pPr/>
              <a:t>10</a:t>
            </a:fld>
            <a:endParaRPr lang="en-US"/>
          </a:p>
        </p:txBody>
      </p:sp>
    </p:spTree>
    <p:extLst>
      <p:ext uri="{BB962C8B-B14F-4D97-AF65-F5344CB8AC3E}">
        <p14:creationId xmlns:p14="http://schemas.microsoft.com/office/powerpoint/2010/main" val="1359348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0EA08-D5D7-B2E4-4CF8-D08D1F5AA0D4}"/>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07BAB3-EDC9-F490-DD9F-64213DB30DBD}"/>
                  </a:ext>
                </a:extLst>
              </p:cNvPr>
              <p:cNvSpPr>
                <a:spLocks noGrp="1"/>
              </p:cNvSpPr>
              <p:nvPr>
                <p:ph idx="1"/>
              </p:nvPr>
            </p:nvSpPr>
            <p:spPr>
              <a:xfrm>
                <a:off x="224851" y="914399"/>
                <a:ext cx="11737299" cy="5176066"/>
              </a:xfrm>
            </p:spPr>
            <p:txBody>
              <a:bodyPr>
                <a:no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Marginal probability of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within the prior probability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naryPr>
                        <m:sub>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𝜃</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sub>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𝑑</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r>
                        <a:rPr lang="en-US" sz="2000" i="1">
                          <a:effectLst/>
                          <a:latin typeface="Cambria Math" panose="02040503050406030204" pitchFamily="18" charset="0"/>
                          <a:ea typeface="Cambria Math" panose="02040503050406030204" pitchFamily="18" charset="0"/>
                          <a:cs typeface="Cambria Math" panose="02040503050406030204" pitchFamily="18" charset="0"/>
                        </a:rPr>
                        <m:t>𝐸</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𝑠</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sup>
                          </m:sSup>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sup>
                          </m:sSup>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000" dirty="0">
                    <a:effectLst/>
                    <a:latin typeface="Times New Roman" panose="02020603050405020304" pitchFamily="18" charset="0"/>
                    <a:ea typeface="SimSun" panose="02010600030101010101" pitchFamily="2" charset="-122"/>
                  </a:rPr>
                  <a:t>Posterior probability of </a:t>
                </a:r>
                <a:r>
                  <a:rPr lang="en-US" sz="2000" i="1" dirty="0" err="1">
                    <a:effectLst/>
                    <a:latin typeface="Times New Roman" panose="02020603050405020304" pitchFamily="18" charset="0"/>
                    <a:ea typeface="SimSun" panose="02010600030101010101" pitchFamily="2" charset="-122"/>
                  </a:rPr>
                  <a:t>θ</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given sample </a:t>
                </a:r>
                <a:r>
                  <a:rPr lang="en-US" sz="2000" i="1" dirty="0">
                    <a:effectLst/>
                    <a:latin typeface="Times New Roman" panose="02020603050405020304" pitchFamily="18" charset="0"/>
                    <a:ea typeface="SimSun" panose="02010600030101010101" pitchFamily="2" charset="-122"/>
                  </a:rPr>
                  <a:t>D</a:t>
                </a:r>
                <a:r>
                  <a:rPr lang="en-US" sz="2000" i="1" baseline="-25000"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according to Bayes’ rule is:</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den>
                      </m:f>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2.3</m:t>
                          </m:r>
                        </m:e>
                      </m:d>
                    </m:oMath>
                  </m:oMathPara>
                </a14:m>
                <a:endParaRPr lang="en-US" sz="2000" dirty="0"/>
              </a:p>
              <a:p>
                <a:pPr marL="0" indent="0">
                  <a:buNone/>
                </a:pPr>
                <a:r>
                  <a:rPr lang="en-US" sz="2000" dirty="0">
                    <a:effectLst/>
                    <a:latin typeface="Times New Roman" panose="02020603050405020304" pitchFamily="18" charset="0"/>
                    <a:ea typeface="SimSun" panose="02010600030101010101" pitchFamily="2" charset="-122"/>
                  </a:rPr>
                  <a:t>The probability </a:t>
                </a:r>
                <a:r>
                  <a:rPr lang="en-US" sz="2000" i="1" dirty="0">
                    <a:effectLst/>
                    <a:latin typeface="Times New Roman" panose="02020603050405020304" pitchFamily="18" charset="0"/>
                    <a:ea typeface="SimSun" panose="02010600030101010101" pitchFamily="2" charset="-122"/>
                  </a:rPr>
                  <a:t>P</a:t>
                </a:r>
                <a:r>
                  <a:rPr lang="en-US" sz="2000" dirty="0">
                    <a:effectLst/>
                    <a:latin typeface="Times New Roman" panose="02020603050405020304" pitchFamily="18" charset="0"/>
                    <a:ea typeface="SimSun" panose="02010600030101010101" pitchFamily="2" charset="-122"/>
                  </a:rPr>
                  <a:t>(</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=1 | </a:t>
                </a:r>
                <a:r>
                  <a:rPr lang="en-US" sz="2000" i="1" dirty="0">
                    <a:effectLst/>
                    <a:latin typeface="Times New Roman" panose="02020603050405020304" pitchFamily="18" charset="0"/>
                    <a:ea typeface="SimSun" panose="02010600030101010101" pitchFamily="2" charset="-122"/>
                  </a:rPr>
                  <a:t>D</a:t>
                </a:r>
                <a:r>
                  <a:rPr lang="en-US" sz="2000" i="1" baseline="-25000"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of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=1 given </a:t>
                </a:r>
                <a:r>
                  <a:rPr lang="en-US" sz="2000" i="1" dirty="0">
                    <a:effectLst/>
                    <a:latin typeface="Times New Roman" panose="02020603050405020304" pitchFamily="18" charset="0"/>
                    <a:ea typeface="SimSun" panose="02010600030101010101" pitchFamily="2" charset="-122"/>
                  </a:rPr>
                  <a:t>D</a:t>
                </a:r>
                <a:r>
                  <a:rPr lang="en-US" sz="2000" i="1" baseline="-25000"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is.</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Cambria Math" panose="02040503050406030204" pitchFamily="18" charset="0"/>
                          <a:cs typeface="Cambria Math" panose="02040503050406030204" pitchFamily="18" charset="0"/>
                        </a:rPr>
                        <m:t>𝐸</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𝐷</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e>
                      </m:d>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r>
                        <a:rPr lang="en-US" sz="2000" i="1">
                          <a:effectLst/>
                          <a:latin typeface="Cambria Math" panose="02040503050406030204" pitchFamily="18" charset="0"/>
                          <a:ea typeface="Cambria Math" panose="02040503050406030204" pitchFamily="18" charset="0"/>
                          <a:cs typeface="Cambria Math" panose="02040503050406030204" pitchFamily="18" charset="0"/>
                        </a:rPr>
                        <m:t>𝑃</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𝑋</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r>
                            <a:rPr lang="en-US" sz="2000" i="1">
                              <a:effectLst/>
                              <a:latin typeface="Cambria Math" panose="02040503050406030204" pitchFamily="18" charset="0"/>
                              <a:ea typeface="Cambria Math" panose="02040503050406030204" pitchFamily="18" charset="0"/>
                              <a:cs typeface="Cambria Math" panose="02040503050406030204" pitchFamily="18" charset="0"/>
                            </a:rPr>
                            <m:t>=1</m:t>
                          </m:r>
                        </m:e>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𝐷</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e>
                      </m:d>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nary>
                        <m:naryPr>
                          <m:limLoc m:val="undOvr"/>
                          <m:supHide m:val="on"/>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naryPr>
                        <m:sub>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𝜃</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sub>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𝑑</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nary>
                        <m:naryPr>
                          <m:limLoc m:val="undOvr"/>
                          <m:supHide m:val="on"/>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naryPr>
                        <m:sub>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𝜃</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sub>
                        <m:sup/>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𝑑</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2.4</m:t>
                          </m:r>
                        </m:e>
                      </m:d>
                    </m:oMath>
                  </m:oMathPara>
                </a14:m>
                <a:endParaRPr lang="en-US" sz="2000" dirty="0"/>
              </a:p>
              <a:p>
                <a:pPr marL="0" indent="0">
                  <a:buNone/>
                </a:pPr>
                <a:r>
                  <a:rPr lang="en-US" sz="2000" dirty="0">
                    <a:effectLst/>
                    <a:latin typeface="Times New Roman" panose="02020603050405020304" pitchFamily="18" charset="0"/>
                    <a:ea typeface="SimSun" panose="02010600030101010101" pitchFamily="2" charset="-122"/>
                  </a:rPr>
                  <a:t>Obviously, for the example of lottery machine, the winning probability of arm </a:t>
                </a:r>
                <a:r>
                  <a:rPr lang="en-US" sz="2000" i="1"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is expectation of parameter </a:t>
                </a:r>
                <a:r>
                  <a:rPr lang="en-US" sz="2000" i="1" dirty="0" err="1">
                    <a:effectLst/>
                    <a:latin typeface="Times New Roman" panose="02020603050405020304" pitchFamily="18" charset="0"/>
                    <a:ea typeface="SimSun" panose="02010600030101010101" pitchFamily="2" charset="-122"/>
                  </a:rPr>
                  <a:t>θ</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within its posterior probability given sample </a:t>
                </a:r>
                <a:r>
                  <a:rPr lang="en-US" sz="2000" i="1" dirty="0">
                    <a:effectLst/>
                    <a:latin typeface="Times New Roman" panose="02020603050405020304" pitchFamily="18" charset="0"/>
                    <a:ea typeface="SimSun" panose="02010600030101010101" pitchFamily="2" charset="-122"/>
                  </a:rPr>
                  <a:t>D</a:t>
                </a:r>
                <a:r>
                  <a:rPr lang="en-US" sz="2000" i="1" baseline="-25000"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Therefore, given </a:t>
                </a:r>
                <a:r>
                  <a:rPr lang="en-US" sz="2000" i="1" dirty="0">
                    <a:effectLst/>
                    <a:latin typeface="Times New Roman" panose="02020603050405020304" pitchFamily="18" charset="0"/>
                    <a:ea typeface="SimSun" panose="02010600030101010101" pitchFamily="2" charset="-122"/>
                  </a:rPr>
                  <a:t>r</a:t>
                </a:r>
                <a:r>
                  <a:rPr lang="en-US" sz="2000" dirty="0">
                    <a:effectLst/>
                    <a:latin typeface="Times New Roman" panose="02020603050405020304" pitchFamily="18" charset="0"/>
                    <a:ea typeface="SimSun" panose="02010600030101010101" pitchFamily="2" charset="-122"/>
                  </a:rPr>
                  <a:t> parameters as parameter vector Θ = (</a:t>
                </a:r>
                <a:r>
                  <a:rPr lang="en-US" sz="2000" i="1" dirty="0">
                    <a:effectLst/>
                    <a:latin typeface="Times New Roman" panose="02020603050405020304" pitchFamily="18" charset="0"/>
                    <a:ea typeface="SimSun" panose="02010600030101010101" pitchFamily="2" charset="-122"/>
                  </a:rPr>
                  <a:t>θ</a:t>
                </a:r>
                <a:r>
                  <a:rPr lang="en-US" sz="2000" baseline="-25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θ</a:t>
                </a:r>
                <a:r>
                  <a:rPr lang="en-US" sz="2000" baseline="-25000" dirty="0">
                    <a:effectLst/>
                    <a:latin typeface="Times New Roman" panose="02020603050405020304" pitchFamily="18" charset="0"/>
                    <a:ea typeface="SimSun" panose="02010600030101010101" pitchFamily="2" charset="-122"/>
                  </a:rPr>
                  <a:t>2</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θ</a:t>
                </a:r>
                <a:r>
                  <a:rPr lang="en-US" sz="2000" i="1" baseline="-25000" dirty="0" err="1">
                    <a:effectLst/>
                    <a:latin typeface="Times New Roman" panose="02020603050405020304" pitchFamily="18" charset="0"/>
                    <a:ea typeface="SimSun" panose="02010600030101010101" pitchFamily="2" charset="-122"/>
                  </a:rPr>
                  <a:t>r</a:t>
                </a:r>
                <a:r>
                  <a:rPr lang="en-US" sz="2000" dirty="0">
                    <a:effectLst/>
                    <a:latin typeface="Times New Roman" panose="02020603050405020304" pitchFamily="18" charset="0"/>
                    <a:ea typeface="SimSun" panose="02010600030101010101" pitchFamily="2" charset="-122"/>
                  </a:rPr>
                  <a:t>)</a:t>
                </a:r>
                <a:r>
                  <a:rPr lang="en-US" sz="2000" i="1" baseline="30000" dirty="0">
                    <a:effectLst/>
                    <a:latin typeface="Times New Roman" panose="02020603050405020304" pitchFamily="18" charset="0"/>
                    <a:ea typeface="SimSun" panose="02010600030101010101" pitchFamily="2" charset="-122"/>
                  </a:rPr>
                  <a:t>T</a:t>
                </a:r>
                <a:r>
                  <a:rPr lang="en-US" sz="2000" dirty="0">
                    <a:effectLst/>
                    <a:latin typeface="Times New Roman" panose="02020603050405020304" pitchFamily="18" charset="0"/>
                    <a:ea typeface="SimSun" panose="02010600030101010101" pitchFamily="2" charset="-122"/>
                  </a:rPr>
                  <a:t>, the target function of Bernoulli PBO is essentially an index function specified as follows:</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Cambria Math" panose="02040503050406030204" pitchFamily="18" charset="0"/>
                          <a:cs typeface="Cambria Math" panose="02040503050406030204" pitchFamily="18" charset="0"/>
                        </a:rPr>
                        <m:t>𝐸</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𝐷</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where</m:t>
                      </m:r>
                      <m:r>
                        <a:rPr lang="en-US" sz="2000" i="1">
                          <a:effectLst/>
                          <a:latin typeface="Cambria Math" panose="02040503050406030204" pitchFamily="18" charset="0"/>
                          <a:ea typeface="SimSun" panose="02010600030101010101" pitchFamily="2" charset="-122"/>
                          <a:cs typeface="Times New Roman" panose="02020603050405020304" pitchFamily="18" charset="0"/>
                        </a:rPr>
                        <m:t> </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𝑟</m:t>
                          </m:r>
                        </m:e>
                      </m:acc>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2.5</m:t>
                          </m:r>
                        </m:e>
                      </m:d>
                    </m:oMath>
                  </m:oMathPara>
                </a14:m>
                <a:endParaRPr lang="en-US" sz="2000" dirty="0"/>
              </a:p>
              <a:p>
                <a:pPr marL="0" indent="0">
                  <a:buNone/>
                </a:pPr>
                <a:r>
                  <a:rPr lang="en-US" sz="2000" dirty="0">
                    <a:effectLst/>
                    <a:latin typeface="Times New Roman" panose="02020603050405020304" pitchFamily="18" charset="0"/>
                    <a:ea typeface="SimSun" panose="02010600030101010101" pitchFamily="2" charset="-122"/>
                  </a:rPr>
                  <a:t>The optimization problem is specified as follows:</a:t>
                </a:r>
              </a:p>
              <a:p>
                <a:pPr marL="0" indent="0">
                  <a:buNone/>
                </a:pPr>
                <a14:m>
                  <m:oMathPara xmlns:m="http://schemas.openxmlformats.org/officeDocument/2006/math">
                    <m:oMathParaPr>
                      <m:jc m:val="centerGroup"/>
                    </m:oMathParaPr>
                    <m:oMath xmlns:m="http://schemas.openxmlformats.org/officeDocument/2006/math">
                      <m:sSup>
                        <m:sSupPr>
                          <m:ctrlPr>
                            <a:rPr lang="en-US" sz="2000" b="1" i="1" smtClean="0">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00" i="1">
                              <a:effectLst/>
                              <a:latin typeface="Cambria Math" panose="02040503050406030204" pitchFamily="18" charset="0"/>
                            </a:rPr>
                          </m:ctrlPr>
                        </m:funcPr>
                        <m:fName>
                          <m:limLow>
                            <m:limLowPr>
                              <m:ctrlPr>
                                <a:rPr lang="en-US" sz="2000" i="1">
                                  <a:effectLst/>
                                  <a:latin typeface="Cambria Math" panose="02040503050406030204" pitchFamily="18" charset="0"/>
                                </a:rPr>
                              </m:ctrlPr>
                            </m:limLow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lim>
                          </m:limLow>
                        </m:fNa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func>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00" i="1">
                              <a:effectLst/>
                              <a:latin typeface="Cambria Math" panose="02040503050406030204" pitchFamily="18" charset="0"/>
                            </a:rPr>
                          </m:ctrlPr>
                        </m:funcPr>
                        <m:fName>
                          <m:limLow>
                            <m:limLowPr>
                              <m:ctrlPr>
                                <a:rPr lang="en-US" sz="2000" i="1">
                                  <a:effectLst/>
                                  <a:latin typeface="Cambria Math" panose="02040503050406030204" pitchFamily="18" charset="0"/>
                                </a:rPr>
                              </m:ctrlPr>
                            </m:limLow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lim>
                          </m:limLow>
                        </m:fName>
                        <m:e>
                          <m:r>
                            <a:rPr lang="en-US" sz="2000" i="1">
                              <a:effectLst/>
                              <a:latin typeface="Cambria Math" panose="02040503050406030204" pitchFamily="18" charset="0"/>
                              <a:ea typeface="Cambria Math" panose="02040503050406030204" pitchFamily="18" charset="0"/>
                              <a:cs typeface="Cambria Math" panose="02040503050406030204" pitchFamily="18" charset="0"/>
                            </a:rPr>
                            <m:t>𝐸</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𝐷</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e>
                          </m:d>
                        </m:e>
                      </m:func>
                    </m:oMath>
                  </m:oMathPara>
                </a14:m>
                <a:endParaRPr lang="en-US" sz="2000" dirty="0"/>
              </a:p>
            </p:txBody>
          </p:sp>
        </mc:Choice>
        <mc:Fallback xmlns="">
          <p:sp>
            <p:nvSpPr>
              <p:cNvPr id="3" name="Content Placeholder 2">
                <a:extLst>
                  <a:ext uri="{FF2B5EF4-FFF2-40B4-BE49-F238E27FC236}">
                    <a16:creationId xmlns:a16="http://schemas.microsoft.com/office/drawing/2014/main" id="{0B07BAB3-EDC9-F490-DD9F-64213DB30DBD}"/>
                  </a:ext>
                </a:extLst>
              </p:cNvPr>
              <p:cNvSpPr>
                <a:spLocks noGrp="1" noRot="1" noChangeAspect="1" noMove="1" noResize="1" noEditPoints="1" noAdjustHandles="1" noChangeArrowheads="1" noChangeShapeType="1" noTextEdit="1"/>
              </p:cNvSpPr>
              <p:nvPr>
                <p:ph idx="1"/>
              </p:nvPr>
            </p:nvSpPr>
            <p:spPr>
              <a:xfrm>
                <a:off x="224851" y="914399"/>
                <a:ext cx="11737299" cy="5176066"/>
              </a:xfrm>
              <a:blipFill>
                <a:blip r:embed="rId2"/>
                <a:stretch>
                  <a:fillRect l="-571" t="-589" r="-519" b="-282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87DAA6A-1E7F-89CB-EB80-5035431271B6}"/>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25F0451B-2A97-802C-1C9C-3600DF5B7DA8}"/>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E000C69B-6F3C-06B5-1B6D-7C992FDB0E98}"/>
              </a:ext>
            </a:extLst>
          </p:cNvPr>
          <p:cNvSpPr>
            <a:spLocks noGrp="1"/>
          </p:cNvSpPr>
          <p:nvPr>
            <p:ph type="sldNum" sz="quarter" idx="12"/>
          </p:nvPr>
        </p:nvSpPr>
        <p:spPr/>
        <p:txBody>
          <a:bodyPr/>
          <a:lstStyle/>
          <a:p>
            <a:fld id="{5DB5036F-1FF2-46C4-8D2B-59C7E3B91952}" type="slidenum">
              <a:rPr lang="en-US" smtClean="0"/>
              <a:pPr/>
              <a:t>11</a:t>
            </a:fld>
            <a:endParaRPr lang="en-US"/>
          </a:p>
        </p:txBody>
      </p:sp>
    </p:spTree>
    <p:extLst>
      <p:ext uri="{BB962C8B-B14F-4D97-AF65-F5344CB8AC3E}">
        <p14:creationId xmlns:p14="http://schemas.microsoft.com/office/powerpoint/2010/main" val="1128191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A253B-FFA6-DADF-D470-EAEFA2907191}"/>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683555-D872-EE28-CBD8-7914266B8D34}"/>
                  </a:ext>
                </a:extLst>
              </p:cNvPr>
              <p:cNvSpPr>
                <a:spLocks noGrp="1"/>
              </p:cNvSpPr>
              <p:nvPr>
                <p:ph idx="1"/>
              </p:nvPr>
            </p:nvSpPr>
            <p:spPr>
              <a:xfrm>
                <a:off x="239843" y="914399"/>
                <a:ext cx="11752288" cy="5176066"/>
              </a:xfrm>
            </p:spPr>
            <p:txBody>
              <a:bodyPr>
                <a:noAutofit/>
              </a:bodyPr>
              <a:lstStyle/>
              <a:p>
                <a:pPr marL="0" indent="0">
                  <a:buNone/>
                </a:pPr>
                <a:r>
                  <a:rPr lang="en-US" sz="2000" dirty="0">
                    <a:effectLst/>
                    <a:latin typeface="Times New Roman" panose="02020603050405020304" pitchFamily="18" charset="0"/>
                    <a:ea typeface="SimSun" panose="02010600030101010101" pitchFamily="2" charset="-122"/>
                  </a:rPr>
                  <a:t>Obviously, the target function is defined based on the posterior probability of </a:t>
                </a:r>
                <a:r>
                  <a:rPr lang="en-US" sz="2000" i="1" dirty="0" err="1">
                    <a:effectLst/>
                    <a:latin typeface="Times New Roman" panose="02020603050405020304" pitchFamily="18" charset="0"/>
                    <a:ea typeface="SimSun" panose="02010600030101010101" pitchFamily="2" charset="-122"/>
                  </a:rPr>
                  <a:t>θ</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which is now considered as surrogate model of Bernoulli PBO.</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𝑆</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e>
                        <m:e>
                          <m:sSub>
                            <m:sSubPr>
                              <m:ctrlPr>
                                <a:rPr lang="en-US" sz="2000" i="1">
                                  <a:effectLst/>
                                  <a:latin typeface="Cambria Math" panose="020405030504060302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𝑫</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2.6</m:t>
                          </m:r>
                        </m:e>
                      </m:d>
                    </m:oMath>
                  </m:oMathPara>
                </a14:m>
                <a:endParaRPr lang="en-US" sz="2000" dirty="0"/>
              </a:p>
              <a:p>
                <a:pPr marL="0" indent="0">
                  <a:buNone/>
                </a:pPr>
                <a:r>
                  <a:rPr lang="en-US" sz="2000" dirty="0">
                    <a:effectLst/>
                    <a:latin typeface="Times New Roman" panose="02020603050405020304" pitchFamily="18" charset="0"/>
                    <a:ea typeface="SimSun" panose="02010600030101010101" pitchFamily="2" charset="-122"/>
                  </a:rPr>
                  <a:t>Bernoulli PBO is a PBO because surrogate model and target function share the same parameter </a:t>
                </a:r>
                <a:r>
                  <a:rPr lang="en-US" sz="2000" i="1" dirty="0" err="1">
                    <a:effectLst/>
                    <a:latin typeface="Times New Roman" panose="02020603050405020304" pitchFamily="18" charset="0"/>
                    <a:ea typeface="SimSun" panose="02010600030101010101" pitchFamily="2" charset="-122"/>
                  </a:rPr>
                  <a:t>θ</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Acquisition function of Bernoulli PBO is the same to target function:</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𝑆</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Cambria Math" panose="02040503050406030204" pitchFamily="18" charset="0"/>
                          <a:cs typeface="Cambria Math" panose="02040503050406030204" pitchFamily="18" charset="0"/>
                        </a:rPr>
                        <m:t>𝐸</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𝐷</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e>
                      </m:d>
                      <m:r>
                        <a:rPr lang="en-US" sz="2000" b="0" i="1" smtClean="0">
                          <a:effectLst/>
                          <a:latin typeface="Cambria Math" panose="02040503050406030204" pitchFamily="18" charset="0"/>
                          <a:ea typeface="Cambria Math" panose="02040503050406030204" pitchFamily="18" charset="0"/>
                          <a:cs typeface="Cambria Math" panose="02040503050406030204" pitchFamily="18" charset="0"/>
                        </a:rPr>
                        <m:t>    </m:t>
                      </m:r>
                      <m:d>
                        <m:dPr>
                          <m:ctrlPr>
                            <a:rPr lang="en-US" sz="2000" b="0" i="1" smtClean="0">
                              <a:effectLst/>
                              <a:latin typeface="Cambria Math" panose="02040503050406030204" pitchFamily="18" charset="0"/>
                              <a:ea typeface="Cambria Math" panose="02040503050406030204" pitchFamily="18" charset="0"/>
                            </a:rPr>
                          </m:ctrlPr>
                        </m:dPr>
                        <m:e>
                          <m:r>
                            <a:rPr lang="en-US" sz="2000" b="0" i="1" smtClean="0">
                              <a:effectLst/>
                              <a:latin typeface="Cambria Math" panose="02040503050406030204" pitchFamily="18" charset="0"/>
                              <a:ea typeface="Cambria Math" panose="02040503050406030204" pitchFamily="18" charset="0"/>
                            </a:rPr>
                            <m:t>2.7</m:t>
                          </m:r>
                        </m:e>
                      </m:d>
                    </m:oMath>
                  </m:oMathPara>
                </a14:m>
                <a:endParaRPr lang="en-US" sz="2000" dirty="0"/>
              </a:p>
              <a:p>
                <a:pPr marL="0" indent="0">
                  <a:buNone/>
                </a:pPr>
                <a:r>
                  <a:rPr lang="en-US" sz="2000" dirty="0">
                    <a:effectLst/>
                    <a:latin typeface="Times New Roman" panose="02020603050405020304" pitchFamily="18" charset="0"/>
                    <a:ea typeface="SimSun" panose="02010600030101010101" pitchFamily="2" charset="-122"/>
                  </a:rPr>
                  <a:t>The problem now is how to specify the posterior probability of </a:t>
                </a:r>
                <a:r>
                  <a:rPr lang="en-US" sz="2000" i="1" dirty="0" err="1">
                    <a:effectLst/>
                    <a:latin typeface="Times New Roman" panose="02020603050405020304" pitchFamily="18" charset="0"/>
                    <a:ea typeface="SimSun" panose="02010600030101010101" pitchFamily="2" charset="-122"/>
                  </a:rPr>
                  <a:t>θ</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Suppose the prior probability of each </a:t>
                </a:r>
                <a:r>
                  <a:rPr lang="en-US" sz="2000" i="1" dirty="0" err="1">
                    <a:effectLst/>
                    <a:latin typeface="Times New Roman" panose="02020603050405020304" pitchFamily="18" charset="0"/>
                    <a:ea typeface="SimSun" panose="02010600030101010101" pitchFamily="2" charset="-122"/>
                  </a:rPr>
                  <a:t>θ</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follows beta distribution:</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beta</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Γ</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num>
                        <m:den>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Γ</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Γ</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den>
                      </m:f>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2.8</m:t>
                          </m:r>
                        </m:e>
                      </m:d>
                    </m:oMath>
                  </m:oMathPara>
                </a14:m>
                <a:endParaRPr lang="en-US" sz="2000" dirty="0"/>
              </a:p>
              <a:p>
                <a:pPr marL="0" indent="0">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There are two hyper parameters of beta distribution in which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a</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indicates the number of successful outcomes and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b</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indicates the number of failed outcomes in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a</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b</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trials. Note, Γ(.) denotes gamma function (Neapolitan, 2003, p. 298) which is continuous form of factorial function, </a:t>
                </a:r>
                <a14:m>
                  <m:oMath xmlns:m="http://schemas.openxmlformats.org/officeDocument/2006/math">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Γ</m:t>
                    </m:r>
                    <m:d>
                      <m:dPr>
                        <m:ctrlPr>
                          <a:rPr lang="en-US" sz="2000" i="1">
                            <a:effectLst/>
                            <a:latin typeface="Cambria Math" panose="02040503050406030204" pitchFamily="18" charset="0"/>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000" i="1">
                            <a:effectLst/>
                            <a:latin typeface="Cambria Math" panose="02040503050406030204" pitchFamily="18" charset="0"/>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e>
                        <m:sSup>
                          <m:sSupPr>
                            <m:ctrlPr>
                              <a:rPr lang="en-US" sz="2000" i="1">
                                <a:effectLst/>
                                <a:latin typeface="Cambria Math" panose="02040503050406030204" pitchFamily="18" charset="0"/>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sSup>
                          <m:sSupPr>
                            <m:ctrlPr>
                              <a:rPr lang="en-US" sz="2000" i="1">
                                <a:effectLst/>
                                <a:latin typeface="Cambria Math" panose="02040503050406030204" pitchFamily="18" charset="0"/>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𝑒</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sup>
                        </m:sSup>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d</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nary>
                  </m:oMath>
                </a14:m>
                <a:r>
                  <a:rPr lang="en-US" sz="2000" dirty="0"/>
                  <a:t>. Given prior beta distribution, the probability of </a:t>
                </a:r>
                <a:r>
                  <a:rPr lang="en-US" sz="2000" i="1" dirty="0"/>
                  <a:t>X</a:t>
                </a:r>
                <a:r>
                  <a:rPr lang="en-US" sz="2000" i="1" baseline="-25000" dirty="0"/>
                  <a:t>i</a:t>
                </a:r>
                <a:r>
                  <a:rPr lang="en-US" sz="2000" dirty="0"/>
                  <a:t>=1 is:</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Cambria Math" panose="02040503050406030204" pitchFamily="18" charset="0"/>
                          <a:cs typeface="Cambria Math" panose="02040503050406030204" pitchFamily="18" charset="0"/>
                        </a:rPr>
                        <m:t>𝐸</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r>
                        <a:rPr lang="en-US" sz="2000" i="1">
                          <a:effectLst/>
                          <a:latin typeface="Cambria Math" panose="02040503050406030204" pitchFamily="18" charset="0"/>
                          <a:ea typeface="Cambria Math" panose="02040503050406030204" pitchFamily="18" charset="0"/>
                          <a:cs typeface="Cambria Math" panose="02040503050406030204" pitchFamily="18" charset="0"/>
                        </a:rPr>
                        <m:t>𝑃</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𝑋</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r>
                            <a:rPr lang="en-US" sz="2000" i="1">
                              <a:effectLst/>
                              <a:latin typeface="Cambria Math" panose="02040503050406030204" pitchFamily="18" charset="0"/>
                              <a:ea typeface="Cambria Math" panose="02040503050406030204" pitchFamily="18" charset="0"/>
                              <a:cs typeface="Cambria Math" panose="02040503050406030204" pitchFamily="18" charset="0"/>
                            </a:rPr>
                            <m:t>=1</m:t>
                          </m:r>
                        </m:e>
                      </m:d>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nary>
                        <m:naryPr>
                          <m:limLoc m:val="undOvr"/>
                          <m:supHide m:val="on"/>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naryPr>
                        <m:sub>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𝜃</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sub>
                        <m:sup/>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beta</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𝑑</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f>
                        <m:f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num>
                        <m:den>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2.9</m:t>
                          </m:r>
                        </m:e>
                      </m:d>
                    </m:oMath>
                  </m:oMathPara>
                </a14:m>
                <a:endParaRPr lang="en-US" sz="2000" dirty="0"/>
              </a:p>
            </p:txBody>
          </p:sp>
        </mc:Choice>
        <mc:Fallback xmlns="">
          <p:sp>
            <p:nvSpPr>
              <p:cNvPr id="3" name="Content Placeholder 2">
                <a:extLst>
                  <a:ext uri="{FF2B5EF4-FFF2-40B4-BE49-F238E27FC236}">
                    <a16:creationId xmlns:a16="http://schemas.microsoft.com/office/drawing/2014/main" id="{14683555-D872-EE28-CBD8-7914266B8D34}"/>
                  </a:ext>
                </a:extLst>
              </p:cNvPr>
              <p:cNvSpPr>
                <a:spLocks noGrp="1" noRot="1" noChangeAspect="1" noMove="1" noResize="1" noEditPoints="1" noAdjustHandles="1" noChangeArrowheads="1" noChangeShapeType="1" noTextEdit="1"/>
              </p:cNvSpPr>
              <p:nvPr>
                <p:ph idx="1"/>
              </p:nvPr>
            </p:nvSpPr>
            <p:spPr>
              <a:xfrm>
                <a:off x="239843" y="914399"/>
                <a:ext cx="11752288" cy="5176066"/>
              </a:xfrm>
              <a:blipFill>
                <a:blip r:embed="rId2"/>
                <a:stretch>
                  <a:fillRect l="-519" t="-589" r="-571" b="-212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DD7F9DC-D245-C807-6E2C-2E2867F3C5EE}"/>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B61672BC-9D7C-7BFB-DD57-80666873D72F}"/>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A1E81E32-56F8-B85E-549E-EB5FE5A131EC}"/>
              </a:ext>
            </a:extLst>
          </p:cNvPr>
          <p:cNvSpPr>
            <a:spLocks noGrp="1"/>
          </p:cNvSpPr>
          <p:nvPr>
            <p:ph type="sldNum" sz="quarter" idx="12"/>
          </p:nvPr>
        </p:nvSpPr>
        <p:spPr/>
        <p:txBody>
          <a:bodyPr/>
          <a:lstStyle/>
          <a:p>
            <a:fld id="{5DB5036F-1FF2-46C4-8D2B-59C7E3B91952}" type="slidenum">
              <a:rPr lang="en-US" smtClean="0"/>
              <a:pPr/>
              <a:t>12</a:t>
            </a:fld>
            <a:endParaRPr lang="en-US"/>
          </a:p>
        </p:txBody>
      </p:sp>
    </p:spTree>
    <p:extLst>
      <p:ext uri="{BB962C8B-B14F-4D97-AF65-F5344CB8AC3E}">
        <p14:creationId xmlns:p14="http://schemas.microsoft.com/office/powerpoint/2010/main" val="1418999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0FA6D-4C45-57D5-7D7C-290BB20C3D68}"/>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9C3AE9-E7A3-86BD-4040-7C0DB2600EA6}"/>
                  </a:ext>
                </a:extLst>
              </p:cNvPr>
              <p:cNvSpPr>
                <a:spLocks noGrp="1"/>
              </p:cNvSpPr>
              <p:nvPr>
                <p:ph idx="1"/>
              </p:nvPr>
            </p:nvSpPr>
            <p:spPr>
              <a:xfrm>
                <a:off x="209862" y="914399"/>
                <a:ext cx="11722308" cy="5176066"/>
              </a:xfrm>
            </p:spPr>
            <p:txBody>
              <a:bodyPr>
                <a:normAutofit/>
              </a:bodyPr>
              <a:lstStyle/>
              <a:p>
                <a:pPr marL="0" indent="0">
                  <a:buNone/>
                </a:pPr>
                <a:r>
                  <a:rPr lang="en-US" sz="2100" dirty="0">
                    <a:effectLst/>
                    <a:latin typeface="Times New Roman" panose="02020603050405020304" pitchFamily="18" charset="0"/>
                    <a:ea typeface="SimSun" panose="02010600030101010101" pitchFamily="2" charset="-122"/>
                  </a:rPr>
                  <a:t>Given sub-sample </a:t>
                </a:r>
                <a:r>
                  <a:rPr lang="en-US" sz="2100" i="1" dirty="0">
                    <a:effectLst/>
                    <a:latin typeface="Times New Roman" panose="02020603050405020304" pitchFamily="18" charset="0"/>
                    <a:ea typeface="SimSun" panose="02010600030101010101" pitchFamily="2" charset="-122"/>
                  </a:rPr>
                  <a:t>D</a:t>
                </a:r>
                <a:r>
                  <a:rPr lang="en-US" sz="2100" i="1" baseline="-25000" dirty="0">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the posterior probability of each </a:t>
                </a:r>
                <a:r>
                  <a:rPr lang="en-US" sz="2100" i="1" dirty="0" err="1">
                    <a:effectLst/>
                    <a:latin typeface="Times New Roman" panose="02020603050405020304" pitchFamily="18" charset="0"/>
                    <a:ea typeface="SimSun" panose="02010600030101010101" pitchFamily="2" charset="-122"/>
                  </a:rPr>
                  <a:t>θ</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is:</a:t>
                </a:r>
              </a:p>
              <a:p>
                <a:pPr marL="0" indent="0">
                  <a:buNone/>
                </a:pPr>
                <a14:m>
                  <m:oMathPara xmlns:m="http://schemas.openxmlformats.org/officeDocument/2006/math">
                    <m:oMathParaPr>
                      <m:jc m:val="right"/>
                    </m:oMathParaPr>
                    <m:oMath xmlns:m="http://schemas.openxmlformats.org/officeDocument/2006/math">
                      <m:r>
                        <a:rPr lang="en-US" sz="21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beta</m:t>
                      </m:r>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𝑠</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rPr>
                          </m:ctrlPr>
                        </m:fPr>
                        <m:num>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Γ</m:t>
                          </m:r>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𝑠</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d>
                        </m:num>
                        <m:den>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Γ</m:t>
                          </m:r>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𝑠</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Γ</m:t>
                          </m:r>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d>
                        </m:den>
                      </m:f>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rPr>
                          </m:ctrlPr>
                        </m:sSupPr>
                        <m:e>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𝑠</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p>
                      </m:sSup>
                      <m:sSup>
                        <m:sSupPr>
                          <m:ctrlPr>
                            <a:rPr lang="en-US" sz="2100" i="1">
                              <a:effectLst/>
                              <a:latin typeface="Cambria Math" panose="02040503050406030204" pitchFamily="18" charset="0"/>
                            </a:rPr>
                          </m:ctrlPr>
                        </m:sSupPr>
                        <m:e>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p>
                      </m:sSup>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2.10</m:t>
                          </m:r>
                        </m:e>
                      </m:d>
                    </m:oMath>
                  </m:oMathPara>
                </a14:m>
                <a:endParaRPr lang="en-US" sz="2100" dirty="0"/>
              </a:p>
              <a:p>
                <a:pPr marL="0" indent="0">
                  <a:buNone/>
                </a:pPr>
                <a:r>
                  <a:rPr lang="en-US" sz="2100" dirty="0">
                    <a:effectLst/>
                    <a:latin typeface="Times New Roman" panose="02020603050405020304" pitchFamily="18" charset="0"/>
                    <a:ea typeface="SimSun" panose="02010600030101010101" pitchFamily="2" charset="-122"/>
                  </a:rPr>
                  <a:t>Where </a:t>
                </a:r>
                <a:r>
                  <a:rPr lang="en-US" sz="2100" i="1" dirty="0" err="1">
                    <a:effectLst/>
                    <a:latin typeface="Times New Roman" panose="02020603050405020304" pitchFamily="18" charset="0"/>
                    <a:ea typeface="SimSun" panose="02010600030101010101" pitchFamily="2" charset="-122"/>
                  </a:rPr>
                  <a:t>s</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and </a:t>
                </a:r>
                <a:r>
                  <a:rPr lang="en-US" sz="2100" i="1" dirty="0" err="1">
                    <a:effectLst/>
                    <a:latin typeface="Times New Roman" panose="02020603050405020304" pitchFamily="18" charset="0"/>
                    <a:ea typeface="SimSun" panose="02010600030101010101" pitchFamily="2" charset="-122"/>
                  </a:rPr>
                  <a:t>t</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be the numbers of </a:t>
                </a:r>
                <a:r>
                  <a:rPr lang="en-US" sz="2100" i="1" dirty="0" err="1">
                    <a:effectLst/>
                    <a:latin typeface="Times New Roman" panose="02020603050405020304" pitchFamily="18" charset="0"/>
                    <a:ea typeface="SimSun" panose="02010600030101010101" pitchFamily="2" charset="-122"/>
                  </a:rPr>
                  <a:t>X</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=1 and </a:t>
                </a:r>
                <a:r>
                  <a:rPr lang="en-US" sz="2100" i="1" dirty="0" err="1">
                    <a:effectLst/>
                    <a:latin typeface="Times New Roman" panose="02020603050405020304" pitchFamily="18" charset="0"/>
                    <a:ea typeface="SimSun" panose="02010600030101010101" pitchFamily="2" charset="-122"/>
                  </a:rPr>
                  <a:t>X</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=0, respectively. Recall that such posterior probability is also called Bernoulli PBO. Because the prior probability </a:t>
                </a:r>
                <a:r>
                  <a:rPr lang="en-US" sz="2100" i="1" dirty="0">
                    <a:effectLst/>
                    <a:latin typeface="Times New Roman" panose="02020603050405020304" pitchFamily="18" charset="0"/>
                    <a:ea typeface="SimSun" panose="02010600030101010101" pitchFamily="2" charset="-122"/>
                  </a:rPr>
                  <a:t>P</a:t>
                </a:r>
                <a:r>
                  <a:rPr lang="en-US" sz="2100" dirty="0">
                    <a:effectLst/>
                    <a:latin typeface="Times New Roman" panose="02020603050405020304" pitchFamily="18" charset="0"/>
                    <a:ea typeface="SimSun" panose="02010600030101010101" pitchFamily="2" charset="-122"/>
                  </a:rPr>
                  <a:t>(</a:t>
                </a:r>
                <a:r>
                  <a:rPr lang="en-US" sz="2100" i="1" dirty="0" err="1">
                    <a:effectLst/>
                    <a:latin typeface="Times New Roman" panose="02020603050405020304" pitchFamily="18" charset="0"/>
                    <a:ea typeface="SimSun" panose="02010600030101010101" pitchFamily="2" charset="-122"/>
                  </a:rPr>
                  <a:t>θ</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and the posterior probability </a:t>
                </a:r>
                <a:r>
                  <a:rPr lang="en-US" sz="2100" i="1" dirty="0">
                    <a:effectLst/>
                    <a:latin typeface="Times New Roman" panose="02020603050405020304" pitchFamily="18" charset="0"/>
                    <a:ea typeface="SimSun" panose="02010600030101010101" pitchFamily="2" charset="-122"/>
                  </a:rPr>
                  <a:t>P</a:t>
                </a:r>
                <a:r>
                  <a:rPr lang="en-US" sz="2100" dirty="0">
                    <a:effectLst/>
                    <a:latin typeface="Times New Roman" panose="02020603050405020304" pitchFamily="18" charset="0"/>
                    <a:ea typeface="SimSun" panose="02010600030101010101" pitchFamily="2" charset="-122"/>
                  </a:rPr>
                  <a:t>(</a:t>
                </a:r>
                <a:r>
                  <a:rPr lang="en-US" sz="2100" i="1" dirty="0" err="1">
                    <a:effectLst/>
                    <a:latin typeface="Times New Roman" panose="02020603050405020304" pitchFamily="18" charset="0"/>
                    <a:ea typeface="SimSun" panose="02010600030101010101" pitchFamily="2" charset="-122"/>
                  </a:rPr>
                  <a:t>θ</a:t>
                </a:r>
                <a:r>
                  <a:rPr lang="en-US" sz="2100" i="1" baseline="-25000" dirty="0" err="1">
                    <a:effectLst/>
                    <a:latin typeface="Times New Roman" panose="02020603050405020304" pitchFamily="18" charset="0"/>
                    <a:ea typeface="SimSun" panose="02010600030101010101" pitchFamily="2" charset="-122"/>
                  </a:rPr>
                  <a:t>k</a:t>
                </a:r>
                <a:r>
                  <a:rPr lang="en-US" sz="2100" dirty="0" err="1">
                    <a:effectLst/>
                    <a:latin typeface="Times New Roman" panose="02020603050405020304" pitchFamily="18" charset="0"/>
                    <a:ea typeface="SimSun" panose="02010600030101010101" pitchFamily="2" charset="-122"/>
                  </a:rPr>
                  <a:t>|</a:t>
                </a:r>
                <a:r>
                  <a:rPr lang="en-US" sz="2100" i="1" dirty="0" err="1">
                    <a:effectLst/>
                    <a:latin typeface="Times New Roman" panose="02020603050405020304" pitchFamily="18" charset="0"/>
                    <a:ea typeface="SimSun" panose="02010600030101010101" pitchFamily="2" charset="-122"/>
                  </a:rPr>
                  <a:t>D</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have the same form, they are called conjugate distributions and such conjugation is very important to Bayesian inference. The probability of </a:t>
                </a:r>
                <a:r>
                  <a:rPr lang="en-US" sz="2100" i="1" dirty="0" err="1">
                    <a:effectLst/>
                    <a:latin typeface="Times New Roman" panose="02020603050405020304" pitchFamily="18" charset="0"/>
                    <a:ea typeface="SimSun" panose="02010600030101010101" pitchFamily="2" charset="-122"/>
                  </a:rPr>
                  <a:t>X</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=1 given </a:t>
                </a:r>
                <a:r>
                  <a:rPr lang="en-US" sz="2100" i="1" dirty="0">
                    <a:effectLst/>
                    <a:latin typeface="Times New Roman" panose="02020603050405020304" pitchFamily="18" charset="0"/>
                    <a:ea typeface="SimSun" panose="02010600030101010101" pitchFamily="2" charset="-122"/>
                  </a:rPr>
                  <a:t>D</a:t>
                </a:r>
                <a:r>
                  <a:rPr lang="en-US" sz="2100" i="1" baseline="-25000" dirty="0">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which is also target function is:</a:t>
                </a:r>
              </a:p>
              <a:p>
                <a:pPr marL="0" indent="0">
                  <a:buNone/>
                </a:pPr>
                <a14:m>
                  <m:oMathPara xmlns:m="http://schemas.openxmlformats.org/officeDocument/2006/math">
                    <m:oMathParaPr>
                      <m:jc m:val="right"/>
                    </m:oMathParaPr>
                    <m:oMath xmlns:m="http://schemas.openxmlformats.org/officeDocument/2006/math">
                      <m:r>
                        <a:rPr lang="en-US" sz="2100" i="1" smtClean="0">
                          <a:effectLst/>
                          <a:latin typeface="Cambria Math" panose="02040503050406030204" pitchFamily="18" charset="0"/>
                          <a:ea typeface="Cambria Math" panose="02040503050406030204" pitchFamily="18" charset="0"/>
                          <a:cs typeface="Cambria Math" panose="02040503050406030204" pitchFamily="18" charset="0"/>
                        </a:rPr>
                        <m:t>𝐸</m:t>
                      </m:r>
                      <m:d>
                        <m:dPr>
                          <m:ctrlPr>
                            <a:rPr lang="en-US" sz="21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1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100" i="1">
                                  <a:effectLst/>
                                  <a:latin typeface="Cambria Math" panose="02040503050406030204" pitchFamily="18" charset="0"/>
                                  <a:ea typeface="Cambria Math" panose="02040503050406030204" pitchFamily="18" charset="0"/>
                                  <a:cs typeface="Cambria Math" panose="02040503050406030204" pitchFamily="18" charset="0"/>
                                </a:rPr>
                                <m:t>𝐷</m:t>
                              </m:r>
                            </m:e>
                            <m:sub>
                              <m:r>
                                <a:rPr lang="en-US" sz="2100" i="1">
                                  <a:effectLst/>
                                  <a:latin typeface="Cambria Math" panose="02040503050406030204" pitchFamily="18" charset="0"/>
                                  <a:ea typeface="Cambria Math" panose="02040503050406030204" pitchFamily="18" charset="0"/>
                                  <a:cs typeface="Cambria Math" panose="02040503050406030204" pitchFamily="18" charset="0"/>
                                </a:rPr>
                                <m:t>𝑘</m:t>
                              </m:r>
                            </m:sub>
                          </m:sSub>
                        </m:e>
                      </m:d>
                      <m:r>
                        <a:rPr lang="en-US" sz="2100" i="1">
                          <a:effectLst/>
                          <a:latin typeface="Cambria Math" panose="02040503050406030204" pitchFamily="18" charset="0"/>
                          <a:ea typeface="Cambria Math" panose="02040503050406030204" pitchFamily="18" charset="0"/>
                          <a:cs typeface="Cambria Math" panose="02040503050406030204" pitchFamily="18" charset="0"/>
                        </a:rPr>
                        <m:t>=</m:t>
                      </m:r>
                      <m:r>
                        <a:rPr lang="en-US" sz="2100" i="1">
                          <a:effectLst/>
                          <a:latin typeface="Cambria Math" panose="02040503050406030204" pitchFamily="18" charset="0"/>
                          <a:ea typeface="Cambria Math" panose="02040503050406030204" pitchFamily="18" charset="0"/>
                          <a:cs typeface="Cambria Math" panose="02040503050406030204" pitchFamily="18" charset="0"/>
                        </a:rPr>
                        <m:t>𝑃</m:t>
                      </m:r>
                      <m:d>
                        <m:dPr>
                          <m:ctrlPr>
                            <a:rPr lang="en-US" sz="21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21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100" i="1">
                                  <a:effectLst/>
                                  <a:latin typeface="Cambria Math" panose="02040503050406030204" pitchFamily="18" charset="0"/>
                                  <a:ea typeface="Cambria Math" panose="02040503050406030204" pitchFamily="18" charset="0"/>
                                  <a:cs typeface="Cambria Math" panose="02040503050406030204" pitchFamily="18" charset="0"/>
                                </a:rPr>
                                <m:t>𝑋</m:t>
                              </m:r>
                            </m:e>
                            <m:sub>
                              <m:r>
                                <a:rPr lang="en-US" sz="2100" i="1">
                                  <a:effectLst/>
                                  <a:latin typeface="Cambria Math" panose="02040503050406030204" pitchFamily="18" charset="0"/>
                                  <a:ea typeface="Cambria Math" panose="02040503050406030204" pitchFamily="18" charset="0"/>
                                  <a:cs typeface="Cambria Math" panose="02040503050406030204" pitchFamily="18" charset="0"/>
                                </a:rPr>
                                <m:t>𝑘</m:t>
                              </m:r>
                            </m:sub>
                          </m:sSub>
                          <m:r>
                            <a:rPr lang="en-US" sz="2100" i="1">
                              <a:effectLst/>
                              <a:latin typeface="Cambria Math" panose="02040503050406030204" pitchFamily="18" charset="0"/>
                              <a:ea typeface="Cambria Math" panose="02040503050406030204" pitchFamily="18" charset="0"/>
                              <a:cs typeface="Cambria Math" panose="02040503050406030204" pitchFamily="18" charset="0"/>
                            </a:rPr>
                            <m:t>=1</m:t>
                          </m:r>
                        </m:e>
                        <m:e>
                          <m:sSub>
                            <m:sSubPr>
                              <m:ctrlPr>
                                <a:rPr lang="en-US" sz="21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100" i="1">
                                  <a:effectLst/>
                                  <a:latin typeface="Cambria Math" panose="02040503050406030204" pitchFamily="18" charset="0"/>
                                  <a:ea typeface="Cambria Math" panose="02040503050406030204" pitchFamily="18" charset="0"/>
                                  <a:cs typeface="Cambria Math" panose="02040503050406030204" pitchFamily="18" charset="0"/>
                                </a:rPr>
                                <m:t>𝐷</m:t>
                              </m:r>
                            </m:e>
                            <m:sub>
                              <m:r>
                                <a:rPr lang="en-US" sz="2100" i="1">
                                  <a:effectLst/>
                                  <a:latin typeface="Cambria Math" panose="02040503050406030204" pitchFamily="18" charset="0"/>
                                  <a:ea typeface="Cambria Math" panose="02040503050406030204" pitchFamily="18" charset="0"/>
                                  <a:cs typeface="Cambria Math" panose="02040503050406030204" pitchFamily="18" charset="0"/>
                                </a:rPr>
                                <m:t>𝑘</m:t>
                              </m:r>
                            </m:sub>
                          </m:sSub>
                        </m:e>
                      </m:d>
                      <m:r>
                        <a:rPr lang="en-US" sz="2100" i="1">
                          <a:effectLst/>
                          <a:latin typeface="Cambria Math" panose="02040503050406030204" pitchFamily="18" charset="0"/>
                          <a:ea typeface="Cambria Math" panose="02040503050406030204" pitchFamily="18" charset="0"/>
                          <a:cs typeface="Cambria Math" panose="02040503050406030204" pitchFamily="18" charset="0"/>
                        </a:rPr>
                        <m:t>=</m:t>
                      </m:r>
                      <m:nary>
                        <m:naryPr>
                          <m:limLoc m:val="undOvr"/>
                          <m:supHide m:val="on"/>
                          <m:ctrlPr>
                            <a:rPr lang="en-US" sz="2100" i="1">
                              <a:effectLst/>
                              <a:latin typeface="Cambria Math" panose="02040503050406030204" pitchFamily="18" charset="0"/>
                              <a:ea typeface="Cambria Math" panose="02040503050406030204" pitchFamily="18" charset="0"/>
                              <a:cs typeface="Cambria Math" panose="02040503050406030204" pitchFamily="18" charset="0"/>
                            </a:rPr>
                          </m:ctrlPr>
                        </m:naryPr>
                        <m:sub>
                          <m:sSub>
                            <m:sSubPr>
                              <m:ctrlPr>
                                <a:rPr lang="en-US" sz="21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100" i="1">
                                  <a:effectLst/>
                                  <a:latin typeface="Cambria Math" panose="02040503050406030204" pitchFamily="18" charset="0"/>
                                  <a:ea typeface="Cambria Math" panose="02040503050406030204" pitchFamily="18" charset="0"/>
                                  <a:cs typeface="Cambria Math" panose="02040503050406030204" pitchFamily="18" charset="0"/>
                                </a:rPr>
                                <m:t>𝜃</m:t>
                              </m:r>
                            </m:e>
                            <m:sub>
                              <m:r>
                                <a:rPr lang="en-US" sz="2100" i="1">
                                  <a:effectLst/>
                                  <a:latin typeface="Cambria Math" panose="02040503050406030204" pitchFamily="18" charset="0"/>
                                  <a:ea typeface="Cambria Math" panose="02040503050406030204" pitchFamily="18" charset="0"/>
                                  <a:cs typeface="Cambria Math" panose="02040503050406030204" pitchFamily="18" charset="0"/>
                                </a:rPr>
                                <m:t>𝑘</m:t>
                              </m:r>
                            </m:sub>
                          </m:sSub>
                        </m:sub>
                        <m:sup/>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𝐷</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100" i="1">
                              <a:effectLst/>
                              <a:latin typeface="Cambria Math" panose="02040503050406030204" pitchFamily="18" charset="0"/>
                              <a:ea typeface="SimSun" panose="02010600030101010101" pitchFamily="2" charset="-122"/>
                              <a:cs typeface="Times New Roman" panose="02020603050405020304" pitchFamily="18" charset="0"/>
                            </a:rPr>
                            <m:t>𝑑</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r>
                        <a:rPr lang="en-US" sz="21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𝑠</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num>
                        <m:den>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𝑠</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2.11</m:t>
                          </m:r>
                        </m:e>
                      </m:d>
                    </m:oMath>
                  </m:oMathPara>
                </a14:m>
                <a:endParaRPr lang="en-US" sz="2100" dirty="0"/>
              </a:p>
              <a:p>
                <a:pPr marL="0" indent="0">
                  <a:buNone/>
                </a:pPr>
                <a:r>
                  <a:rPr lang="en-US" sz="2100" dirty="0">
                    <a:effectLst/>
                    <a:latin typeface="Times New Roman" panose="02020603050405020304" pitchFamily="18" charset="0"/>
                    <a:ea typeface="SimSun" panose="02010600030101010101" pitchFamily="2" charset="-122"/>
                  </a:rPr>
                  <a:t>Formulation of surrogate model becomes neat because of the assumption of beta distribution with binomial sample. When prior probability </a:t>
                </a:r>
                <a:r>
                  <a:rPr lang="en-US" sz="2100" i="1" dirty="0">
                    <a:effectLst/>
                    <a:latin typeface="Times New Roman" panose="02020603050405020304" pitchFamily="18" charset="0"/>
                    <a:ea typeface="SimSun" panose="02010600030101010101" pitchFamily="2" charset="-122"/>
                  </a:rPr>
                  <a:t>P</a:t>
                </a:r>
                <a:r>
                  <a:rPr lang="en-US" sz="2100" dirty="0">
                    <a:effectLst/>
                    <a:latin typeface="Times New Roman" panose="02020603050405020304" pitchFamily="18" charset="0"/>
                    <a:ea typeface="SimSun" panose="02010600030101010101" pitchFamily="2" charset="-122"/>
                  </a:rPr>
                  <a:t>(</a:t>
                </a:r>
                <a:r>
                  <a:rPr lang="en-US" sz="2100" i="1" dirty="0" err="1">
                    <a:effectLst/>
                    <a:latin typeface="Times New Roman" panose="02020603050405020304" pitchFamily="18" charset="0"/>
                    <a:ea typeface="SimSun" panose="02010600030101010101" pitchFamily="2" charset="-122"/>
                  </a:rPr>
                  <a:t>θ</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follows beta distribution and </a:t>
                </a:r>
                <a:r>
                  <a:rPr lang="en-US" sz="2100" i="1" dirty="0" err="1">
                    <a:effectLst/>
                    <a:latin typeface="Times New Roman" panose="02020603050405020304" pitchFamily="18" charset="0"/>
                    <a:ea typeface="SimSun" panose="02010600030101010101" pitchFamily="2" charset="-122"/>
                  </a:rPr>
                  <a:t>X</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follows Bernoulli distribution (so that likelihood function </a:t>
                </a:r>
                <a:r>
                  <a:rPr lang="en-US" sz="2100" i="1" dirty="0">
                    <a:effectLst/>
                    <a:latin typeface="Times New Roman" panose="02020603050405020304" pitchFamily="18" charset="0"/>
                    <a:ea typeface="SimSun" panose="02010600030101010101" pitchFamily="2" charset="-122"/>
                  </a:rPr>
                  <a:t>P</a:t>
                </a:r>
                <a:r>
                  <a:rPr lang="en-US" sz="2100" dirty="0">
                    <a:effectLst/>
                    <a:latin typeface="Times New Roman" panose="02020603050405020304" pitchFamily="18" charset="0"/>
                    <a:ea typeface="SimSun" panose="02010600030101010101" pitchFamily="2" charset="-122"/>
                  </a:rPr>
                  <a:t>(</a:t>
                </a:r>
                <a:r>
                  <a:rPr lang="en-US" sz="2100" i="1" dirty="0">
                    <a:effectLst/>
                    <a:latin typeface="Times New Roman" panose="02020603050405020304" pitchFamily="18" charset="0"/>
                    <a:ea typeface="SimSun" panose="02010600030101010101" pitchFamily="2" charset="-122"/>
                  </a:rPr>
                  <a:t>D</a:t>
                </a:r>
                <a:r>
                  <a:rPr lang="en-US" sz="2100" i="1" baseline="-25000" dirty="0">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 </a:t>
                </a:r>
                <a:r>
                  <a:rPr lang="en-US" sz="2100" i="1" dirty="0" err="1">
                    <a:effectLst/>
                    <a:latin typeface="Times New Roman" panose="02020603050405020304" pitchFamily="18" charset="0"/>
                    <a:ea typeface="SimSun" panose="02010600030101010101" pitchFamily="2" charset="-122"/>
                  </a:rPr>
                  <a:t>θ</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follows binomial distribution with binomial sample </a:t>
                </a:r>
                <a:r>
                  <a:rPr lang="en-US" sz="2100" i="1" dirty="0">
                    <a:effectLst/>
                    <a:latin typeface="Times New Roman" panose="02020603050405020304" pitchFamily="18" charset="0"/>
                    <a:ea typeface="SimSun" panose="02010600030101010101" pitchFamily="2" charset="-122"/>
                  </a:rPr>
                  <a:t>D</a:t>
                </a:r>
                <a:r>
                  <a:rPr lang="en-US" sz="2100" i="1" baseline="-25000" dirty="0">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then we obtain probabilistic conjugation in which the posterior probability </a:t>
                </a:r>
                <a:r>
                  <a:rPr lang="en-US" sz="2100" i="1" dirty="0">
                    <a:effectLst/>
                    <a:latin typeface="Times New Roman" panose="02020603050405020304" pitchFamily="18" charset="0"/>
                    <a:ea typeface="SimSun" panose="02010600030101010101" pitchFamily="2" charset="-122"/>
                  </a:rPr>
                  <a:t>P</a:t>
                </a:r>
                <a:r>
                  <a:rPr lang="en-US" sz="2100" dirty="0">
                    <a:effectLst/>
                    <a:latin typeface="Times New Roman" panose="02020603050405020304" pitchFamily="18" charset="0"/>
                    <a:ea typeface="SimSun" panose="02010600030101010101" pitchFamily="2" charset="-122"/>
                  </a:rPr>
                  <a:t>(</a:t>
                </a:r>
                <a:r>
                  <a:rPr lang="en-US" sz="2100" i="1" dirty="0" err="1">
                    <a:effectLst/>
                    <a:latin typeface="Times New Roman" panose="02020603050405020304" pitchFamily="18" charset="0"/>
                    <a:ea typeface="SimSun" panose="02010600030101010101" pitchFamily="2" charset="-122"/>
                  </a:rPr>
                  <a:t>θ</a:t>
                </a:r>
                <a:r>
                  <a:rPr lang="en-US" sz="2100" i="1" baseline="-25000" dirty="0" err="1">
                    <a:effectLst/>
                    <a:latin typeface="Times New Roman" panose="02020603050405020304" pitchFamily="18" charset="0"/>
                    <a:ea typeface="SimSun" panose="02010600030101010101" pitchFamily="2" charset="-122"/>
                  </a:rPr>
                  <a:t>k</a:t>
                </a:r>
                <a:r>
                  <a:rPr lang="en-US" sz="2100" dirty="0" err="1">
                    <a:effectLst/>
                    <a:latin typeface="Times New Roman" panose="02020603050405020304" pitchFamily="18" charset="0"/>
                    <a:ea typeface="SimSun" panose="02010600030101010101" pitchFamily="2" charset="-122"/>
                  </a:rPr>
                  <a:t>|</a:t>
                </a:r>
                <a:r>
                  <a:rPr lang="en-US" sz="2100" i="1" dirty="0" err="1">
                    <a:effectLst/>
                    <a:latin typeface="Times New Roman" panose="02020603050405020304" pitchFamily="18" charset="0"/>
                    <a:ea typeface="SimSun" panose="02010600030101010101" pitchFamily="2" charset="-122"/>
                  </a:rPr>
                  <a:t>D</a:t>
                </a:r>
                <a:r>
                  <a:rPr lang="en-US" sz="2100" i="1" baseline="-25000" dirty="0" err="1">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follows beta distribution. Going back to the example of lottery machine, it is easy to derive Bernoulli PBO with beta distribution shown in the next slide (</a:t>
                </a:r>
                <a:r>
                  <a:rPr lang="en-US" sz="2100" dirty="0" err="1">
                    <a:effectLst/>
                    <a:latin typeface="Times New Roman" panose="02020603050405020304" pitchFamily="18" charset="0"/>
                    <a:ea typeface="SimSun" panose="02010600030101010101" pitchFamily="2" charset="-122"/>
                  </a:rPr>
                  <a:t>Shahriari</a:t>
                </a:r>
                <a:r>
                  <a:rPr lang="en-US" sz="2100" dirty="0">
                    <a:effectLst/>
                    <a:latin typeface="Times New Roman" panose="02020603050405020304" pitchFamily="18" charset="0"/>
                    <a:ea typeface="SimSun" panose="02010600030101010101" pitchFamily="2" charset="-122"/>
                  </a:rPr>
                  <a:t>, </a:t>
                </a:r>
                <a:r>
                  <a:rPr lang="en-US" sz="2100" dirty="0" err="1">
                    <a:effectLst/>
                    <a:latin typeface="Times New Roman" panose="02020603050405020304" pitchFamily="18" charset="0"/>
                    <a:ea typeface="SimSun" panose="02010600030101010101" pitchFamily="2" charset="-122"/>
                  </a:rPr>
                  <a:t>Swersky</a:t>
                </a:r>
                <a:r>
                  <a:rPr lang="en-US" sz="2100" dirty="0">
                    <a:effectLst/>
                    <a:latin typeface="Times New Roman" panose="02020603050405020304" pitchFamily="18" charset="0"/>
                    <a:ea typeface="SimSun" panose="02010600030101010101" pitchFamily="2" charset="-122"/>
                  </a:rPr>
                  <a:t>, Wang, Adams, &amp; Freitas, 2016, p. 153):</a:t>
                </a:r>
                <a:endParaRPr lang="en-US" sz="2100" dirty="0"/>
              </a:p>
            </p:txBody>
          </p:sp>
        </mc:Choice>
        <mc:Fallback xmlns="">
          <p:sp>
            <p:nvSpPr>
              <p:cNvPr id="3" name="Content Placeholder 2">
                <a:extLst>
                  <a:ext uri="{FF2B5EF4-FFF2-40B4-BE49-F238E27FC236}">
                    <a16:creationId xmlns:a16="http://schemas.microsoft.com/office/drawing/2014/main" id="{C29C3AE9-E7A3-86BD-4040-7C0DB2600EA6}"/>
                  </a:ext>
                </a:extLst>
              </p:cNvPr>
              <p:cNvSpPr>
                <a:spLocks noGrp="1" noRot="1" noChangeAspect="1" noMove="1" noResize="1" noEditPoints="1" noAdjustHandles="1" noChangeArrowheads="1" noChangeShapeType="1" noTextEdit="1"/>
              </p:cNvSpPr>
              <p:nvPr>
                <p:ph idx="1"/>
              </p:nvPr>
            </p:nvSpPr>
            <p:spPr>
              <a:xfrm>
                <a:off x="209862" y="914399"/>
                <a:ext cx="11722308" cy="5176066"/>
              </a:xfrm>
              <a:blipFill>
                <a:blip r:embed="rId2"/>
                <a:stretch>
                  <a:fillRect l="-624" t="-707" r="-624" b="-22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A33A4DD-EB1E-5D53-9E45-6FE98393AB68}"/>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69A9A6E6-915F-D0BF-67CB-322610DC454C}"/>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2C96CBD6-D7D0-1BAB-96E2-727EB09C7B0B}"/>
              </a:ext>
            </a:extLst>
          </p:cNvPr>
          <p:cNvSpPr>
            <a:spLocks noGrp="1"/>
          </p:cNvSpPr>
          <p:nvPr>
            <p:ph type="sldNum" sz="quarter" idx="12"/>
          </p:nvPr>
        </p:nvSpPr>
        <p:spPr/>
        <p:txBody>
          <a:bodyPr/>
          <a:lstStyle/>
          <a:p>
            <a:fld id="{5DB5036F-1FF2-46C4-8D2B-59C7E3B91952}" type="slidenum">
              <a:rPr lang="en-US" smtClean="0"/>
              <a:pPr/>
              <a:t>13</a:t>
            </a:fld>
            <a:endParaRPr lang="en-US"/>
          </a:p>
        </p:txBody>
      </p:sp>
    </p:spTree>
    <p:extLst>
      <p:ext uri="{BB962C8B-B14F-4D97-AF65-F5344CB8AC3E}">
        <p14:creationId xmlns:p14="http://schemas.microsoft.com/office/powerpoint/2010/main" val="2983144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49BBB-F8D2-96A2-4D06-A464AA6685A6}"/>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4D5890-6769-AC35-1E53-1119686EB223}"/>
                  </a:ext>
                </a:extLst>
              </p:cNvPr>
              <p:cNvSpPr>
                <a:spLocks noGrp="1"/>
              </p:cNvSpPr>
              <p:nvPr>
                <p:ph idx="1"/>
              </p:nvPr>
            </p:nvSpPr>
            <p:spPr>
              <a:xfrm>
                <a:off x="284812" y="914399"/>
                <a:ext cx="11587397" cy="3582650"/>
              </a:xfrm>
              <a:ln>
                <a:solidFill>
                  <a:schemeClr val="tx1"/>
                </a:solidFill>
              </a:ln>
            </p:spPr>
            <p:txBody>
              <a:bodyPr>
                <a:norm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Initialize hyper parameters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a</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and</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 b</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of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distributions beta(</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a</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b</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While the number of iterations is not many enough</a:t>
                </a: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Find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as an index maximizer among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distributions beta(</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a</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b</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so that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E</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maximum.</a:t>
                </a:r>
              </a:p>
              <a:p>
                <a:pPr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lim>
                          </m:limLow>
                        </m:fName>
                        <m:e>
                          <m:r>
                            <a:rPr lang="en-US" sz="2000" i="1">
                              <a:effectLst/>
                              <a:latin typeface="Cambria Math" panose="02040503050406030204" pitchFamily="18" charset="0"/>
                              <a:ea typeface="Cambria Math" panose="02040503050406030204" pitchFamily="18" charset="0"/>
                              <a:cs typeface="Cambria Math" panose="02040503050406030204" pitchFamily="18" charset="0"/>
                            </a:rPr>
                            <m:t>𝐸</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𝐷</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e>
                          </m:d>
                        </m:e>
                      </m:func>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lim>
                          </m:limLow>
                        </m:fName>
                        <m:e>
                          <m:f>
                            <m:f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fPr>
                            <m:num>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𝑠</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num>
                            <m:den>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𝑠</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e>
                      </m:func>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If </a:t>
                </a:r>
                <a14:m>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oMath>
                </a14:m>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then increasing </a:t>
                </a:r>
                <a14:m>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e>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oMath>
                </a14:m>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Otherwise, if </a:t>
                </a:r>
                <a14:m>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oMath>
                </a14:m>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then increasing </a:t>
                </a:r>
                <a14:m>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e>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e>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oMath>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2000" dirty="0">
                    <a:effectLst/>
                    <a:latin typeface="Cambria Math" panose="02040503050406030204" pitchFamily="18" charset="0"/>
                    <a:ea typeface="SimSun" panose="02010600030101010101" pitchFamily="2" charset="-122"/>
                    <a:cs typeface="Times New Roman" panose="02020603050405020304" pitchFamily="18" charset="0"/>
                  </a:rPr>
                  <a:t> </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Increase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+ 1.</a:t>
                </a:r>
              </a:p>
              <a:p>
                <a:pPr marL="0" indent="0">
                  <a:buNone/>
                </a:pPr>
                <a:r>
                  <a:rPr lang="en-US" sz="2000" dirty="0">
                    <a:effectLst/>
                    <a:latin typeface="Times New Roman" panose="02020603050405020304" pitchFamily="18" charset="0"/>
                    <a:ea typeface="SimSun" panose="02010600030101010101" pitchFamily="2" charset="-122"/>
                  </a:rPr>
                  <a:t>End while</a:t>
                </a:r>
                <a:endParaRPr lang="en-US" sz="2000" dirty="0"/>
              </a:p>
            </p:txBody>
          </p:sp>
        </mc:Choice>
        <mc:Fallback xmlns="">
          <p:sp>
            <p:nvSpPr>
              <p:cNvPr id="3" name="Content Placeholder 2">
                <a:extLst>
                  <a:ext uri="{FF2B5EF4-FFF2-40B4-BE49-F238E27FC236}">
                    <a16:creationId xmlns:a16="http://schemas.microsoft.com/office/drawing/2014/main" id="{A04D5890-6769-AC35-1E53-1119686EB223}"/>
                  </a:ext>
                </a:extLst>
              </p:cNvPr>
              <p:cNvSpPr>
                <a:spLocks noGrp="1" noRot="1" noChangeAspect="1" noMove="1" noResize="1" noEditPoints="1" noAdjustHandles="1" noChangeArrowheads="1" noChangeShapeType="1" noTextEdit="1"/>
              </p:cNvSpPr>
              <p:nvPr>
                <p:ph idx="1"/>
              </p:nvPr>
            </p:nvSpPr>
            <p:spPr>
              <a:xfrm>
                <a:off x="284812" y="914399"/>
                <a:ext cx="11587397" cy="3582650"/>
              </a:xfrm>
              <a:blipFill>
                <a:blip r:embed="rId2"/>
                <a:stretch>
                  <a:fillRect l="-525" t="-678" b="-508"/>
                </a:stretch>
              </a:blipFill>
              <a:ln>
                <a:solidFill>
                  <a:schemeClr val="tx1"/>
                </a:solidFill>
              </a:ln>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DE8FBE2-E8D6-D5BE-26BE-9019474E32FB}"/>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E918FEA0-5349-938B-6A33-85E3753984CE}"/>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A77B9D6D-5807-5A47-D694-970DBAE579AE}"/>
              </a:ext>
            </a:extLst>
          </p:cNvPr>
          <p:cNvSpPr>
            <a:spLocks noGrp="1"/>
          </p:cNvSpPr>
          <p:nvPr>
            <p:ph type="sldNum" sz="quarter" idx="12"/>
          </p:nvPr>
        </p:nvSpPr>
        <p:spPr/>
        <p:txBody>
          <a:bodyPr/>
          <a:lstStyle/>
          <a:p>
            <a:fld id="{5DB5036F-1FF2-46C4-8D2B-59C7E3B91952}" type="slidenum">
              <a:rPr lang="en-US" smtClean="0"/>
              <a:pPr/>
              <a:t>14</a:t>
            </a:fld>
            <a:endParaRPr lang="en-US"/>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957B3FAD-EB18-4AAE-D93F-AB64A9CFA680}"/>
                  </a:ext>
                </a:extLst>
              </p:cNvPr>
              <p:cNvSpPr txBox="1">
                <a:spLocks/>
              </p:cNvSpPr>
              <p:nvPr/>
            </p:nvSpPr>
            <p:spPr>
              <a:xfrm>
                <a:off x="164892" y="5054885"/>
                <a:ext cx="11857220" cy="1301465"/>
              </a:xfrm>
              <a:prstGeom prst="rect">
                <a:avLst/>
              </a:prstGeom>
            </p:spPr>
            <p:txBody>
              <a:bodyPr vert="horz" lIns="91440" tIns="45720" rIns="91440" bIns="45720" rtlCol="0">
                <a:noAutofit/>
              </a:bodyPr>
              <a:lstStyle>
                <a:lvl1pPr marL="228600" indent="-228600" algn="just"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just">
                  <a:spcBef>
                    <a:spcPts val="0"/>
                  </a:spcBef>
                  <a:spcAft>
                    <a:spcPts val="0"/>
                  </a:spcAft>
                  <a:buNone/>
                </a:pPr>
                <a:r>
                  <a:rPr lang="en-US" sz="2000" dirty="0">
                    <a:effectLst/>
                    <a:ea typeface="SimSun" panose="02010600030101010101" pitchFamily="2" charset="-122"/>
                  </a:rPr>
                  <a:t>Because the expectation </a:t>
                </a:r>
                <a:r>
                  <a:rPr lang="en-US" sz="2000" i="1" dirty="0">
                    <a:effectLst/>
                    <a:ea typeface="SimSun" panose="02010600030101010101" pitchFamily="2" charset="-122"/>
                  </a:rPr>
                  <a:t>E</a:t>
                </a:r>
                <a:r>
                  <a:rPr lang="en-US" sz="2000" dirty="0">
                    <a:effectLst/>
                    <a:ea typeface="SimSun" panose="02010600030101010101" pitchFamily="2" charset="-122"/>
                  </a:rPr>
                  <a:t>(</a:t>
                </a:r>
                <a:r>
                  <a:rPr lang="en-US" sz="2000" i="1" dirty="0" err="1">
                    <a:effectLst/>
                    <a:ea typeface="SimSun" panose="02010600030101010101" pitchFamily="2" charset="-122"/>
                  </a:rPr>
                  <a:t>θ</a:t>
                </a:r>
                <a:r>
                  <a:rPr lang="en-US" sz="2000" i="1" baseline="-25000" dirty="0" err="1">
                    <a:effectLst/>
                    <a:ea typeface="SimSun" panose="02010600030101010101" pitchFamily="2" charset="-122"/>
                  </a:rPr>
                  <a:t>k</a:t>
                </a:r>
                <a:r>
                  <a:rPr lang="en-US" sz="2000" dirty="0">
                    <a:effectLst/>
                    <a:ea typeface="SimSun" panose="02010600030101010101" pitchFamily="2" charset="-122"/>
                  </a:rPr>
                  <a:t> | </a:t>
                </a:r>
                <a:r>
                  <a:rPr lang="en-US" sz="2000" i="1" dirty="0">
                    <a:effectLst/>
                    <a:ea typeface="SimSun" panose="02010600030101010101" pitchFamily="2" charset="-122"/>
                  </a:rPr>
                  <a:t>D</a:t>
                </a:r>
                <a:r>
                  <a:rPr lang="en-US" sz="2000" i="1" baseline="-25000" dirty="0">
                    <a:effectLst/>
                    <a:ea typeface="SimSun" panose="02010600030101010101" pitchFamily="2" charset="-122"/>
                  </a:rPr>
                  <a:t>k</a:t>
                </a:r>
                <a:r>
                  <a:rPr lang="en-US" sz="2000" dirty="0">
                    <a:effectLst/>
                    <a:ea typeface="SimSun" panose="02010600030101010101" pitchFamily="2" charset="-122"/>
                  </a:rPr>
                  <a:t>) is essentially an estimate of </a:t>
                </a:r>
                <a:r>
                  <a:rPr lang="en-US" sz="2000" i="1" dirty="0" err="1">
                    <a:effectLst/>
                    <a:ea typeface="SimSun" panose="02010600030101010101" pitchFamily="2" charset="-122"/>
                  </a:rPr>
                  <a:t>θ</a:t>
                </a:r>
                <a:r>
                  <a:rPr lang="en-US" sz="2000" i="1" baseline="-25000" dirty="0" err="1">
                    <a:effectLst/>
                    <a:ea typeface="SimSun" panose="02010600030101010101" pitchFamily="2" charset="-122"/>
                  </a:rPr>
                  <a:t>k</a:t>
                </a:r>
                <a:r>
                  <a:rPr lang="en-US" sz="2000" dirty="0">
                    <a:effectLst/>
                    <a:ea typeface="SimSun" panose="02010600030101010101" pitchFamily="2" charset="-122"/>
                  </a:rPr>
                  <a:t> given binomial sample according Bayesian statistics, the target function of Bernoulli PBO can be rewritten: </a:t>
                </a:r>
                <a14:m>
                  <m:oMath xmlns:m="http://schemas.openxmlformats.org/officeDocument/2006/math">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𝑓</m:t>
                        </m:r>
                      </m:e>
                      <m:sub>
                        <m:r>
                          <a:rPr lang="en-US" sz="2000" i="1">
                            <a:effectLst/>
                            <a:latin typeface="Cambria Math" panose="02040503050406030204" pitchFamily="18" charset="0"/>
                            <a:ea typeface="SimSun" panose="02010600030101010101" pitchFamily="2" charset="-122"/>
                          </a:rPr>
                          <m:t>𝑘</m:t>
                        </m:r>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𝜃</m:t>
                            </m:r>
                          </m:e>
                        </m:acc>
                      </m:e>
                      <m:sub>
                        <m:r>
                          <a:rPr lang="en-US" sz="2000" i="1">
                            <a:effectLst/>
                            <a:latin typeface="Cambria Math" panose="02040503050406030204" pitchFamily="18" charset="0"/>
                            <a:ea typeface="SimSun" panose="02010600030101010101" pitchFamily="2" charset="-122"/>
                          </a:rPr>
                          <m:t>𝑘</m:t>
                        </m:r>
                      </m:sub>
                    </m:sSub>
                    <m:r>
                      <a:rPr lang="en-US" sz="2000" b="0" i="1" smtClean="0">
                        <a:effectLst/>
                        <a:latin typeface="Cambria Math" panose="02040503050406030204" pitchFamily="18" charset="0"/>
                        <a:ea typeface="SimSun" panose="02010600030101010101" pitchFamily="2" charset="-122"/>
                      </a:rPr>
                      <m:t> </m:t>
                    </m:r>
                    <m:r>
                      <m:rPr>
                        <m:sty m:val="p"/>
                      </m:rPr>
                      <a:rPr lang="en-US" sz="2000" b="0" i="0" smtClean="0">
                        <a:effectLst/>
                        <a:latin typeface="Cambria Math" panose="02040503050406030204" pitchFamily="18" charset="0"/>
                        <a:ea typeface="SimSun" panose="02010600030101010101" pitchFamily="2" charset="-122"/>
                      </a:rPr>
                      <m:t>where</m:t>
                    </m:r>
                    <m:r>
                      <a:rPr lang="en-US" sz="2000" b="0" i="1" smtClean="0">
                        <a:effectLst/>
                        <a:latin typeface="Cambria Math" panose="02040503050406030204" pitchFamily="18" charset="0"/>
                        <a:ea typeface="SimSun" panose="02010600030101010101" pitchFamily="2" charset="-122"/>
                      </a:rPr>
                      <m:t> </m:t>
                    </m:r>
                    <m:sSub>
                      <m:sSubPr>
                        <m:ctrlPr>
                          <a:rPr lang="en-US" sz="2000" i="1">
                            <a:effectLst/>
                            <a:latin typeface="Cambria Math" panose="02040503050406030204" pitchFamily="18" charset="0"/>
                            <a:ea typeface="SimSun" panose="02010600030101010101" pitchFamily="2" charset="-122"/>
                          </a:rPr>
                        </m:ctrlPr>
                      </m:sSubPr>
                      <m:e>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𝜃</m:t>
                            </m:r>
                          </m:e>
                        </m:acc>
                      </m:e>
                      <m:sub>
                        <m:r>
                          <a:rPr lang="en-US" sz="2000" i="1">
                            <a:effectLst/>
                            <a:latin typeface="Cambria Math" panose="02040503050406030204" pitchFamily="18" charset="0"/>
                            <a:ea typeface="SimSun" panose="02010600030101010101" pitchFamily="2" charset="-122"/>
                          </a:rPr>
                          <m:t>𝑘</m:t>
                        </m:r>
                      </m:sub>
                    </m:sSub>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r>
                      <a:rPr lang="en-US" sz="2000" i="1">
                        <a:effectLst/>
                        <a:latin typeface="Cambria Math" panose="02040503050406030204" pitchFamily="18" charset="0"/>
                        <a:ea typeface="Cambria Math" panose="02040503050406030204" pitchFamily="18" charset="0"/>
                        <a:cs typeface="Cambria Math" panose="02040503050406030204" pitchFamily="18" charset="0"/>
                      </a:rPr>
                      <m:t>𝐸</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𝜃</m:t>
                            </m:r>
                          </m:e>
                          <m:sub>
                            <m:r>
                              <a:rPr lang="en-US" sz="2000" i="1">
                                <a:effectLst/>
                                <a:latin typeface="Cambria Math" panose="02040503050406030204" pitchFamily="18" charset="0"/>
                                <a:ea typeface="SimSun" panose="02010600030101010101" pitchFamily="2" charset="-122"/>
                              </a:rPr>
                              <m:t>𝑘</m:t>
                            </m:r>
                          </m:sub>
                        </m:sSub>
                      </m:e>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𝐷</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ub>
                        </m:sSub>
                      </m:e>
                    </m:d>
                  </m:oMath>
                </a14:m>
                <a:r>
                  <a:rPr lang="en-US" sz="2000" dirty="0">
                    <a:effectLst/>
                    <a:ea typeface="SimSun" panose="02010600030101010101" pitchFamily="2" charset="-122"/>
                  </a:rPr>
                  <a:t>. This implies that target function in Bernoulli PBO is “identified” with probabilistic parameter and hence, for example, given lottery machine, each arm has no associated properties, which cannot be applied into more complex system.</a:t>
                </a:r>
                <a:endParaRPr lang="en-US" sz="2000" dirty="0"/>
              </a:p>
            </p:txBody>
          </p:sp>
        </mc:Choice>
        <mc:Fallback xmlns="">
          <p:sp>
            <p:nvSpPr>
              <p:cNvPr id="7" name="Content Placeholder 2">
                <a:extLst>
                  <a:ext uri="{FF2B5EF4-FFF2-40B4-BE49-F238E27FC236}">
                    <a16:creationId xmlns:a16="http://schemas.microsoft.com/office/drawing/2014/main" id="{957B3FAD-EB18-4AAE-D93F-AB64A9CFA680}"/>
                  </a:ext>
                </a:extLst>
              </p:cNvPr>
              <p:cNvSpPr txBox="1">
                <a:spLocks noRot="1" noChangeAspect="1" noMove="1" noResize="1" noEditPoints="1" noAdjustHandles="1" noChangeArrowheads="1" noChangeShapeType="1" noTextEdit="1"/>
              </p:cNvSpPr>
              <p:nvPr/>
            </p:nvSpPr>
            <p:spPr>
              <a:xfrm>
                <a:off x="164892" y="5054885"/>
                <a:ext cx="11857220" cy="1301465"/>
              </a:xfrm>
              <a:prstGeom prst="rect">
                <a:avLst/>
              </a:prstGeom>
              <a:blipFill>
                <a:blip r:embed="rId3"/>
                <a:stretch>
                  <a:fillRect l="-514" t="-2336" r="-566" b="-981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AA8B4840-5D3D-3DBB-AF7B-1330A836C87F}"/>
              </a:ext>
            </a:extLst>
          </p:cNvPr>
          <p:cNvSpPr txBox="1"/>
          <p:nvPr/>
        </p:nvSpPr>
        <p:spPr>
          <a:xfrm>
            <a:off x="4150401" y="4575912"/>
            <a:ext cx="3891197" cy="400110"/>
          </a:xfrm>
          <a:prstGeom prst="rect">
            <a:avLst/>
          </a:prstGeom>
          <a:noFill/>
        </p:spPr>
        <p:txBody>
          <a:bodyPr wrap="square">
            <a:spAutoFit/>
          </a:bodyPr>
          <a:lstStyle/>
          <a:p>
            <a:r>
              <a:rPr lang="en-US" sz="2000" b="1" dirty="0">
                <a:effectLst/>
                <a:latin typeface="Times New Roman" panose="02020603050405020304" pitchFamily="18" charset="0"/>
                <a:ea typeface="SimSun" panose="02010600030101010101" pitchFamily="2" charset="-122"/>
              </a:rPr>
              <a:t>Table 2.1.</a:t>
            </a:r>
            <a:r>
              <a:rPr lang="en-US" sz="2000" dirty="0">
                <a:effectLst/>
                <a:latin typeface="Times New Roman" panose="02020603050405020304" pitchFamily="18" charset="0"/>
                <a:ea typeface="SimSun" panose="02010600030101010101" pitchFamily="2" charset="-122"/>
              </a:rPr>
              <a:t> Bernoulli PBO algorithm</a:t>
            </a:r>
            <a:endParaRPr lang="en-US" sz="2000" dirty="0"/>
          </a:p>
        </p:txBody>
      </p:sp>
    </p:spTree>
    <p:extLst>
      <p:ext uri="{BB962C8B-B14F-4D97-AF65-F5344CB8AC3E}">
        <p14:creationId xmlns:p14="http://schemas.microsoft.com/office/powerpoint/2010/main" val="2645165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0E9B2-5ACD-9ADB-8250-EEFD5ADCD17C}"/>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38D6F2-D5D0-4D8B-CA0A-7565E7617C48}"/>
                  </a:ext>
                </a:extLst>
              </p:cNvPr>
              <p:cNvSpPr>
                <a:spLocks noGrp="1"/>
              </p:cNvSpPr>
              <p:nvPr>
                <p:ph idx="1"/>
              </p:nvPr>
            </p:nvSpPr>
            <p:spPr>
              <a:xfrm>
                <a:off x="179882" y="914399"/>
                <a:ext cx="11827239" cy="5176066"/>
              </a:xfrm>
            </p:spPr>
            <p:txBody>
              <a:bodyPr>
                <a:normAutofit/>
              </a:bodyPr>
              <a:lstStyle/>
              <a:p>
                <a:pPr marL="0" indent="0">
                  <a:buNone/>
                </a:pPr>
                <a:r>
                  <a:rPr lang="en-US" sz="1900" dirty="0">
                    <a:effectLst/>
                    <a:latin typeface="Times New Roman" panose="02020603050405020304" pitchFamily="18" charset="0"/>
                    <a:ea typeface="SimSun" panose="02010600030101010101" pitchFamily="2" charset="-122"/>
                  </a:rPr>
                  <a:t>Therefore, suppose each arm </a:t>
                </a:r>
                <a:r>
                  <a:rPr lang="en-US" sz="1900" i="1"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is associated with a real number vector </a:t>
                </a:r>
                <a:r>
                  <a:rPr lang="en-US" sz="1900"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so that the target function is linear function of </a:t>
                </a:r>
                <a:r>
                  <a:rPr lang="en-US" sz="1900" i="1" dirty="0">
                    <a:effectLst/>
                    <a:latin typeface="Times New Roman" panose="02020603050405020304" pitchFamily="18" charset="0"/>
                    <a:ea typeface="SimSun" panose="02010600030101010101" pitchFamily="2" charset="-122"/>
                  </a:rPr>
                  <a:t>p</a:t>
                </a:r>
                <a:r>
                  <a:rPr lang="en-US" sz="1900" dirty="0">
                    <a:effectLst/>
                    <a:latin typeface="Times New Roman" panose="02020603050405020304" pitchFamily="18" charset="0"/>
                    <a:ea typeface="SimSun" panose="02010600030101010101" pitchFamily="2" charset="-122"/>
                  </a:rPr>
                  <a:t>-dimension </a:t>
                </a:r>
                <a:r>
                  <a:rPr lang="en-US" sz="1900"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and vector parameter </a:t>
                </a:r>
                <a:r>
                  <a:rPr lang="en-US" sz="1900" i="1" dirty="0">
                    <a:effectLst/>
                    <a:latin typeface="Times New Roman" panose="02020603050405020304" pitchFamily="18" charset="0"/>
                    <a:ea typeface="SimSun" panose="02010600030101010101" pitchFamily="2" charset="-122"/>
                  </a:rPr>
                  <a:t>W</a:t>
                </a:r>
                <a:r>
                  <a:rPr lang="en-US" sz="1900" dirty="0">
                    <a:effectLst/>
                    <a:latin typeface="Times New Roman" panose="02020603050405020304" pitchFamily="18" charset="0"/>
                    <a:ea typeface="SimSun" panose="02010600030101010101" pitchFamily="2" charset="-122"/>
                  </a:rPr>
                  <a:t> as follows (</a:t>
                </a:r>
                <a:r>
                  <a:rPr lang="en-US" sz="1900" dirty="0" err="1">
                    <a:effectLst/>
                    <a:latin typeface="Times New Roman" panose="02020603050405020304" pitchFamily="18" charset="0"/>
                    <a:ea typeface="SimSun" panose="02010600030101010101" pitchFamily="2" charset="-122"/>
                  </a:rPr>
                  <a:t>Shahriari</a:t>
                </a:r>
                <a:r>
                  <a:rPr lang="en-US" sz="1900" dirty="0">
                    <a:effectLst/>
                    <a:latin typeface="Times New Roman" panose="02020603050405020304" pitchFamily="18" charset="0"/>
                    <a:ea typeface="SimSun" panose="02010600030101010101" pitchFamily="2" charset="-122"/>
                  </a:rPr>
                  <a:t>, </a:t>
                </a:r>
                <a:r>
                  <a:rPr lang="en-US" sz="1900" dirty="0" err="1">
                    <a:effectLst/>
                    <a:latin typeface="Times New Roman" panose="02020603050405020304" pitchFamily="18" charset="0"/>
                    <a:ea typeface="SimSun" panose="02010600030101010101" pitchFamily="2" charset="-122"/>
                  </a:rPr>
                  <a:t>Swersky</a:t>
                </a:r>
                <a:r>
                  <a:rPr lang="en-US" sz="1900" dirty="0">
                    <a:effectLst/>
                    <a:latin typeface="Times New Roman" panose="02020603050405020304" pitchFamily="18" charset="0"/>
                    <a:ea typeface="SimSun" panose="02010600030101010101" pitchFamily="2" charset="-122"/>
                  </a:rPr>
                  <a:t>, Wang, Adams, &amp; Freitas, 2016, p. 154):</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𝑊</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where</m:t>
                      </m:r>
                      <m:r>
                        <a:rPr lang="en-US" sz="1900" i="1">
                          <a:effectLst/>
                          <a:latin typeface="Cambria Math" panose="02040503050406030204" pitchFamily="18" charset="0"/>
                          <a:ea typeface="SimSun" panose="02010600030101010101" pitchFamily="2" charset="-122"/>
                          <a:cs typeface="Times New Roman" panose="02020603050405020304" pitchFamily="18" charset="0"/>
                        </a:rPr>
                        <m:t> </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1900" i="1">
                              <a:effectLst/>
                              <a:latin typeface="Cambria Math" panose="02040503050406030204" pitchFamily="18" charset="0"/>
                            </a:rPr>
                          </m:ctrlPr>
                        </m:accPr>
                        <m:e>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𝑟</m:t>
                          </m:r>
                        </m:e>
                      </m:acc>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2.12</m:t>
                          </m:r>
                        </m:e>
                      </m:d>
                    </m:oMath>
                  </m:oMathPara>
                </a14:m>
                <a:endParaRPr lang="en-US" sz="1900" dirty="0"/>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Note, the superscript “</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denotes transposition operator of vector and matrix. There are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property vectors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r</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when the number of arms is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Suppose variable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W</a:t>
                </a:r>
                <a:r>
                  <a:rPr lang="en-US" sz="1900" i="1" baseline="30000" dirty="0" err="1">
                    <a:effectLst/>
                    <a:latin typeface="Times New Roman" panose="02020603050405020304" pitchFamily="18" charset="0"/>
                    <a:ea typeface="SimSun" panose="02010600030101010101" pitchFamily="2" charset="-122"/>
                    <a:cs typeface="Times New Roman" panose="02020603050405020304" pitchFamily="18" charset="0"/>
                  </a:rPr>
                  <a:t>T</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distributes normally with mean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W</a:t>
                </a:r>
                <a:r>
                  <a:rPr lang="en-US" sz="1900" i="1" baseline="30000" dirty="0" err="1">
                    <a:effectLst/>
                    <a:latin typeface="Times New Roman" panose="02020603050405020304" pitchFamily="18" charset="0"/>
                    <a:ea typeface="SimSun" panose="02010600030101010101" pitchFamily="2" charset="-122"/>
                    <a:cs typeface="Times New Roman" panose="02020603050405020304" pitchFamily="18" charset="0"/>
                  </a:rPr>
                  <a:t>T</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variance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𝑊</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um>
                        <m:den>
                          <m:rad>
                            <m:radPr>
                              <m:degHide m:val="on"/>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radPr>
                            <m:deg/>
                            <m:e>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r>
                                <a:rPr lang="en-US" sz="1900" i="1">
                                  <a:effectLst/>
                                  <a:latin typeface="Cambria Math" panose="02040503050406030204" pitchFamily="18" charset="0"/>
                                  <a:ea typeface="SimSun" panose="02010600030101010101" pitchFamily="2" charset="-122"/>
                                  <a:cs typeface="Times New Roman" panose="02020603050405020304" pitchFamily="18" charset="0"/>
                                </a:rPr>
                                <m:t>𝜋</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e>
                          </m:rad>
                        </m:den>
                      </m:f>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𝑊</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den>
                          </m:f>
                        </m:e>
                      </m:d>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Note, the tilde sign “~” indicates probabilistic distribution of a random variable and notation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d>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denotes normal distribution. Essentially, this normal distribution is likelihood function: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𝑊</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e>
                      </m:d>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Normal distribution is also called Gaussian distribution. According to Bayesian inference, suppose parameter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W</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distributes normally in prior with mean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covariance matrix Σ</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𝑊</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𝑊</m:t>
                          </m:r>
                        </m:e>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r>
                                <a:rPr lang="en-US" sz="1900" i="1">
                                  <a:effectLst/>
                                  <a:latin typeface="Cambria Math" panose="02040503050406030204" pitchFamily="18" charset="0"/>
                                  <a:ea typeface="SimSun" panose="02010600030101010101" pitchFamily="2" charset="-122"/>
                                  <a:cs typeface="Times New Roman" panose="02020603050405020304" pitchFamily="18" charset="0"/>
                                </a:rPr>
                                <m:t>𝜋</m:t>
                              </m:r>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𝑝</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sup>
                      </m:sSup>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sup>
                      </m:sSup>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𝑊</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𝑊</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d>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The distribution above is multinormal distribution because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W</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random vector variable. Multinormal distribution is also called multivariate normal distribution or multivariate Gaussian distribution. </a:t>
                </a:r>
              </a:p>
              <a:p>
                <a:pPr marL="0" indent="0">
                  <a:buNone/>
                </a:pPr>
                <a:endParaRPr lang="en-US" sz="1900" dirty="0"/>
              </a:p>
            </p:txBody>
          </p:sp>
        </mc:Choice>
        <mc:Fallback xmlns="">
          <p:sp>
            <p:nvSpPr>
              <p:cNvPr id="3" name="Content Placeholder 2">
                <a:extLst>
                  <a:ext uri="{FF2B5EF4-FFF2-40B4-BE49-F238E27FC236}">
                    <a16:creationId xmlns:a16="http://schemas.microsoft.com/office/drawing/2014/main" id="{EB38D6F2-D5D0-4D8B-CA0A-7565E7617C48}"/>
                  </a:ext>
                </a:extLst>
              </p:cNvPr>
              <p:cNvSpPr>
                <a:spLocks noGrp="1" noRot="1" noChangeAspect="1" noMove="1" noResize="1" noEditPoints="1" noAdjustHandles="1" noChangeArrowheads="1" noChangeShapeType="1" noTextEdit="1"/>
              </p:cNvSpPr>
              <p:nvPr>
                <p:ph idx="1"/>
              </p:nvPr>
            </p:nvSpPr>
            <p:spPr>
              <a:xfrm>
                <a:off x="179882" y="914399"/>
                <a:ext cx="11827239" cy="5176066"/>
              </a:xfrm>
              <a:blipFill>
                <a:blip r:embed="rId2"/>
                <a:stretch>
                  <a:fillRect l="-515" t="-589" r="-464" b="-188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0ABBE6D-9A25-607D-95C5-E70B5ACC38B6}"/>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C91EE314-E9B7-60B0-D686-553B0ABE199A}"/>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E0CC7C55-2D83-A277-82D9-3C640FB66A00}"/>
              </a:ext>
            </a:extLst>
          </p:cNvPr>
          <p:cNvSpPr>
            <a:spLocks noGrp="1"/>
          </p:cNvSpPr>
          <p:nvPr>
            <p:ph type="sldNum" sz="quarter" idx="12"/>
          </p:nvPr>
        </p:nvSpPr>
        <p:spPr/>
        <p:txBody>
          <a:bodyPr/>
          <a:lstStyle/>
          <a:p>
            <a:fld id="{5DB5036F-1FF2-46C4-8D2B-59C7E3B91952}" type="slidenum">
              <a:rPr lang="en-US" smtClean="0"/>
              <a:pPr/>
              <a:t>15</a:t>
            </a:fld>
            <a:endParaRPr lang="en-US"/>
          </a:p>
        </p:txBody>
      </p:sp>
    </p:spTree>
    <p:extLst>
      <p:ext uri="{BB962C8B-B14F-4D97-AF65-F5344CB8AC3E}">
        <p14:creationId xmlns:p14="http://schemas.microsoft.com/office/powerpoint/2010/main" val="1761164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4A306-19FB-2D4D-A727-2EB85663DCEE}"/>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A76215-442E-F590-BC21-70C2F9D01218}"/>
                  </a:ext>
                </a:extLst>
              </p:cNvPr>
              <p:cNvSpPr>
                <a:spLocks noGrp="1"/>
              </p:cNvSpPr>
              <p:nvPr>
                <p:ph idx="1"/>
              </p:nvPr>
            </p:nvSpPr>
            <p:spPr>
              <a:xfrm>
                <a:off x="239843" y="914399"/>
                <a:ext cx="11677337" cy="5176066"/>
              </a:xfrm>
            </p:spPr>
            <p:txBody>
              <a:bodyPr>
                <a:noAutofit/>
              </a:bodyPr>
              <a:lstStyle/>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Suppose parameter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follows inverse gamma distribution in prior with shape parameter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and scale parameter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β</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IG</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p>
                          </m:sSup>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up>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Sub>
                            </m:sup>
                          </m:sSubSup>
                        </m:num>
                        <m:den>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Γ</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Sub>
                            </m:e>
                          </m:d>
                        </m:den>
                      </m:f>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p>
                              </m:sSup>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p>
                      </m:sSup>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Sub>
                            </m:num>
                            <m:den>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p>
                              </m:sSup>
                            </m:den>
                          </m:f>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Therefore, the parameter of entire system like lottery machine is Θ =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Σ,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β</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and the NBO for this parameter is called normal – inverse gamma NBO (NIG-NBO) because it combines multinormal distribution and inverse gamma distribution by product operator. The prior probability of Θ follows NIG distribution (</a:t>
                </a:r>
                <a:r>
                  <a:rPr lang="en-US" sz="2200" dirty="0" err="1">
                    <a:effectLst/>
                    <a:latin typeface="Times New Roman" panose="02020603050405020304" pitchFamily="18" charset="0"/>
                    <a:ea typeface="SimSun" panose="02010600030101010101" pitchFamily="2" charset="-122"/>
                    <a:cs typeface="Times New Roman" panose="02020603050405020304" pitchFamily="18" charset="0"/>
                  </a:rPr>
                  <a:t>Shahriari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dirty="0" err="1">
                    <a:effectLst/>
                    <a:latin typeface="Times New Roman" panose="02020603050405020304" pitchFamily="18" charset="0"/>
                    <a:ea typeface="SimSun" panose="02010600030101010101" pitchFamily="2" charset="-122"/>
                    <a:cs typeface="Times New Roman" panose="02020603050405020304" pitchFamily="18" charset="0"/>
                  </a:rPr>
                  <a:t>Swersky</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Wang, Adams, &amp; Freitas, 2016, p. 154):</a:t>
                </a:r>
              </a:p>
              <a:p>
                <a:pPr marL="0" indent="0">
                  <a:buNone/>
                </a:pPr>
                <a14:m>
                  <m:oMathPara xmlns:m="http://schemas.openxmlformats.org/officeDocument/2006/math">
                    <m:oMathParaPr>
                      <m:jc m:val="right"/>
                    </m:oMathParaPr>
                    <m:oMath xmlns:m="http://schemas.openxmlformats.org/officeDocument/2006/math">
                      <m:r>
                        <a:rPr lang="en-US" sz="22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rPr>
                          </m:ctrlPr>
                        </m:d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𝑊</m:t>
                          </m:r>
                        </m:e>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Sub>
                        </m:e>
                      </m:d>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IG</m:t>
                      </m:r>
                      <m:d>
                        <m:dPr>
                          <m:ctrlPr>
                            <a:rPr lang="en-US" sz="2200" i="1">
                              <a:effectLst/>
                              <a:latin typeface="Cambria Math" panose="02040503050406030204" pitchFamily="18" charset="0"/>
                            </a:rPr>
                          </m:ctrlPr>
                        </m:dPr>
                        <m:e>
                          <m:sSup>
                            <m:sSupPr>
                              <m:ctrlPr>
                                <a:rPr lang="en-US" sz="2200" i="1">
                                  <a:effectLst/>
                                  <a:latin typeface="Cambria Math" panose="02040503050406030204" pitchFamily="18" charset="0"/>
                                </a:rPr>
                              </m:ctrlPr>
                            </m:s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p>
                          </m:sSup>
                        </m:e>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t>2.13</m:t>
                          </m:r>
                        </m:e>
                      </m:d>
                    </m:oMath>
                  </m:oMathPara>
                </a14:m>
                <a:endParaRPr lang="en-US" sz="2200" dirty="0"/>
              </a:p>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The prior parameter is Θ</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Σ</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β</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The sample </a:t>
                </a:r>
                <a:r>
                  <a:rPr lang="en-US" sz="220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now is </a:t>
                </a:r>
                <a:r>
                  <a:rPr lang="en-US" sz="220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200" i="1" baseline="30000" dirty="0" err="1">
                    <a:effectLst/>
                    <a:latin typeface="Times New Roman" panose="02020603050405020304" pitchFamily="18" charset="0"/>
                    <a:ea typeface="SimSun" panose="02010600030101010101" pitchFamily="2" charset="-122"/>
                    <a:cs typeface="Times New Roman" panose="02020603050405020304" pitchFamily="18" charset="0"/>
                  </a:rPr>
                  <a:t>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of size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where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 some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that the gambler selects at the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200" baseline="30000" dirty="0" err="1">
                    <a:effectLst/>
                    <a:latin typeface="Times New Roman" panose="02020603050405020304" pitchFamily="18" charset="0"/>
                    <a:ea typeface="SimSun" panose="02010600030101010101" pitchFamily="2" charset="-122"/>
                    <a:cs typeface="Times New Roman" panose="02020603050405020304" pitchFamily="18" charset="0"/>
                  </a:rPr>
                  <a:t>th</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time,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𝑫</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mPr>
                            <m:mr>
                              <m:e>
                                <m:sSubSup>
                                  <m:sSub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bSup>
                              </m:e>
                            </m:mr>
                            <m:mr>
                              <m:e>
                                <m:sSubSup>
                                  <m:sSub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bSup>
                              </m:e>
                            </m:mr>
                            <m:mr>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mr>
                            <m:mr>
                              <m:e>
                                <m:sSubSup>
                                  <m:sSub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bSup>
                              </m:e>
                            </m:mr>
                          </m:m>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4"/>
                                    <m:mcJc m:val="center"/>
                                  </m:mcPr>
                                </m:mc>
                              </m:mcs>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mPr>
                            <m:m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11</m:t>
                                    </m:r>
                                  </m:sub>
                                </m:sSub>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12</m:t>
                                    </m:r>
                                  </m:sub>
                                </m:sSub>
                              </m:e>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𝑝</m:t>
                                    </m:r>
                                  </m:sub>
                                </m:sSub>
                              </m:e>
                            </m:mr>
                            <m:m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21</m:t>
                                    </m:r>
                                  </m:sub>
                                </m:sSub>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22</m:t>
                                    </m:r>
                                  </m:sub>
                                </m:sSub>
                              </m:e>
                              <m:e>
                                <m:r>
                                  <a:rPr lang="en-US" sz="2200" i="1">
                                    <a:effectLst/>
                                    <a:latin typeface="Cambria Math" panose="02040503050406030204" pitchFamily="18" charset="0"/>
                                    <a:ea typeface="Cambria Math" panose="02040503050406030204" pitchFamily="18" charset="0"/>
                                    <a:cs typeface="Times New Roman" panose="02020603050405020304" pitchFamily="18" charset="0"/>
                                  </a:rPr>
                                  <m:t>⋯</m:t>
                                </m:r>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𝑝</m:t>
                                    </m:r>
                                  </m:sub>
                                </m:sSub>
                              </m:e>
                            </m:mr>
                            <m:mr>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2200" i="1">
                                    <a:effectLst/>
                                    <a:latin typeface="Cambria Math" panose="02040503050406030204" pitchFamily="18" charset="0"/>
                                    <a:ea typeface="Cambria Math" panose="02040503050406030204" pitchFamily="18" charset="0"/>
                                    <a:cs typeface="Times New Roman" panose="02020603050405020304" pitchFamily="18" charset="0"/>
                                  </a:rPr>
                                  <m:t>⋮</m:t>
                                </m:r>
                              </m:e>
                            </m:mr>
                            <m:m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Sub>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b>
                                </m:sSub>
                              </m:e>
                              <m:e>
                                <m:r>
                                  <a:rPr lang="en-US" sz="2200" i="1">
                                    <a:effectLst/>
                                    <a:latin typeface="Cambria Math" panose="02040503050406030204" pitchFamily="18" charset="0"/>
                                    <a:ea typeface="Cambria Math" panose="02040503050406030204" pitchFamily="18" charset="0"/>
                                    <a:cs typeface="Times New Roman" panose="02020603050405020304" pitchFamily="18" charset="0"/>
                                  </a:rPr>
                                  <m:t>⋯</m:t>
                                </m:r>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𝑛𝑝</m:t>
                                    </m:r>
                                  </m:sub>
                                </m:sSub>
                              </m:e>
                            </m:mr>
                          </m:m>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mPr>
                            <m:m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Sub>
                              </m:e>
                            </m:mr>
                            <m:m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b>
                                </m:sSub>
                              </m:e>
                            </m:mr>
                            <m:mr>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mr>
                            <m:m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𝑖𝑝</m:t>
                                    </m:r>
                                  </m:sub>
                                </m:sSub>
                              </m:e>
                            </m:mr>
                          </m:m>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44A76215-442E-F590-BC21-70C2F9D01218}"/>
                  </a:ext>
                </a:extLst>
              </p:cNvPr>
              <p:cNvSpPr>
                <a:spLocks noGrp="1" noRot="1" noChangeAspect="1" noMove="1" noResize="1" noEditPoints="1" noAdjustHandles="1" noChangeArrowheads="1" noChangeShapeType="1" noTextEdit="1"/>
              </p:cNvSpPr>
              <p:nvPr>
                <p:ph idx="1"/>
              </p:nvPr>
            </p:nvSpPr>
            <p:spPr>
              <a:xfrm>
                <a:off x="239843" y="914399"/>
                <a:ext cx="11677337" cy="5176066"/>
              </a:xfrm>
              <a:blipFill>
                <a:blip r:embed="rId2"/>
                <a:stretch>
                  <a:fillRect l="-678" t="-824" r="-626" b="-82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DEFF514-ABC7-F395-829C-1B4F185816A0}"/>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1BCE4F0A-EA3A-7A12-A2A2-0B10D80504D3}"/>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AD308628-E2CC-2239-7868-EC6BE7201097}"/>
              </a:ext>
            </a:extLst>
          </p:cNvPr>
          <p:cNvSpPr>
            <a:spLocks noGrp="1"/>
          </p:cNvSpPr>
          <p:nvPr>
            <p:ph type="sldNum" sz="quarter" idx="12"/>
          </p:nvPr>
        </p:nvSpPr>
        <p:spPr/>
        <p:txBody>
          <a:bodyPr/>
          <a:lstStyle/>
          <a:p>
            <a:fld id="{5DB5036F-1FF2-46C4-8D2B-59C7E3B91952}" type="slidenum">
              <a:rPr lang="en-US" smtClean="0"/>
              <a:pPr/>
              <a:t>16</a:t>
            </a:fld>
            <a:endParaRPr lang="en-US"/>
          </a:p>
        </p:txBody>
      </p:sp>
    </p:spTree>
    <p:extLst>
      <p:ext uri="{BB962C8B-B14F-4D97-AF65-F5344CB8AC3E}">
        <p14:creationId xmlns:p14="http://schemas.microsoft.com/office/powerpoint/2010/main" val="1165764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95F6-9EDB-EB70-CA4A-6A55A44C99E9}"/>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40592D-5D60-A012-D3A3-C46C671F522D}"/>
                  </a:ext>
                </a:extLst>
              </p:cNvPr>
              <p:cNvSpPr>
                <a:spLocks noGrp="1"/>
              </p:cNvSpPr>
              <p:nvPr>
                <p:ph idx="1"/>
              </p:nvPr>
            </p:nvSpPr>
            <p:spPr>
              <a:xfrm>
                <a:off x="134911" y="914399"/>
                <a:ext cx="11887200" cy="5176066"/>
              </a:xfrm>
            </p:spPr>
            <p:txBody>
              <a:bodyPr>
                <a:noAutofit/>
              </a:bodyPr>
              <a:lstStyle/>
              <a:p>
                <a:pPr marL="0" marR="0" indent="0" algn="just">
                  <a:spcBef>
                    <a:spcPts val="0"/>
                  </a:spcBef>
                  <a:spcAft>
                    <a:spcPts val="0"/>
                  </a:spcAft>
                  <a:buNone/>
                </a:pPr>
                <a:r>
                  <a:rPr lang="en-US" sz="1900" dirty="0">
                    <a:effectLst/>
                    <a:ea typeface="SimSun" panose="02010600030101010101" pitchFamily="2" charset="-122"/>
                  </a:rPr>
                  <a:t>Let </a:t>
                </a:r>
                <a:r>
                  <a:rPr lang="en-US" sz="1900" b="1" i="1" dirty="0">
                    <a:effectLst/>
                    <a:ea typeface="SimSun" panose="02010600030101010101" pitchFamily="2" charset="-122"/>
                  </a:rPr>
                  <a:t>y</a:t>
                </a:r>
                <a:r>
                  <a:rPr lang="en-US" sz="1900" dirty="0">
                    <a:effectLst/>
                    <a:ea typeface="SimSun" panose="02010600030101010101" pitchFamily="2" charset="-122"/>
                  </a:rPr>
                  <a:t> = (</a:t>
                </a:r>
                <a:r>
                  <a:rPr lang="en-US" sz="1900" i="1" dirty="0">
                    <a:effectLst/>
                    <a:ea typeface="SimSun" panose="02010600030101010101" pitchFamily="2" charset="-122"/>
                  </a:rPr>
                  <a:t>y</a:t>
                </a:r>
                <a:r>
                  <a:rPr lang="en-US" sz="1900" baseline="-25000" dirty="0">
                    <a:effectLst/>
                    <a:ea typeface="SimSun" panose="02010600030101010101" pitchFamily="2" charset="-122"/>
                  </a:rPr>
                  <a:t>1</a:t>
                </a:r>
                <a:r>
                  <a:rPr lang="en-US" sz="1900" dirty="0">
                    <a:effectLst/>
                    <a:ea typeface="SimSun" panose="02010600030101010101" pitchFamily="2" charset="-122"/>
                  </a:rPr>
                  <a:t>, </a:t>
                </a:r>
                <a:r>
                  <a:rPr lang="en-US" sz="1900" i="1" dirty="0">
                    <a:effectLst/>
                    <a:ea typeface="SimSun" panose="02010600030101010101" pitchFamily="2" charset="-122"/>
                  </a:rPr>
                  <a:t>y</a:t>
                </a:r>
                <a:r>
                  <a:rPr lang="en-US" sz="1900" baseline="-25000" dirty="0">
                    <a:effectLst/>
                    <a:ea typeface="SimSun" panose="02010600030101010101" pitchFamily="2" charset="-122"/>
                  </a:rPr>
                  <a:t>2</a:t>
                </a:r>
                <a:r>
                  <a:rPr lang="en-US" sz="1900" dirty="0">
                    <a:effectLst/>
                    <a:ea typeface="SimSun" panose="02010600030101010101" pitchFamily="2" charset="-122"/>
                  </a:rPr>
                  <a:t>,…, </a:t>
                </a:r>
                <a:r>
                  <a:rPr lang="en-US" sz="1900" i="1" dirty="0" err="1">
                    <a:effectLst/>
                    <a:ea typeface="SimSun" panose="02010600030101010101" pitchFamily="2" charset="-122"/>
                  </a:rPr>
                  <a:t>y</a:t>
                </a:r>
                <a:r>
                  <a:rPr lang="en-US" sz="1900" i="1" baseline="-25000" dirty="0" err="1">
                    <a:effectLst/>
                    <a:ea typeface="SimSun" panose="02010600030101010101" pitchFamily="2" charset="-122"/>
                  </a:rPr>
                  <a:t>n</a:t>
                </a:r>
                <a:r>
                  <a:rPr lang="en-US" sz="1900" dirty="0">
                    <a:effectLst/>
                    <a:ea typeface="SimSun" panose="02010600030101010101" pitchFamily="2" charset="-122"/>
                  </a:rPr>
                  <a:t>)</a:t>
                </a:r>
                <a:r>
                  <a:rPr lang="en-US" sz="1900" i="1" baseline="30000" dirty="0">
                    <a:effectLst/>
                    <a:ea typeface="SimSun" panose="02010600030101010101" pitchFamily="2" charset="-122"/>
                  </a:rPr>
                  <a:t>T</a:t>
                </a:r>
                <a:r>
                  <a:rPr lang="en-US" sz="1900" dirty="0">
                    <a:effectLst/>
                    <a:ea typeface="SimSun" panose="02010600030101010101" pitchFamily="2" charset="-122"/>
                  </a:rPr>
                  <a:t> be the output vector of </a:t>
                </a:r>
                <a:r>
                  <a:rPr lang="en-US" sz="1900" b="1" i="1" dirty="0">
                    <a:effectLst/>
                    <a:ea typeface="SimSun" panose="02010600030101010101" pitchFamily="2" charset="-122"/>
                  </a:rPr>
                  <a:t>X</a:t>
                </a:r>
                <a:r>
                  <a:rPr lang="en-US" sz="1900" dirty="0">
                    <a:effectLst/>
                    <a:ea typeface="SimSun" panose="02010600030101010101" pitchFamily="2" charset="-122"/>
                  </a:rPr>
                  <a:t> with target function where </a:t>
                </a:r>
                <a:r>
                  <a:rPr lang="en-US" sz="1900" i="1" dirty="0" err="1">
                    <a:effectLst/>
                    <a:ea typeface="SimSun" panose="02010600030101010101" pitchFamily="2" charset="-122"/>
                  </a:rPr>
                  <a:t>y</a:t>
                </a:r>
                <a:r>
                  <a:rPr lang="en-US" sz="1900" i="1" baseline="-25000" dirty="0" err="1">
                    <a:effectLst/>
                    <a:ea typeface="SimSun" panose="02010600030101010101" pitchFamily="2" charset="-122"/>
                  </a:rPr>
                  <a:t>i</a:t>
                </a:r>
                <a:r>
                  <a:rPr lang="en-US" sz="1900" dirty="0">
                    <a:effectLst/>
                    <a:ea typeface="SimSun" panose="02010600030101010101" pitchFamily="2" charset="-122"/>
                  </a:rPr>
                  <a:t> = </a:t>
                </a:r>
                <a:r>
                  <a:rPr lang="en-US" sz="1900" i="1" dirty="0" err="1">
                    <a:effectLst/>
                    <a:ea typeface="SimSun" panose="02010600030101010101" pitchFamily="2" charset="-122"/>
                  </a:rPr>
                  <a:t>W</a:t>
                </a:r>
                <a:r>
                  <a:rPr lang="en-US" sz="1900" i="1" baseline="30000" dirty="0" err="1">
                    <a:effectLst/>
                    <a:ea typeface="SimSun" panose="02010600030101010101" pitchFamily="2" charset="-122"/>
                  </a:rPr>
                  <a:t>T</a:t>
                </a:r>
                <a:r>
                  <a:rPr lang="en-US" sz="1900" b="1" i="1" dirty="0" err="1">
                    <a:effectLst/>
                    <a:ea typeface="SimSun" panose="02010600030101010101" pitchFamily="2" charset="-122"/>
                  </a:rPr>
                  <a:t>x</a:t>
                </a:r>
                <a:r>
                  <a:rPr lang="en-US" sz="1900" i="1" baseline="-25000" dirty="0" err="1">
                    <a:effectLst/>
                    <a:ea typeface="SimSun" panose="02010600030101010101" pitchFamily="2" charset="-122"/>
                  </a:rPr>
                  <a:t>i</a:t>
                </a:r>
                <a:r>
                  <a:rPr lang="en-US" sz="1900" dirty="0">
                    <a:effectLst/>
                    <a:ea typeface="SimSun" panose="02010600030101010101" pitchFamily="2" charset="-122"/>
                  </a:rPr>
                  <a:t> where </a:t>
                </a:r>
                <a14:m>
                  <m:oMath xmlns:m="http://schemas.openxmlformats.org/officeDocument/2006/math">
                    <m:r>
                      <a:rPr lang="en-US" sz="1900" b="1" i="1">
                        <a:effectLst/>
                        <a:latin typeface="Cambria Math" panose="02040503050406030204" pitchFamily="18" charset="0"/>
                        <a:ea typeface="SimSun" panose="02010600030101010101" pitchFamily="2" charset="-122"/>
                      </a:rPr>
                      <m:t>𝒚</m:t>
                    </m:r>
                    <m:r>
                      <a:rPr lang="en-US" sz="1900" i="1">
                        <a:effectLst/>
                        <a:latin typeface="Cambria Math" panose="02040503050406030204" pitchFamily="18" charset="0"/>
                        <a:ea typeface="SimSun" panose="02010600030101010101" pitchFamily="2" charset="-122"/>
                      </a:rPr>
                      <m:t>=</m:t>
                    </m:r>
                    <m:d>
                      <m:dPr>
                        <m:ctrlPr>
                          <a:rPr lang="en-US" sz="1900" i="1">
                            <a:effectLst/>
                            <a:latin typeface="Cambria Math" panose="02040503050406030204" pitchFamily="18" charset="0"/>
                            <a:ea typeface="SimSun" panose="02010600030101010101" pitchFamily="2" charset="-122"/>
                          </a:rPr>
                        </m:ctrlPr>
                      </m:dPr>
                      <m:e>
                        <m:m>
                          <m:mPr>
                            <m:mcs>
                              <m:mc>
                                <m:mcPr>
                                  <m:count m:val="1"/>
                                  <m:mcJc m:val="center"/>
                                </m:mcPr>
                              </m:mc>
                            </m:mcs>
                            <m:ctrlPr>
                              <a:rPr lang="en-US" sz="1900" i="1">
                                <a:effectLst/>
                                <a:latin typeface="Cambria Math" panose="02040503050406030204" pitchFamily="18" charset="0"/>
                                <a:ea typeface="SimSun" panose="02010600030101010101" pitchFamily="2" charset="-122"/>
                              </a:rPr>
                            </m:ctrlPr>
                          </m:mPr>
                          <m:mr>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1</m:t>
                                  </m:r>
                                </m:sub>
                              </m:sSub>
                              <m:r>
                                <a:rPr lang="en-US" sz="1900" i="1">
                                  <a:effectLst/>
                                  <a:latin typeface="Cambria Math" panose="02040503050406030204" pitchFamily="18" charset="0"/>
                                  <a:ea typeface="SimSun" panose="02010600030101010101" pitchFamily="2" charset="-122"/>
                                </a:rPr>
                                <m:t>=</m:t>
                              </m:r>
                              <m:sSup>
                                <m:sSupPr>
                                  <m:ctrlPr>
                                    <a:rPr lang="en-US" sz="1900" i="1">
                                      <a:effectLst/>
                                      <a:latin typeface="Cambria Math" panose="02040503050406030204" pitchFamily="18" charset="0"/>
                                      <a:ea typeface="SimSun" panose="02010600030101010101" pitchFamily="2" charset="-122"/>
                                    </a:rPr>
                                  </m:ctrlPr>
                                </m:sSupPr>
                                <m:e>
                                  <m:r>
                                    <a:rPr lang="en-US" sz="1900" i="1">
                                      <a:effectLst/>
                                      <a:latin typeface="Cambria Math" panose="02040503050406030204" pitchFamily="18" charset="0"/>
                                      <a:ea typeface="SimSun" panose="02010600030101010101" pitchFamily="2" charset="-122"/>
                                    </a:rPr>
                                    <m:t>𝑊</m:t>
                                  </m:r>
                                </m:e>
                                <m:sup>
                                  <m:r>
                                    <a:rPr lang="en-US" sz="1900" i="1">
                                      <a:effectLst/>
                                      <a:latin typeface="Cambria Math" panose="02040503050406030204" pitchFamily="18" charset="0"/>
                                      <a:ea typeface="SimSun" panose="02010600030101010101" pitchFamily="2" charset="-122"/>
                                    </a:rPr>
                                    <m:t>𝑇</m:t>
                                  </m:r>
                                </m:sup>
                              </m:sSup>
                              <m:sSub>
                                <m:sSubPr>
                                  <m:ctrlPr>
                                    <a:rPr lang="en-US" sz="1900" i="1">
                                      <a:effectLst/>
                                      <a:latin typeface="Cambria Math" panose="02040503050406030204" pitchFamily="18" charset="0"/>
                                      <a:ea typeface="SimSun" panose="02010600030101010101" pitchFamily="2" charset="-122"/>
                                    </a:rPr>
                                  </m:ctrlPr>
                                </m:sSubPr>
                                <m:e>
                                  <m:r>
                                    <a:rPr lang="en-US" sz="1900" b="1" i="1">
                                      <a:effectLst/>
                                      <a:latin typeface="Cambria Math" panose="02040503050406030204" pitchFamily="18" charset="0"/>
                                      <a:ea typeface="SimSun" panose="02010600030101010101" pitchFamily="2" charset="-122"/>
                                    </a:rPr>
                                    <m:t>𝒙</m:t>
                                  </m:r>
                                </m:e>
                                <m:sub>
                                  <m:r>
                                    <a:rPr lang="en-US" sz="1900" i="1">
                                      <a:effectLst/>
                                      <a:latin typeface="Cambria Math" panose="02040503050406030204" pitchFamily="18" charset="0"/>
                                      <a:ea typeface="SimSun" panose="02010600030101010101" pitchFamily="2" charset="-122"/>
                                    </a:rPr>
                                    <m:t>1</m:t>
                                  </m:r>
                                </m:sub>
                              </m:sSub>
                            </m:e>
                          </m:mr>
                          <m:mr>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2</m:t>
                                  </m:r>
                                </m:sub>
                              </m:sSub>
                              <m:r>
                                <a:rPr lang="en-US" sz="1900" i="1">
                                  <a:effectLst/>
                                  <a:latin typeface="Cambria Math" panose="02040503050406030204" pitchFamily="18" charset="0"/>
                                  <a:ea typeface="SimSun" panose="02010600030101010101" pitchFamily="2" charset="-122"/>
                                </a:rPr>
                                <m:t>=</m:t>
                              </m:r>
                              <m:sSup>
                                <m:sSupPr>
                                  <m:ctrlPr>
                                    <a:rPr lang="en-US" sz="1900" i="1">
                                      <a:effectLst/>
                                      <a:latin typeface="Cambria Math" panose="02040503050406030204" pitchFamily="18" charset="0"/>
                                      <a:ea typeface="SimSun" panose="02010600030101010101" pitchFamily="2" charset="-122"/>
                                    </a:rPr>
                                  </m:ctrlPr>
                                </m:sSupPr>
                                <m:e>
                                  <m:r>
                                    <a:rPr lang="en-US" sz="1900" i="1">
                                      <a:effectLst/>
                                      <a:latin typeface="Cambria Math" panose="02040503050406030204" pitchFamily="18" charset="0"/>
                                      <a:ea typeface="SimSun" panose="02010600030101010101" pitchFamily="2" charset="-122"/>
                                    </a:rPr>
                                    <m:t>𝑊</m:t>
                                  </m:r>
                                </m:e>
                                <m:sup>
                                  <m:r>
                                    <a:rPr lang="en-US" sz="1900" i="1">
                                      <a:effectLst/>
                                      <a:latin typeface="Cambria Math" panose="02040503050406030204" pitchFamily="18" charset="0"/>
                                      <a:ea typeface="SimSun" panose="02010600030101010101" pitchFamily="2" charset="-122"/>
                                    </a:rPr>
                                    <m:t>𝑇</m:t>
                                  </m:r>
                                </m:sup>
                              </m:sSup>
                              <m:sSub>
                                <m:sSubPr>
                                  <m:ctrlPr>
                                    <a:rPr lang="en-US" sz="1900" i="1">
                                      <a:effectLst/>
                                      <a:latin typeface="Cambria Math" panose="02040503050406030204" pitchFamily="18" charset="0"/>
                                      <a:ea typeface="SimSun" panose="02010600030101010101" pitchFamily="2" charset="-122"/>
                                    </a:rPr>
                                  </m:ctrlPr>
                                </m:sSubPr>
                                <m:e>
                                  <m:r>
                                    <a:rPr lang="en-US" sz="1900" b="1" i="1">
                                      <a:effectLst/>
                                      <a:latin typeface="Cambria Math" panose="02040503050406030204" pitchFamily="18" charset="0"/>
                                      <a:ea typeface="SimSun" panose="02010600030101010101" pitchFamily="2" charset="-122"/>
                                    </a:rPr>
                                    <m:t>𝒙</m:t>
                                  </m:r>
                                </m:e>
                                <m:sub>
                                  <m:r>
                                    <a:rPr lang="en-US" sz="1900" i="1">
                                      <a:effectLst/>
                                      <a:latin typeface="Cambria Math" panose="02040503050406030204" pitchFamily="18" charset="0"/>
                                      <a:ea typeface="SimSun" panose="02010600030101010101" pitchFamily="2" charset="-122"/>
                                    </a:rPr>
                                    <m:t>2</m:t>
                                  </m:r>
                                </m:sub>
                              </m:sSub>
                            </m:e>
                          </m:mr>
                          <m:mr>
                            <m:e>
                              <m:r>
                                <a:rPr lang="en-US" sz="1900" i="1">
                                  <a:effectLst/>
                                  <a:latin typeface="Cambria Math" panose="02040503050406030204" pitchFamily="18" charset="0"/>
                                  <a:ea typeface="SimSun" panose="02010600030101010101" pitchFamily="2" charset="-122"/>
                                </a:rPr>
                                <m:t>⋮</m:t>
                              </m:r>
                            </m:e>
                          </m:mr>
                          <m:mr>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𝑛</m:t>
                                  </m:r>
                                </m:sub>
                              </m:sSub>
                              <m:r>
                                <a:rPr lang="en-US" sz="1900" i="1">
                                  <a:effectLst/>
                                  <a:latin typeface="Cambria Math" panose="02040503050406030204" pitchFamily="18" charset="0"/>
                                  <a:ea typeface="SimSun" panose="02010600030101010101" pitchFamily="2" charset="-122"/>
                                </a:rPr>
                                <m:t>=</m:t>
                              </m:r>
                              <m:sSup>
                                <m:sSupPr>
                                  <m:ctrlPr>
                                    <a:rPr lang="en-US" sz="1900" i="1">
                                      <a:effectLst/>
                                      <a:latin typeface="Cambria Math" panose="02040503050406030204" pitchFamily="18" charset="0"/>
                                      <a:ea typeface="SimSun" panose="02010600030101010101" pitchFamily="2" charset="-122"/>
                                    </a:rPr>
                                  </m:ctrlPr>
                                </m:sSupPr>
                                <m:e>
                                  <m:r>
                                    <a:rPr lang="en-US" sz="1900" i="1">
                                      <a:effectLst/>
                                      <a:latin typeface="Cambria Math" panose="02040503050406030204" pitchFamily="18" charset="0"/>
                                      <a:ea typeface="SimSun" panose="02010600030101010101" pitchFamily="2" charset="-122"/>
                                    </a:rPr>
                                    <m:t>𝑊</m:t>
                                  </m:r>
                                </m:e>
                                <m:sup>
                                  <m:r>
                                    <a:rPr lang="en-US" sz="1900" i="1">
                                      <a:effectLst/>
                                      <a:latin typeface="Cambria Math" panose="02040503050406030204" pitchFamily="18" charset="0"/>
                                      <a:ea typeface="SimSun" panose="02010600030101010101" pitchFamily="2" charset="-122"/>
                                    </a:rPr>
                                    <m:t>𝑇</m:t>
                                  </m:r>
                                </m:sup>
                              </m:sSup>
                              <m:sSub>
                                <m:sSubPr>
                                  <m:ctrlPr>
                                    <a:rPr lang="en-US" sz="1900" i="1">
                                      <a:effectLst/>
                                      <a:latin typeface="Cambria Math" panose="02040503050406030204" pitchFamily="18" charset="0"/>
                                      <a:ea typeface="SimSun" panose="02010600030101010101" pitchFamily="2" charset="-122"/>
                                    </a:rPr>
                                  </m:ctrlPr>
                                </m:sSubPr>
                                <m:e>
                                  <m:r>
                                    <a:rPr lang="en-US" sz="1900" b="1" i="1">
                                      <a:effectLst/>
                                      <a:latin typeface="Cambria Math" panose="02040503050406030204" pitchFamily="18" charset="0"/>
                                      <a:ea typeface="SimSun" panose="02010600030101010101" pitchFamily="2" charset="-122"/>
                                    </a:rPr>
                                    <m:t>𝒙</m:t>
                                  </m:r>
                                </m:e>
                                <m:sub>
                                  <m:r>
                                    <a:rPr lang="en-US" sz="1900" i="1">
                                      <a:effectLst/>
                                      <a:latin typeface="Cambria Math" panose="02040503050406030204" pitchFamily="18" charset="0"/>
                                      <a:ea typeface="SimSun" panose="02010600030101010101" pitchFamily="2" charset="-122"/>
                                    </a:rPr>
                                    <m:t>𝑛</m:t>
                                  </m:r>
                                </m:sub>
                              </m:sSub>
                            </m:e>
                          </m:mr>
                        </m:m>
                      </m:e>
                    </m:d>
                  </m:oMath>
                </a14:m>
                <a:r>
                  <a:rPr lang="en-US" sz="1900" dirty="0">
                    <a:effectLst/>
                    <a:ea typeface="SimSun" panose="02010600030101010101" pitchFamily="2" charset="-122"/>
                  </a:rPr>
                  <a:t>. Fortunately, the posterior probability of Θ given sample </a:t>
                </a:r>
                <a:r>
                  <a:rPr lang="en-US" sz="1900" b="1" i="1" dirty="0" err="1">
                    <a:effectLst/>
                    <a:ea typeface="SimSun" panose="02010600030101010101" pitchFamily="2" charset="-122"/>
                  </a:rPr>
                  <a:t>D</a:t>
                </a:r>
                <a:r>
                  <a:rPr lang="en-US" sz="1900" i="1" baseline="-25000" dirty="0" err="1">
                    <a:effectLst/>
                    <a:ea typeface="SimSun" panose="02010600030101010101" pitchFamily="2" charset="-122"/>
                  </a:rPr>
                  <a:t>n</a:t>
                </a:r>
                <a:r>
                  <a:rPr lang="en-US" sz="1900" dirty="0">
                    <a:effectLst/>
                    <a:ea typeface="SimSun" panose="02010600030101010101" pitchFamily="2" charset="-122"/>
                  </a:rPr>
                  <a:t> is also a NIG distribution which is the probabilistic conjugation with the prior probability. Of course, such posterior probability is NIG-PBO surrogate model.</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rPr>
                        <m:t>𝑆</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𝑓</m:t>
                          </m:r>
                        </m:e>
                        <m:e>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rPr>
                                <m:t>𝑫</m:t>
                              </m:r>
                            </m:e>
                            <m:sub>
                              <m:r>
                                <a:rPr lang="en-US" sz="1900" i="1">
                                  <a:effectLst/>
                                  <a:latin typeface="Cambria Math" panose="02040503050406030204" pitchFamily="18" charset="0"/>
                                  <a:ea typeface="SimSun" panose="02010600030101010101" pitchFamily="2" charset="-122"/>
                                </a:rPr>
                                <m:t>𝑛</m:t>
                              </m:r>
                            </m:sub>
                          </m:sSub>
                        </m:e>
                      </m:d>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𝑃</m:t>
                      </m:r>
                      <m:d>
                        <m:dPr>
                          <m:ctrlPr>
                            <a:rPr lang="en-US" sz="1900" i="1">
                              <a:effectLst/>
                              <a:latin typeface="Cambria Math" panose="02040503050406030204" pitchFamily="18" charset="0"/>
                            </a:rPr>
                          </m:ctrlPr>
                        </m:dPr>
                        <m:e>
                          <m:r>
                            <m:rPr>
                              <m:sty m:val="p"/>
                            </m:rPr>
                            <a:rPr lang="en-US" sz="1900">
                              <a:effectLst/>
                              <a:latin typeface="Cambria Math" panose="02040503050406030204" pitchFamily="18" charset="0"/>
                              <a:ea typeface="SimSun" panose="02010600030101010101" pitchFamily="2" charset="-122"/>
                            </a:rPr>
                            <m:t>Θ</m:t>
                          </m:r>
                        </m:e>
                        <m:e>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rPr>
                                <m:t>𝑫</m:t>
                              </m:r>
                            </m:e>
                            <m:sub>
                              <m:r>
                                <a:rPr lang="en-US" sz="1900" i="1">
                                  <a:effectLst/>
                                  <a:latin typeface="Cambria Math" panose="02040503050406030204" pitchFamily="18" charset="0"/>
                                  <a:ea typeface="SimSun" panose="02010600030101010101" pitchFamily="2" charset="-122"/>
                                </a:rPr>
                                <m:t>𝑛</m:t>
                              </m:r>
                            </m:sub>
                          </m:sSub>
                        </m:e>
                      </m:d>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𝒩</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𝑊</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𝜇</m:t>
                              </m:r>
                            </m:e>
                            <m:sub>
                              <m:r>
                                <a:rPr lang="en-US" sz="1900" i="1">
                                  <a:effectLst/>
                                  <a:latin typeface="Cambria Math" panose="02040503050406030204" pitchFamily="18" charset="0"/>
                                  <a:ea typeface="SimSun" panose="02010600030101010101" pitchFamily="2" charset="-122"/>
                                </a:rPr>
                                <m:t>𝑛</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m:rPr>
                                  <m:sty m:val="p"/>
                                </m:rPr>
                                <a:rPr lang="en-US" sz="1900">
                                  <a:effectLst/>
                                  <a:latin typeface="Cambria Math" panose="02040503050406030204" pitchFamily="18" charset="0"/>
                                  <a:ea typeface="SimSun" panose="02010600030101010101" pitchFamily="2" charset="-122"/>
                                </a:rPr>
                                <m:t>Σ</m:t>
                              </m:r>
                            </m:e>
                            <m:sub>
                              <m:r>
                                <a:rPr lang="en-US" sz="1900" i="1">
                                  <a:effectLst/>
                                  <a:latin typeface="Cambria Math" panose="02040503050406030204" pitchFamily="18" charset="0"/>
                                  <a:ea typeface="SimSun" panose="02010600030101010101" pitchFamily="2" charset="-122"/>
                                </a:rPr>
                                <m:t>𝑛</m:t>
                              </m:r>
                            </m:sub>
                          </m:sSub>
                        </m:e>
                      </m:d>
                      <m:r>
                        <m:rPr>
                          <m:sty m:val="p"/>
                        </m:rPr>
                        <a:rPr lang="en-US" sz="1900">
                          <a:effectLst/>
                          <a:latin typeface="Cambria Math" panose="02040503050406030204" pitchFamily="18" charset="0"/>
                          <a:ea typeface="SimSun" panose="02010600030101010101" pitchFamily="2" charset="-122"/>
                        </a:rPr>
                        <m:t>IG</m:t>
                      </m:r>
                      <m:d>
                        <m:dPr>
                          <m:ctrlPr>
                            <a:rPr lang="en-US" sz="1900" i="1">
                              <a:effectLst/>
                              <a:latin typeface="Cambria Math" panose="02040503050406030204" pitchFamily="18" charset="0"/>
                            </a:rPr>
                          </m:ctrlPr>
                        </m:dPr>
                        <m:e>
                          <m:sSup>
                            <m:sSupPr>
                              <m:ctrlPr>
                                <a:rPr lang="en-US" sz="1900" i="1">
                                  <a:effectLst/>
                                  <a:latin typeface="Cambria Math" panose="02040503050406030204" pitchFamily="18" charset="0"/>
                                </a:rPr>
                              </m:ctrlPr>
                            </m:sSupPr>
                            <m:e>
                              <m:r>
                                <a:rPr lang="en-US" sz="1900" i="1">
                                  <a:effectLst/>
                                  <a:latin typeface="Cambria Math" panose="02040503050406030204" pitchFamily="18" charset="0"/>
                                  <a:ea typeface="SimSun" panose="02010600030101010101" pitchFamily="2" charset="-122"/>
                                </a:rPr>
                                <m:t>𝜎</m:t>
                              </m:r>
                            </m:e>
                            <m:sup>
                              <m:r>
                                <a:rPr lang="en-US" sz="1900" i="1">
                                  <a:effectLst/>
                                  <a:latin typeface="Cambria Math" panose="02040503050406030204" pitchFamily="18" charset="0"/>
                                  <a:ea typeface="SimSun" panose="02010600030101010101" pitchFamily="2" charset="-122"/>
                                </a:rPr>
                                <m:t>2</m:t>
                              </m:r>
                            </m:sup>
                          </m:sSup>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𝛼</m:t>
                              </m:r>
                            </m:e>
                            <m:sub>
                              <m:r>
                                <a:rPr lang="en-US" sz="1900" i="1">
                                  <a:effectLst/>
                                  <a:latin typeface="Cambria Math" panose="02040503050406030204" pitchFamily="18" charset="0"/>
                                  <a:ea typeface="SimSun" panose="02010600030101010101" pitchFamily="2" charset="-122"/>
                                </a:rPr>
                                <m:t>𝑛</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𝛽</m:t>
                              </m:r>
                            </m:e>
                            <m:sub>
                              <m:r>
                                <a:rPr lang="en-US" sz="1900" i="1">
                                  <a:effectLst/>
                                  <a:latin typeface="Cambria Math" panose="02040503050406030204" pitchFamily="18" charset="0"/>
                                  <a:ea typeface="SimSun" panose="02010600030101010101" pitchFamily="2" charset="-122"/>
                                </a:rPr>
                                <m:t>𝑛</m:t>
                              </m:r>
                            </m:sub>
                          </m:sSub>
                        </m:e>
                      </m:d>
                      <m:r>
                        <a:rPr lang="en-US" sz="1900" b="0" i="1" smtClean="0">
                          <a:effectLst/>
                          <a:latin typeface="Cambria Math" panose="02040503050406030204" pitchFamily="18" charset="0"/>
                          <a:ea typeface="SimSun" panose="02010600030101010101" pitchFamily="2" charset="-122"/>
                        </a:rPr>
                        <m:t>    </m:t>
                      </m:r>
                      <m:d>
                        <m:dPr>
                          <m:ctrlPr>
                            <a:rPr lang="en-US" sz="1900" b="0" i="1" smtClean="0">
                              <a:effectLst/>
                              <a:latin typeface="Cambria Math" panose="02040503050406030204" pitchFamily="18" charset="0"/>
                              <a:ea typeface="SimSun" panose="02010600030101010101" pitchFamily="2" charset="-122"/>
                            </a:rPr>
                          </m:ctrlPr>
                        </m:dPr>
                        <m:e>
                          <m:r>
                            <a:rPr lang="en-US" sz="1900" b="0" i="1" smtClean="0">
                              <a:effectLst/>
                              <a:latin typeface="Cambria Math" panose="02040503050406030204" pitchFamily="18" charset="0"/>
                              <a:ea typeface="SimSun" panose="02010600030101010101" pitchFamily="2" charset="-122"/>
                            </a:rPr>
                            <m:t>2.14</m:t>
                          </m:r>
                        </m:e>
                      </m:d>
                    </m:oMath>
                  </m:oMathPara>
                </a14:m>
                <a:endParaRPr lang="en-US" sz="1900" dirty="0"/>
              </a:p>
              <a:p>
                <a:pPr marL="0" indent="0">
                  <a:buNone/>
                </a:pPr>
                <a:r>
                  <a:rPr lang="en-US" sz="1900" dirty="0">
                    <a:effectLst/>
                    <a:ea typeface="SimSun" panose="02010600030101010101" pitchFamily="2" charset="-122"/>
                  </a:rPr>
                  <a:t>The posterior parameter is </a:t>
                </a:r>
                <a:r>
                  <a:rPr lang="en-US" sz="1900" dirty="0" err="1">
                    <a:effectLst/>
                    <a:ea typeface="SimSun" panose="02010600030101010101" pitchFamily="2" charset="-122"/>
                  </a:rPr>
                  <a:t>Θ</a:t>
                </a:r>
                <a:r>
                  <a:rPr lang="en-US" sz="1900" i="1" baseline="-25000" dirty="0" err="1">
                    <a:effectLst/>
                    <a:ea typeface="SimSun" panose="02010600030101010101" pitchFamily="2" charset="-122"/>
                  </a:rPr>
                  <a:t>n</a:t>
                </a:r>
                <a:r>
                  <a:rPr lang="en-US" sz="1900" dirty="0">
                    <a:effectLst/>
                    <a:ea typeface="SimSun" panose="02010600030101010101" pitchFamily="2" charset="-122"/>
                  </a:rPr>
                  <a:t> = {</a:t>
                </a:r>
                <a:r>
                  <a:rPr lang="en-US" sz="1900" i="1" dirty="0" err="1">
                    <a:effectLst/>
                    <a:ea typeface="SimSun" panose="02010600030101010101" pitchFamily="2" charset="-122"/>
                  </a:rPr>
                  <a:t>μ</a:t>
                </a:r>
                <a:r>
                  <a:rPr lang="en-US" sz="1900" i="1" baseline="-25000" dirty="0" err="1">
                    <a:effectLst/>
                    <a:ea typeface="SimSun" panose="02010600030101010101" pitchFamily="2" charset="-122"/>
                  </a:rPr>
                  <a:t>n</a:t>
                </a:r>
                <a:r>
                  <a:rPr lang="en-US" sz="1900" dirty="0">
                    <a:effectLst/>
                    <a:ea typeface="SimSun" panose="02010600030101010101" pitchFamily="2" charset="-122"/>
                  </a:rPr>
                  <a:t>, </a:t>
                </a:r>
                <a:r>
                  <a:rPr lang="en-US" sz="1900" dirty="0" err="1">
                    <a:effectLst/>
                    <a:ea typeface="SimSun" panose="02010600030101010101" pitchFamily="2" charset="-122"/>
                  </a:rPr>
                  <a:t>Σ</a:t>
                </a:r>
                <a:r>
                  <a:rPr lang="en-US" sz="1900" i="1" baseline="-25000" dirty="0" err="1">
                    <a:effectLst/>
                    <a:ea typeface="SimSun" panose="02010600030101010101" pitchFamily="2" charset="-122"/>
                  </a:rPr>
                  <a:t>n</a:t>
                </a:r>
                <a:r>
                  <a:rPr lang="en-US" sz="1900" dirty="0">
                    <a:effectLst/>
                    <a:ea typeface="SimSun" panose="02010600030101010101" pitchFamily="2" charset="-122"/>
                  </a:rPr>
                  <a:t>, </a:t>
                </a:r>
                <a:r>
                  <a:rPr lang="en-US" sz="1900" i="1" dirty="0">
                    <a:effectLst/>
                    <a:ea typeface="SimSun" panose="02010600030101010101" pitchFamily="2" charset="-122"/>
                  </a:rPr>
                  <a:t>α</a:t>
                </a:r>
                <a:r>
                  <a:rPr lang="en-US" sz="1900" i="1" baseline="-25000" dirty="0">
                    <a:effectLst/>
                    <a:ea typeface="SimSun" panose="02010600030101010101" pitchFamily="2" charset="-122"/>
                  </a:rPr>
                  <a:t>n</a:t>
                </a:r>
                <a:r>
                  <a:rPr lang="en-US" sz="1900" dirty="0">
                    <a:effectLst/>
                    <a:ea typeface="SimSun" panose="02010600030101010101" pitchFamily="2" charset="-122"/>
                  </a:rPr>
                  <a:t>, </a:t>
                </a:r>
                <a:r>
                  <a:rPr lang="en-US" sz="1900" i="1" dirty="0">
                    <a:effectLst/>
                    <a:ea typeface="SimSun" panose="02010600030101010101" pitchFamily="2" charset="-122"/>
                  </a:rPr>
                  <a:t>β</a:t>
                </a:r>
                <a:r>
                  <a:rPr lang="en-US" sz="1900" i="1" baseline="-25000" dirty="0">
                    <a:effectLst/>
                    <a:ea typeface="SimSun" panose="02010600030101010101" pitchFamily="2" charset="-122"/>
                  </a:rPr>
                  <a:t>n</a:t>
                </a:r>
                <a:r>
                  <a:rPr lang="en-US" sz="1900" dirty="0">
                    <a:effectLst/>
                    <a:ea typeface="SimSun" panose="02010600030101010101" pitchFamily="2" charset="-122"/>
                  </a:rPr>
                  <a:t>}. Fortunately, </a:t>
                </a:r>
                <a:r>
                  <a:rPr lang="en-US" sz="1900" dirty="0" err="1">
                    <a:effectLst/>
                    <a:ea typeface="SimSun" panose="02010600030101010101" pitchFamily="2" charset="-122"/>
                  </a:rPr>
                  <a:t>Θ</a:t>
                </a:r>
                <a:r>
                  <a:rPr lang="en-US" sz="1900" i="1" baseline="-25000" dirty="0" err="1">
                    <a:effectLst/>
                    <a:ea typeface="SimSun" panose="02010600030101010101" pitchFamily="2" charset="-122"/>
                  </a:rPr>
                  <a:t>n</a:t>
                </a:r>
                <a:r>
                  <a:rPr lang="en-US" sz="1900" dirty="0">
                    <a:effectLst/>
                    <a:ea typeface="SimSun" panose="02010600030101010101" pitchFamily="2" charset="-122"/>
                  </a:rPr>
                  <a:t> was calculated from </a:t>
                </a:r>
                <a:r>
                  <a:rPr lang="en-US" sz="1900" b="1" i="1" dirty="0" err="1">
                    <a:effectLst/>
                    <a:ea typeface="SimSun" panose="02010600030101010101" pitchFamily="2" charset="-122"/>
                  </a:rPr>
                  <a:t>D</a:t>
                </a:r>
                <a:r>
                  <a:rPr lang="en-US" sz="1900" i="1" baseline="-25000" dirty="0" err="1">
                    <a:effectLst/>
                    <a:ea typeface="SimSun" panose="02010600030101010101" pitchFamily="2" charset="-122"/>
                  </a:rPr>
                  <a:t>n</a:t>
                </a:r>
                <a:r>
                  <a:rPr lang="en-US" sz="1900" dirty="0">
                    <a:effectLst/>
                    <a:ea typeface="SimSun" panose="02010600030101010101" pitchFamily="2" charset="-122"/>
                  </a:rPr>
                  <a:t> (</a:t>
                </a:r>
                <a:r>
                  <a:rPr lang="en-US" sz="1900" dirty="0" err="1">
                    <a:effectLst/>
                    <a:ea typeface="SimSun" panose="02010600030101010101" pitchFamily="2" charset="-122"/>
                  </a:rPr>
                  <a:t>Shahriari</a:t>
                </a:r>
                <a:r>
                  <a:rPr lang="en-US" sz="1900" dirty="0">
                    <a:effectLst/>
                    <a:ea typeface="SimSun" panose="02010600030101010101" pitchFamily="2" charset="-122"/>
                  </a:rPr>
                  <a:t>, </a:t>
                </a:r>
                <a:r>
                  <a:rPr lang="en-US" sz="1900" dirty="0" err="1">
                    <a:effectLst/>
                    <a:ea typeface="SimSun" panose="02010600030101010101" pitchFamily="2" charset="-122"/>
                  </a:rPr>
                  <a:t>Swersky</a:t>
                </a:r>
                <a:r>
                  <a:rPr lang="en-US" sz="1900" dirty="0">
                    <a:effectLst/>
                    <a:ea typeface="SimSun" panose="02010600030101010101" pitchFamily="2" charset="-122"/>
                  </a:rPr>
                  <a:t>, Wang, Adams, &amp; Freitas, 2016, p. 154).</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00" i="1" smtClean="0">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𝜇</m:t>
                                </m:r>
                              </m:e>
                              <m:sub>
                                <m:r>
                                  <a:rPr lang="en-US" sz="1900" i="1">
                                    <a:latin typeface="Cambria Math" panose="02040503050406030204" pitchFamily="18" charset="0"/>
                                  </a:rPr>
                                  <m:t>𝑛</m:t>
                                </m:r>
                              </m:sub>
                            </m:sSub>
                            <m:r>
                              <m:rPr>
                                <m:aln/>
                              </m:rPr>
                              <a:rPr lang="en-US" sz="1900" i="1">
                                <a:latin typeface="Cambria Math" panose="02040503050406030204" pitchFamily="18" charset="0"/>
                              </a:rPr>
                              <m:t>=</m:t>
                            </m:r>
                            <m:sSub>
                              <m:sSubPr>
                                <m:ctrlPr>
                                  <a:rPr lang="en-US" sz="1900" i="1">
                                    <a:latin typeface="Cambria Math" panose="02040503050406030204" pitchFamily="18" charset="0"/>
                                  </a:rPr>
                                </m:ctrlPr>
                              </m:sSubPr>
                              <m:e>
                                <m:r>
                                  <m:rPr>
                                    <m:sty m:val="p"/>
                                  </m:rPr>
                                  <a:rPr lang="en-US" sz="1900">
                                    <a:latin typeface="Cambria Math" panose="02040503050406030204" pitchFamily="18" charset="0"/>
                                  </a:rPr>
                                  <m:t>Σ</m:t>
                                </m:r>
                              </m:e>
                              <m:sub>
                                <m:r>
                                  <a:rPr lang="en-US" sz="1900" i="1">
                                    <a:latin typeface="Cambria Math" panose="02040503050406030204" pitchFamily="18" charset="0"/>
                                  </a:rPr>
                                  <m:t>𝑛</m:t>
                                </m:r>
                              </m:sub>
                            </m:sSub>
                            <m:d>
                              <m:dPr>
                                <m:ctrlPr>
                                  <a:rPr lang="en-US" sz="1900" i="1">
                                    <a:latin typeface="Cambria Math" panose="02040503050406030204" pitchFamily="18" charset="0"/>
                                  </a:rPr>
                                </m:ctrlPr>
                              </m:dPr>
                              <m:e>
                                <m:sSubSup>
                                  <m:sSubSupPr>
                                    <m:ctrlPr>
                                      <a:rPr lang="en-US" sz="1900" i="1">
                                        <a:latin typeface="Cambria Math" panose="02040503050406030204" pitchFamily="18" charset="0"/>
                                      </a:rPr>
                                    </m:ctrlPr>
                                  </m:sSubSupPr>
                                  <m:e>
                                    <m:r>
                                      <m:rPr>
                                        <m:sty m:val="p"/>
                                      </m:rPr>
                                      <a:rPr lang="en-US" sz="1900">
                                        <a:latin typeface="Cambria Math" panose="02040503050406030204" pitchFamily="18" charset="0"/>
                                      </a:rPr>
                                      <m:t>Σ</m:t>
                                    </m:r>
                                  </m:e>
                                  <m:sub>
                                    <m:r>
                                      <a:rPr lang="en-US" sz="1900" i="1">
                                        <a:latin typeface="Cambria Math" panose="02040503050406030204" pitchFamily="18" charset="0"/>
                                      </a:rPr>
                                      <m:t>0</m:t>
                                    </m:r>
                                  </m:sub>
                                  <m:sup>
                                    <m:r>
                                      <a:rPr lang="en-US" sz="1900" i="1">
                                        <a:latin typeface="Cambria Math" panose="02040503050406030204" pitchFamily="18" charset="0"/>
                                      </a:rPr>
                                      <m:t>−1</m:t>
                                    </m:r>
                                  </m:sup>
                                </m:sSubSup>
                                <m:sSub>
                                  <m:sSubPr>
                                    <m:ctrlPr>
                                      <a:rPr lang="en-US" sz="1900" i="1">
                                        <a:latin typeface="Cambria Math" panose="02040503050406030204" pitchFamily="18" charset="0"/>
                                      </a:rPr>
                                    </m:ctrlPr>
                                  </m:sSubPr>
                                  <m:e>
                                    <m:r>
                                      <a:rPr lang="en-US" sz="1900" i="1">
                                        <a:latin typeface="Cambria Math" panose="02040503050406030204" pitchFamily="18" charset="0"/>
                                      </a:rPr>
                                      <m:t>𝜇</m:t>
                                    </m:r>
                                  </m:e>
                                  <m:sub>
                                    <m:r>
                                      <a:rPr lang="en-US" sz="1900" i="1">
                                        <a:latin typeface="Cambria Math" panose="02040503050406030204" pitchFamily="18" charset="0"/>
                                      </a:rPr>
                                      <m:t>0</m:t>
                                    </m:r>
                                  </m:sub>
                                </m:sSub>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b="1" i="1">
                                        <a:latin typeface="Cambria Math" panose="02040503050406030204" pitchFamily="18" charset="0"/>
                                      </a:rPr>
                                      <m:t>𝑿</m:t>
                                    </m:r>
                                  </m:e>
                                  <m:sup>
                                    <m:r>
                                      <a:rPr lang="en-US" sz="1900" i="1">
                                        <a:latin typeface="Cambria Math" panose="02040503050406030204" pitchFamily="18" charset="0"/>
                                      </a:rPr>
                                      <m:t>𝑇</m:t>
                                    </m:r>
                                  </m:sup>
                                </m:sSup>
                                <m:r>
                                  <a:rPr lang="en-US" sz="1900" b="1" i="1">
                                    <a:latin typeface="Cambria Math" panose="02040503050406030204" pitchFamily="18" charset="0"/>
                                  </a:rPr>
                                  <m:t>𝒚</m:t>
                                </m:r>
                              </m:e>
                            </m:d>
                          </m:e>
                        </m:mr>
                        <m:mr>
                          <m:e>
                            <m:sSub>
                              <m:sSubPr>
                                <m:ctrlPr>
                                  <a:rPr lang="en-US" sz="1900" i="1">
                                    <a:latin typeface="Cambria Math" panose="02040503050406030204" pitchFamily="18" charset="0"/>
                                  </a:rPr>
                                </m:ctrlPr>
                              </m:sSubPr>
                              <m:e>
                                <m:r>
                                  <m:rPr>
                                    <m:sty m:val="p"/>
                                  </m:rPr>
                                  <a:rPr lang="en-US" sz="1900">
                                    <a:latin typeface="Cambria Math" panose="02040503050406030204" pitchFamily="18" charset="0"/>
                                  </a:rPr>
                                  <m:t>Σ</m:t>
                                </m:r>
                              </m:e>
                              <m:sub>
                                <m:r>
                                  <a:rPr lang="en-US" sz="1900" i="1">
                                    <a:latin typeface="Cambria Math" panose="02040503050406030204" pitchFamily="18" charset="0"/>
                                  </a:rPr>
                                  <m:t>𝑛</m:t>
                                </m:r>
                              </m:sub>
                            </m:sSub>
                            <m:r>
                              <m:rPr>
                                <m:aln/>
                              </m:rPr>
                              <a:rPr lang="en-US" sz="1900" i="1">
                                <a:latin typeface="Cambria Math" panose="02040503050406030204" pitchFamily="18" charset="0"/>
                              </a:rPr>
                              <m:t>=</m:t>
                            </m:r>
                            <m:sSubSup>
                              <m:sSubSupPr>
                                <m:ctrlPr>
                                  <a:rPr lang="en-US" sz="1900" i="1">
                                    <a:latin typeface="Cambria Math" panose="02040503050406030204" pitchFamily="18" charset="0"/>
                                  </a:rPr>
                                </m:ctrlPr>
                              </m:sSubSupPr>
                              <m:e>
                                <m:r>
                                  <m:rPr>
                                    <m:sty m:val="p"/>
                                  </m:rPr>
                                  <a:rPr lang="en-US" sz="1900">
                                    <a:latin typeface="Cambria Math" panose="02040503050406030204" pitchFamily="18" charset="0"/>
                                  </a:rPr>
                                  <m:t>Σ</m:t>
                                </m:r>
                              </m:e>
                              <m:sub>
                                <m:r>
                                  <a:rPr lang="en-US" sz="1900" i="1">
                                    <a:latin typeface="Cambria Math" panose="02040503050406030204" pitchFamily="18" charset="0"/>
                                  </a:rPr>
                                  <m:t>0</m:t>
                                </m:r>
                              </m:sub>
                              <m:sup>
                                <m:r>
                                  <a:rPr lang="en-US" sz="1900" i="1">
                                    <a:latin typeface="Cambria Math" panose="02040503050406030204" pitchFamily="18" charset="0"/>
                                  </a:rPr>
                                  <m:t>−1</m:t>
                                </m:r>
                              </m:sup>
                            </m:sSubSup>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b="1" i="1">
                                    <a:latin typeface="Cambria Math" panose="02040503050406030204" pitchFamily="18" charset="0"/>
                                  </a:rPr>
                                  <m:t>𝑿</m:t>
                                </m:r>
                              </m:e>
                              <m:sup>
                                <m:r>
                                  <a:rPr lang="en-US" sz="1900" i="1">
                                    <a:latin typeface="Cambria Math" panose="02040503050406030204" pitchFamily="18" charset="0"/>
                                  </a:rPr>
                                  <m:t>𝑇</m:t>
                                </m:r>
                              </m:sup>
                            </m:sSup>
                            <m:r>
                              <a:rPr lang="en-US" sz="1900" b="1" i="1">
                                <a:latin typeface="Cambria Math" panose="02040503050406030204" pitchFamily="18" charset="0"/>
                              </a:rPr>
                              <m:t>𝑿</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𝛼</m:t>
                                </m:r>
                              </m:e>
                              <m:sub>
                                <m:r>
                                  <a:rPr lang="en-US" sz="1900" i="1">
                                    <a:latin typeface="Cambria Math" panose="02040503050406030204" pitchFamily="18" charset="0"/>
                                  </a:rPr>
                                  <m:t>𝑛</m:t>
                                </m:r>
                              </m:sub>
                            </m:sSub>
                            <m:r>
                              <m:rPr>
                                <m:aln/>
                              </m:rP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𝛼</m:t>
                                </m:r>
                              </m:e>
                              <m:sub>
                                <m:r>
                                  <a:rPr lang="en-US" sz="1900" i="1">
                                    <a:latin typeface="Cambria Math" panose="02040503050406030204" pitchFamily="18" charset="0"/>
                                  </a:rPr>
                                  <m:t>0</m:t>
                                </m:r>
                              </m:sub>
                            </m:sSub>
                            <m:r>
                              <a:rPr lang="en-US" sz="1900" i="1">
                                <a:latin typeface="Cambria Math" panose="02040503050406030204" pitchFamily="18" charset="0"/>
                              </a:rPr>
                              <m:t>+</m:t>
                            </m:r>
                            <m:f>
                              <m:fPr>
                                <m:type m:val="lin"/>
                                <m:ctrlPr>
                                  <a:rPr lang="en-US" sz="1900" i="1">
                                    <a:latin typeface="Cambria Math" panose="02040503050406030204" pitchFamily="18" charset="0"/>
                                  </a:rPr>
                                </m:ctrlPr>
                              </m:fPr>
                              <m:num>
                                <m:r>
                                  <a:rPr lang="en-US" sz="1900" i="1">
                                    <a:latin typeface="Cambria Math" panose="02040503050406030204" pitchFamily="18" charset="0"/>
                                  </a:rPr>
                                  <m:t>𝑛</m:t>
                                </m:r>
                              </m:num>
                              <m:den>
                                <m:r>
                                  <a:rPr lang="en-US" sz="1900" i="1">
                                    <a:latin typeface="Cambria Math" panose="02040503050406030204" pitchFamily="18" charset="0"/>
                                  </a:rPr>
                                  <m:t>2</m:t>
                                </m:r>
                              </m:den>
                            </m:f>
                          </m:e>
                        </m:mr>
                        <m:mr>
                          <m:e>
                            <m:r>
                              <a:rPr lang="en-US" sz="1900" i="1">
                                <a:latin typeface="Cambria Math" panose="02040503050406030204" pitchFamily="18" charset="0"/>
                              </a:rPr>
                              <m:t>𝛽</m:t>
                            </m:r>
                            <m:r>
                              <m:rPr>
                                <m:aln/>
                              </m:rP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𝛽</m:t>
                                </m:r>
                              </m:e>
                              <m:sub>
                                <m:r>
                                  <a:rPr lang="en-US" sz="1900" i="1">
                                    <a:latin typeface="Cambria Math" panose="02040503050406030204" pitchFamily="18" charset="0"/>
                                  </a:rPr>
                                  <m:t>0</m:t>
                                </m:r>
                              </m:sub>
                            </m:sSub>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i="1">
                                    <a:latin typeface="Cambria Math" panose="02040503050406030204" pitchFamily="18" charset="0"/>
                                  </a:rPr>
                                  <m:t>1</m:t>
                                </m:r>
                              </m:num>
                              <m:den>
                                <m:r>
                                  <a:rPr lang="en-US" sz="1900" i="1">
                                    <a:latin typeface="Cambria Math" panose="02040503050406030204" pitchFamily="18" charset="0"/>
                                  </a:rPr>
                                  <m:t>2</m:t>
                                </m:r>
                              </m:den>
                            </m:f>
                            <m:d>
                              <m:dPr>
                                <m:ctrlPr>
                                  <a:rPr lang="en-US" sz="1900" i="1">
                                    <a:latin typeface="Cambria Math" panose="02040503050406030204" pitchFamily="18" charset="0"/>
                                  </a:rPr>
                                </m:ctrlPr>
                              </m:dPr>
                              <m:e>
                                <m:sSubSup>
                                  <m:sSubSupPr>
                                    <m:ctrlPr>
                                      <a:rPr lang="en-US" sz="1900" i="1">
                                        <a:latin typeface="Cambria Math" panose="02040503050406030204" pitchFamily="18" charset="0"/>
                                      </a:rPr>
                                    </m:ctrlPr>
                                  </m:sSubSupPr>
                                  <m:e>
                                    <m:r>
                                      <a:rPr lang="en-US" sz="1900" i="1">
                                        <a:latin typeface="Cambria Math" panose="02040503050406030204" pitchFamily="18" charset="0"/>
                                      </a:rPr>
                                      <m:t>𝜇</m:t>
                                    </m:r>
                                  </m:e>
                                  <m:sub>
                                    <m:r>
                                      <a:rPr lang="en-US" sz="1900" i="1">
                                        <a:latin typeface="Cambria Math" panose="02040503050406030204" pitchFamily="18" charset="0"/>
                                      </a:rPr>
                                      <m:t>0</m:t>
                                    </m:r>
                                  </m:sub>
                                  <m:sup>
                                    <m:r>
                                      <a:rPr lang="en-US" sz="1900" i="1">
                                        <a:latin typeface="Cambria Math" panose="02040503050406030204" pitchFamily="18" charset="0"/>
                                      </a:rPr>
                                      <m:t>𝑇</m:t>
                                    </m:r>
                                  </m:sup>
                                </m:sSubSup>
                                <m:sSubSup>
                                  <m:sSubSupPr>
                                    <m:ctrlPr>
                                      <a:rPr lang="en-US" sz="1900" i="1">
                                        <a:latin typeface="Cambria Math" panose="02040503050406030204" pitchFamily="18" charset="0"/>
                                      </a:rPr>
                                    </m:ctrlPr>
                                  </m:sSubSupPr>
                                  <m:e>
                                    <m:r>
                                      <m:rPr>
                                        <m:sty m:val="p"/>
                                      </m:rPr>
                                      <a:rPr lang="en-US" sz="1900">
                                        <a:latin typeface="Cambria Math" panose="02040503050406030204" pitchFamily="18" charset="0"/>
                                      </a:rPr>
                                      <m:t>Σ</m:t>
                                    </m:r>
                                  </m:e>
                                  <m:sub>
                                    <m:r>
                                      <a:rPr lang="en-US" sz="1900" i="1">
                                        <a:latin typeface="Cambria Math" panose="02040503050406030204" pitchFamily="18" charset="0"/>
                                      </a:rPr>
                                      <m:t>0</m:t>
                                    </m:r>
                                  </m:sub>
                                  <m:sup>
                                    <m:r>
                                      <a:rPr lang="en-US" sz="1900" i="1">
                                        <a:latin typeface="Cambria Math" panose="02040503050406030204" pitchFamily="18" charset="0"/>
                                      </a:rPr>
                                      <m:t>−1</m:t>
                                    </m:r>
                                  </m:sup>
                                </m:sSubSup>
                                <m:sSub>
                                  <m:sSubPr>
                                    <m:ctrlPr>
                                      <a:rPr lang="en-US" sz="1900" i="1">
                                        <a:latin typeface="Cambria Math" panose="02040503050406030204" pitchFamily="18" charset="0"/>
                                      </a:rPr>
                                    </m:ctrlPr>
                                  </m:sSubPr>
                                  <m:e>
                                    <m:r>
                                      <a:rPr lang="en-US" sz="1900" i="1">
                                        <a:latin typeface="Cambria Math" panose="02040503050406030204" pitchFamily="18" charset="0"/>
                                      </a:rPr>
                                      <m:t>𝜇</m:t>
                                    </m:r>
                                  </m:e>
                                  <m:sub>
                                    <m:r>
                                      <a:rPr lang="en-US" sz="1900" i="1">
                                        <a:latin typeface="Cambria Math" panose="02040503050406030204" pitchFamily="18" charset="0"/>
                                      </a:rPr>
                                      <m:t>0</m:t>
                                    </m:r>
                                  </m:sub>
                                </m:sSub>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𝑦</m:t>
                                    </m:r>
                                  </m:e>
                                  <m:sup>
                                    <m:r>
                                      <a:rPr lang="en-US" sz="1900" i="1">
                                        <a:latin typeface="Cambria Math" panose="02040503050406030204" pitchFamily="18" charset="0"/>
                                      </a:rPr>
                                      <m:t>𝑇</m:t>
                                    </m:r>
                                  </m:sup>
                                </m:sSup>
                                <m:r>
                                  <a:rPr lang="en-US" sz="1900" i="1">
                                    <a:latin typeface="Cambria Math" panose="02040503050406030204" pitchFamily="18" charset="0"/>
                                  </a:rPr>
                                  <m:t>𝑦</m:t>
                                </m:r>
                                <m:r>
                                  <a:rPr lang="en-US" sz="1900" i="1">
                                    <a:latin typeface="Cambria Math" panose="02040503050406030204" pitchFamily="18" charset="0"/>
                                  </a:rPr>
                                  <m:t>−</m:t>
                                </m:r>
                                <m:sSubSup>
                                  <m:sSubSupPr>
                                    <m:ctrlPr>
                                      <a:rPr lang="en-US" sz="1900" i="1">
                                        <a:latin typeface="Cambria Math" panose="02040503050406030204" pitchFamily="18" charset="0"/>
                                      </a:rPr>
                                    </m:ctrlPr>
                                  </m:sSubSupPr>
                                  <m:e>
                                    <m:r>
                                      <a:rPr lang="en-US" sz="1900" i="1">
                                        <a:latin typeface="Cambria Math" panose="02040503050406030204" pitchFamily="18" charset="0"/>
                                      </a:rPr>
                                      <m:t>𝜇</m:t>
                                    </m:r>
                                  </m:e>
                                  <m:sub>
                                    <m:r>
                                      <a:rPr lang="en-US" sz="1900" i="1">
                                        <a:latin typeface="Cambria Math" panose="02040503050406030204" pitchFamily="18" charset="0"/>
                                      </a:rPr>
                                      <m:t>𝑛</m:t>
                                    </m:r>
                                  </m:sub>
                                  <m:sup>
                                    <m:r>
                                      <a:rPr lang="en-US" sz="1900" i="1">
                                        <a:latin typeface="Cambria Math" panose="02040503050406030204" pitchFamily="18" charset="0"/>
                                      </a:rPr>
                                      <m:t>𝑇</m:t>
                                    </m:r>
                                  </m:sup>
                                </m:sSubSup>
                                <m:sSubSup>
                                  <m:sSubSupPr>
                                    <m:ctrlPr>
                                      <a:rPr lang="en-US" sz="1900" i="1">
                                        <a:latin typeface="Cambria Math" panose="02040503050406030204" pitchFamily="18" charset="0"/>
                                      </a:rPr>
                                    </m:ctrlPr>
                                  </m:sSubSupPr>
                                  <m:e>
                                    <m:r>
                                      <m:rPr>
                                        <m:sty m:val="p"/>
                                      </m:rPr>
                                      <a:rPr lang="en-US" sz="1900">
                                        <a:latin typeface="Cambria Math" panose="02040503050406030204" pitchFamily="18" charset="0"/>
                                      </a:rPr>
                                      <m:t>Σ</m:t>
                                    </m:r>
                                  </m:e>
                                  <m:sub>
                                    <m:r>
                                      <a:rPr lang="en-US" sz="1900" i="1">
                                        <a:latin typeface="Cambria Math" panose="02040503050406030204" pitchFamily="18" charset="0"/>
                                      </a:rPr>
                                      <m:t>𝑛</m:t>
                                    </m:r>
                                  </m:sub>
                                  <m:sup>
                                    <m:r>
                                      <a:rPr lang="en-US" sz="1900" i="1">
                                        <a:latin typeface="Cambria Math" panose="02040503050406030204" pitchFamily="18" charset="0"/>
                                      </a:rPr>
                                      <m:t>−1</m:t>
                                    </m:r>
                                  </m:sup>
                                </m:sSubSup>
                                <m:sSub>
                                  <m:sSubPr>
                                    <m:ctrlPr>
                                      <a:rPr lang="en-US" sz="1900" i="1">
                                        <a:latin typeface="Cambria Math" panose="02040503050406030204" pitchFamily="18" charset="0"/>
                                      </a:rPr>
                                    </m:ctrlPr>
                                  </m:sSubPr>
                                  <m:e>
                                    <m:r>
                                      <a:rPr lang="en-US" sz="1900" i="1">
                                        <a:latin typeface="Cambria Math" panose="02040503050406030204" pitchFamily="18" charset="0"/>
                                      </a:rPr>
                                      <m:t>𝜇</m:t>
                                    </m:r>
                                  </m:e>
                                  <m:sub>
                                    <m:r>
                                      <a:rPr lang="en-US" sz="1900" i="1">
                                        <a:latin typeface="Cambria Math" panose="02040503050406030204" pitchFamily="18" charset="0"/>
                                      </a:rPr>
                                      <m:t>𝑛</m:t>
                                    </m:r>
                                  </m:sub>
                                </m:sSub>
                              </m:e>
                            </m:d>
                          </m:e>
                        </m:mr>
                      </m:m>
                      <m:r>
                        <a:rPr lang="en-US" sz="1900" b="0" i="1" smtClean="0">
                          <a:latin typeface="Cambria Math" panose="02040503050406030204" pitchFamily="18" charset="0"/>
                        </a:rPr>
                        <m:t>    </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2.15</m:t>
                          </m:r>
                        </m:e>
                      </m:d>
                    </m:oMath>
                  </m:oMathPara>
                </a14:m>
                <a:endParaRPr lang="en-US" sz="1900" dirty="0"/>
              </a:p>
              <a:p>
                <a:pPr marL="0" indent="0">
                  <a:buNone/>
                </a:pPr>
                <a:r>
                  <a:rPr lang="en-US" sz="1900" dirty="0">
                    <a:effectLst/>
                    <a:ea typeface="SimSun" panose="02010600030101010101" pitchFamily="2" charset="-122"/>
                  </a:rPr>
                  <a:t>Acquisition function of NIG-PBO is defined from target function and the posterior mean </a:t>
                </a:r>
                <a:r>
                  <a:rPr lang="en-US" sz="1900" i="1" dirty="0" err="1">
                    <a:effectLst/>
                    <a:ea typeface="SimSun" panose="02010600030101010101" pitchFamily="2" charset="-122"/>
                  </a:rPr>
                  <a:t>μ</a:t>
                </a:r>
                <a:r>
                  <a:rPr lang="en-US" sz="1900" i="1" baseline="-25000" dirty="0" err="1">
                    <a:effectLst/>
                    <a:ea typeface="SimSun" panose="02010600030101010101" pitchFamily="2" charset="-122"/>
                  </a:rPr>
                  <a:t>n</a:t>
                </a:r>
                <a:r>
                  <a:rPr lang="en-US" sz="1900" dirty="0">
                    <a:effectLst/>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rPr>
                        <m:t>𝛼</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𝑘</m:t>
                          </m:r>
                        </m:e>
                        <m:e>
                          <m:r>
                            <a:rPr lang="en-US" sz="1900" i="1">
                              <a:effectLst/>
                              <a:latin typeface="Cambria Math" panose="02040503050406030204" pitchFamily="18" charset="0"/>
                              <a:ea typeface="SimSun" panose="02010600030101010101" pitchFamily="2" charset="-122"/>
                            </a:rPr>
                            <m:t>𝑓</m:t>
                          </m:r>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𝑆</m:t>
                          </m:r>
                        </m:e>
                      </m:d>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𝛼</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𝑘</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𝜇</m:t>
                              </m:r>
                            </m:e>
                            <m:sub>
                              <m:r>
                                <a:rPr lang="en-US" sz="1900" i="1">
                                  <a:effectLst/>
                                  <a:latin typeface="Cambria Math" panose="02040503050406030204" pitchFamily="18" charset="0"/>
                                  <a:ea typeface="SimSun" panose="02010600030101010101" pitchFamily="2" charset="-122"/>
                                </a:rPr>
                                <m:t>𝑛</m:t>
                              </m:r>
                            </m:sub>
                          </m:sSub>
                        </m:e>
                      </m:d>
                      <m:r>
                        <a:rPr lang="en-US" sz="1900" i="1">
                          <a:effectLst/>
                          <a:latin typeface="Cambria Math" panose="02040503050406030204" pitchFamily="18" charset="0"/>
                          <a:ea typeface="SimSun" panose="02010600030101010101" pitchFamily="2" charset="-122"/>
                        </a:rPr>
                        <m:t>=</m:t>
                      </m:r>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rPr>
                            <m:t>𝜇</m:t>
                          </m:r>
                        </m:e>
                        <m:sub>
                          <m:r>
                            <a:rPr lang="en-US" sz="1900" i="1">
                              <a:effectLst/>
                              <a:latin typeface="Cambria Math" panose="02040503050406030204" pitchFamily="18" charset="0"/>
                              <a:ea typeface="SimSun" panose="02010600030101010101" pitchFamily="2" charset="-122"/>
                            </a:rPr>
                            <m:t>𝑛</m:t>
                          </m:r>
                        </m:sub>
                        <m:sup>
                          <m:r>
                            <a:rPr lang="en-US" sz="1900" i="1">
                              <a:effectLst/>
                              <a:latin typeface="Cambria Math" panose="02040503050406030204" pitchFamily="18" charset="0"/>
                              <a:ea typeface="SimSun" panose="02010600030101010101" pitchFamily="2" charset="-122"/>
                            </a:rPr>
                            <m:t>𝑇</m:t>
                          </m:r>
                        </m:sup>
                      </m:sSubSup>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𝑋</m:t>
                          </m:r>
                        </m:e>
                        <m:sub>
                          <m:r>
                            <a:rPr lang="en-US" sz="1900" i="1">
                              <a:effectLst/>
                              <a:latin typeface="Cambria Math" panose="02040503050406030204" pitchFamily="18" charset="0"/>
                              <a:ea typeface="SimSun" panose="02010600030101010101" pitchFamily="2" charset="-122"/>
                            </a:rPr>
                            <m:t>𝑘</m:t>
                          </m:r>
                        </m:sub>
                      </m:sSub>
                      <m:r>
                        <a:rPr lang="en-US" sz="1900" b="0" i="1" smtClean="0">
                          <a:effectLst/>
                          <a:latin typeface="Cambria Math" panose="02040503050406030204" pitchFamily="18" charset="0"/>
                          <a:ea typeface="SimSun" panose="02010600030101010101" pitchFamily="2" charset="-122"/>
                        </a:rPr>
                        <m:t>    </m:t>
                      </m:r>
                      <m:d>
                        <m:dPr>
                          <m:ctrlPr>
                            <a:rPr lang="en-US" sz="1900" b="0" i="1" smtClean="0">
                              <a:effectLst/>
                              <a:latin typeface="Cambria Math" panose="02040503050406030204" pitchFamily="18" charset="0"/>
                              <a:ea typeface="SimSun" panose="02010600030101010101" pitchFamily="2" charset="-122"/>
                            </a:rPr>
                          </m:ctrlPr>
                        </m:dPr>
                        <m:e>
                          <m:r>
                            <a:rPr lang="en-US" sz="1900" b="0" i="1" smtClean="0">
                              <a:effectLst/>
                              <a:latin typeface="Cambria Math" panose="02040503050406030204" pitchFamily="18" charset="0"/>
                              <a:ea typeface="SimSun" panose="02010600030101010101" pitchFamily="2" charset="-122"/>
                            </a:rPr>
                            <m:t>2.16</m:t>
                          </m:r>
                        </m:e>
                      </m:d>
                    </m:oMath>
                  </m:oMathPara>
                </a14:m>
                <a:endParaRPr lang="en-US" sz="1900" dirty="0"/>
              </a:p>
              <a:p>
                <a:pPr marL="0" indent="0">
                  <a:buNone/>
                </a:pPr>
                <a:r>
                  <a:rPr lang="en-US" sz="1900" dirty="0">
                    <a:effectLst/>
                    <a:ea typeface="SimSun" panose="02010600030101010101" pitchFamily="2" charset="-122"/>
                  </a:rPr>
                  <a:t>Note, </a:t>
                </a:r>
                <a:r>
                  <a:rPr lang="en-US" sz="1900" i="1" dirty="0">
                    <a:effectLst/>
                    <a:ea typeface="SimSun" panose="02010600030101010101" pitchFamily="2" charset="-122"/>
                  </a:rPr>
                  <a:t>α</a:t>
                </a:r>
                <a:r>
                  <a:rPr lang="en-US" sz="1900" dirty="0">
                    <a:effectLst/>
                    <a:ea typeface="SimSun" panose="02010600030101010101" pitchFamily="2" charset="-122"/>
                  </a:rPr>
                  <a:t>(</a:t>
                </a:r>
                <a:r>
                  <a:rPr lang="en-US" sz="1900" i="1" dirty="0" err="1">
                    <a:effectLst/>
                    <a:ea typeface="SimSun" panose="02010600030101010101" pitchFamily="2" charset="-122"/>
                  </a:rPr>
                  <a:t>k</a:t>
                </a:r>
                <a:r>
                  <a:rPr lang="en-US" sz="1900" dirty="0" err="1">
                    <a:effectLst/>
                    <a:ea typeface="SimSun" panose="02010600030101010101" pitchFamily="2" charset="-122"/>
                  </a:rPr>
                  <a:t>|</a:t>
                </a:r>
                <a:r>
                  <a:rPr lang="en-US" sz="1900" i="1" dirty="0" err="1">
                    <a:effectLst/>
                    <a:ea typeface="SimSun" panose="02010600030101010101" pitchFamily="2" charset="-122"/>
                  </a:rPr>
                  <a:t>μ</a:t>
                </a:r>
                <a:r>
                  <a:rPr lang="en-US" sz="1900" i="1" baseline="-25000" dirty="0" err="1">
                    <a:effectLst/>
                    <a:ea typeface="SimSun" panose="02010600030101010101" pitchFamily="2" charset="-122"/>
                  </a:rPr>
                  <a:t>n</a:t>
                </a:r>
                <a:r>
                  <a:rPr lang="en-US" sz="1900" dirty="0">
                    <a:effectLst/>
                    <a:ea typeface="SimSun" panose="02010600030101010101" pitchFamily="2" charset="-122"/>
                  </a:rPr>
                  <a:t>) is a function of index </a:t>
                </a:r>
                <a:r>
                  <a:rPr lang="en-US" sz="1900" i="1" dirty="0">
                    <a:effectLst/>
                    <a:ea typeface="SimSun" panose="02010600030101010101" pitchFamily="2" charset="-122"/>
                  </a:rPr>
                  <a:t>k</a:t>
                </a:r>
                <a:r>
                  <a:rPr lang="en-US" sz="1900" dirty="0">
                    <a:effectLst/>
                    <a:ea typeface="SimSun" panose="02010600030101010101" pitchFamily="2" charset="-122"/>
                  </a:rPr>
                  <a:t>. When </a:t>
                </a:r>
                <a:r>
                  <a:rPr lang="en-US" sz="1900" dirty="0" err="1">
                    <a:effectLst/>
                    <a:ea typeface="SimSun" panose="02010600030101010101" pitchFamily="2" charset="-122"/>
                  </a:rPr>
                  <a:t>Θ</a:t>
                </a:r>
                <a:r>
                  <a:rPr lang="en-US" sz="1900" i="1" baseline="-25000" dirty="0" err="1">
                    <a:effectLst/>
                    <a:ea typeface="SimSun" panose="02010600030101010101" pitchFamily="2" charset="-122"/>
                  </a:rPr>
                  <a:t>n</a:t>
                </a:r>
                <a:r>
                  <a:rPr lang="en-US" sz="1900" dirty="0">
                    <a:effectLst/>
                    <a:ea typeface="SimSun" panose="02010600030101010101" pitchFamily="2" charset="-122"/>
                  </a:rPr>
                  <a:t> is determined, it is easy to derive NIG-NBO algorithm shown in the next slide.</a:t>
                </a:r>
                <a:endParaRPr lang="en-US" sz="1900" dirty="0"/>
              </a:p>
            </p:txBody>
          </p:sp>
        </mc:Choice>
        <mc:Fallback xmlns="">
          <p:sp>
            <p:nvSpPr>
              <p:cNvPr id="3" name="Content Placeholder 2">
                <a:extLst>
                  <a:ext uri="{FF2B5EF4-FFF2-40B4-BE49-F238E27FC236}">
                    <a16:creationId xmlns:a16="http://schemas.microsoft.com/office/drawing/2014/main" id="{9E40592D-5D60-A012-D3A3-C46C671F522D}"/>
                  </a:ext>
                </a:extLst>
              </p:cNvPr>
              <p:cNvSpPr>
                <a:spLocks noGrp="1" noRot="1" noChangeAspect="1" noMove="1" noResize="1" noEditPoints="1" noAdjustHandles="1" noChangeArrowheads="1" noChangeShapeType="1" noTextEdit="1"/>
              </p:cNvSpPr>
              <p:nvPr>
                <p:ph idx="1"/>
              </p:nvPr>
            </p:nvSpPr>
            <p:spPr>
              <a:xfrm>
                <a:off x="134911" y="914399"/>
                <a:ext cx="11887200" cy="5176066"/>
              </a:xfrm>
              <a:blipFill>
                <a:blip r:embed="rId2"/>
                <a:stretch>
                  <a:fillRect l="-462" r="-513" b="-730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335B104-B9D2-74CB-4E49-191D95EBBED4}"/>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3FA5C17F-691D-2C4E-B687-444CF13D896B}"/>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AF240A51-AB0D-56F2-0CCD-939D37F42220}"/>
              </a:ext>
            </a:extLst>
          </p:cNvPr>
          <p:cNvSpPr>
            <a:spLocks noGrp="1"/>
          </p:cNvSpPr>
          <p:nvPr>
            <p:ph type="sldNum" sz="quarter" idx="12"/>
          </p:nvPr>
        </p:nvSpPr>
        <p:spPr/>
        <p:txBody>
          <a:bodyPr/>
          <a:lstStyle/>
          <a:p>
            <a:fld id="{5DB5036F-1FF2-46C4-8D2B-59C7E3B91952}" type="slidenum">
              <a:rPr lang="en-US" smtClean="0"/>
              <a:pPr/>
              <a:t>17</a:t>
            </a:fld>
            <a:endParaRPr lang="en-US"/>
          </a:p>
        </p:txBody>
      </p:sp>
    </p:spTree>
    <p:extLst>
      <p:ext uri="{BB962C8B-B14F-4D97-AF65-F5344CB8AC3E}">
        <p14:creationId xmlns:p14="http://schemas.microsoft.com/office/powerpoint/2010/main" val="1937765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12649-543C-5ABA-8061-FAF8F0C4E355}"/>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42D65F-80A2-9D2C-F651-8B4874829FA2}"/>
                  </a:ext>
                </a:extLst>
              </p:cNvPr>
              <p:cNvSpPr>
                <a:spLocks noGrp="1"/>
              </p:cNvSpPr>
              <p:nvPr>
                <p:ph idx="1"/>
              </p:nvPr>
            </p:nvSpPr>
            <p:spPr>
              <a:xfrm>
                <a:off x="170481" y="914399"/>
                <a:ext cx="11851629" cy="4946755"/>
              </a:xfrm>
              <a:ln>
                <a:solidFill>
                  <a:schemeClr val="tx1"/>
                </a:solidFill>
              </a:ln>
            </p:spPr>
            <p:txBody>
              <a:bodyPr>
                <a:norm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Initialize prior parameters Θ</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Σ</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β</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While the number of iterations is not many enough</a:t>
                </a: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Update posterior parameter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Σ</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β</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from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bSup>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000" b="1" i="1">
                              <a:effectLst/>
                              <a:latin typeface="Cambria Math" panose="02040503050406030204" pitchFamily="18" charset="0"/>
                              <a:ea typeface="SimSun" panose="02010600030101010101" pitchFamily="2" charset="-122"/>
                              <a:cs typeface="Times New Roman" panose="02020603050405020304" pitchFamily="18" charset="0"/>
                            </a:rPr>
                            <m:t>𝒚</m:t>
                          </m:r>
                        </m:e>
                      </m:d>
                    </m:oMath>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oMath>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type m:val="li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oMath>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b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bSup>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b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bSup>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Find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as an index maximizer of the acquisition function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among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property vectors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lim>
                          </m:limLow>
                        </m:fName>
                        <m:e>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bSup>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func>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Add </a:t>
                </a:r>
                <a14:m>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oMath>
                </a14:m>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to sample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𝑫</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𝑫</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Increase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+ 1.</a:t>
                </a:r>
              </a:p>
              <a:p>
                <a:pPr marL="0" indent="0">
                  <a:buNone/>
                </a:pPr>
                <a:r>
                  <a:rPr lang="en-US" sz="2000" dirty="0">
                    <a:effectLst/>
                    <a:latin typeface="Times New Roman" panose="02020603050405020304" pitchFamily="18" charset="0"/>
                    <a:ea typeface="SimSun" panose="02010600030101010101" pitchFamily="2" charset="-122"/>
                  </a:rPr>
                  <a:t>End while</a:t>
                </a:r>
                <a:endParaRPr lang="en-US" sz="2000" dirty="0"/>
              </a:p>
            </p:txBody>
          </p:sp>
        </mc:Choice>
        <mc:Fallback xmlns="">
          <p:sp>
            <p:nvSpPr>
              <p:cNvPr id="3" name="Content Placeholder 2">
                <a:extLst>
                  <a:ext uri="{FF2B5EF4-FFF2-40B4-BE49-F238E27FC236}">
                    <a16:creationId xmlns:a16="http://schemas.microsoft.com/office/drawing/2014/main" id="{5342D65F-80A2-9D2C-F651-8B4874829FA2}"/>
                  </a:ext>
                </a:extLst>
              </p:cNvPr>
              <p:cNvSpPr>
                <a:spLocks noGrp="1" noRot="1" noChangeAspect="1" noMove="1" noResize="1" noEditPoints="1" noAdjustHandles="1" noChangeArrowheads="1" noChangeShapeType="1" noTextEdit="1"/>
              </p:cNvSpPr>
              <p:nvPr>
                <p:ph idx="1"/>
              </p:nvPr>
            </p:nvSpPr>
            <p:spPr>
              <a:xfrm>
                <a:off x="170481" y="914399"/>
                <a:ext cx="11851629" cy="4946755"/>
              </a:xfrm>
              <a:blipFill>
                <a:blip r:embed="rId2"/>
                <a:stretch>
                  <a:fillRect l="-514" t="-492" b="-615"/>
                </a:stretch>
              </a:blipFill>
              <a:ln>
                <a:solidFill>
                  <a:schemeClr val="tx1"/>
                </a:solidFill>
              </a:ln>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0F54F46-51F0-3247-093F-450AC0B0FD64}"/>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70F55B1F-001F-9BBD-F2A9-086C3D0AEA62}"/>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D504951C-C751-6E76-C028-5B854CB93788}"/>
              </a:ext>
            </a:extLst>
          </p:cNvPr>
          <p:cNvSpPr>
            <a:spLocks noGrp="1"/>
          </p:cNvSpPr>
          <p:nvPr>
            <p:ph type="sldNum" sz="quarter" idx="12"/>
          </p:nvPr>
        </p:nvSpPr>
        <p:spPr/>
        <p:txBody>
          <a:bodyPr/>
          <a:lstStyle/>
          <a:p>
            <a:fld id="{5DB5036F-1FF2-46C4-8D2B-59C7E3B91952}" type="slidenum">
              <a:rPr lang="en-US" smtClean="0"/>
              <a:pPr/>
              <a:t>18</a:t>
            </a:fld>
            <a:endParaRPr lang="en-US"/>
          </a:p>
        </p:txBody>
      </p:sp>
      <p:sp>
        <p:nvSpPr>
          <p:cNvPr id="9" name="TextBox 8">
            <a:extLst>
              <a:ext uri="{FF2B5EF4-FFF2-40B4-BE49-F238E27FC236}">
                <a16:creationId xmlns:a16="http://schemas.microsoft.com/office/drawing/2014/main" id="{076631B3-298F-7C04-A0AD-529AFF79525D}"/>
              </a:ext>
            </a:extLst>
          </p:cNvPr>
          <p:cNvSpPr txBox="1"/>
          <p:nvPr/>
        </p:nvSpPr>
        <p:spPr>
          <a:xfrm>
            <a:off x="4327785" y="5853660"/>
            <a:ext cx="3536429" cy="400110"/>
          </a:xfrm>
          <a:prstGeom prst="rect">
            <a:avLst/>
          </a:prstGeom>
          <a:noFill/>
        </p:spPr>
        <p:txBody>
          <a:bodyPr wrap="square">
            <a:spAutoFit/>
          </a:bodyPr>
          <a:lstStyle/>
          <a:p>
            <a:r>
              <a:rPr lang="en-US" sz="2000" b="1" dirty="0">
                <a:effectLst/>
                <a:latin typeface="Times New Roman" panose="02020603050405020304" pitchFamily="18" charset="0"/>
                <a:ea typeface="SimSun" panose="02010600030101010101" pitchFamily="2" charset="-122"/>
              </a:rPr>
              <a:t>Table 2.2.</a:t>
            </a:r>
            <a:r>
              <a:rPr lang="en-US" sz="2000" dirty="0">
                <a:effectLst/>
                <a:latin typeface="Times New Roman" panose="02020603050405020304" pitchFamily="18" charset="0"/>
                <a:ea typeface="SimSun" panose="02010600030101010101" pitchFamily="2" charset="-122"/>
              </a:rPr>
              <a:t> NIG-PBO algorithm</a:t>
            </a:r>
            <a:endParaRPr lang="en-US" sz="2000" dirty="0"/>
          </a:p>
        </p:txBody>
      </p:sp>
    </p:spTree>
    <p:extLst>
      <p:ext uri="{BB962C8B-B14F-4D97-AF65-F5344CB8AC3E}">
        <p14:creationId xmlns:p14="http://schemas.microsoft.com/office/powerpoint/2010/main" val="533989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D16AF-A693-BB1E-0E1D-708AAB927455}"/>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669AA2F-9EC1-8B70-9453-0539CA57D481}"/>
                  </a:ext>
                </a:extLst>
              </p:cNvPr>
              <p:cNvSpPr>
                <a:spLocks noGrp="1"/>
              </p:cNvSpPr>
              <p:nvPr>
                <p:ph idx="1"/>
              </p:nvPr>
            </p:nvSpPr>
            <p:spPr>
              <a:xfrm>
                <a:off x="164891" y="914399"/>
                <a:ext cx="11857219" cy="5176066"/>
              </a:xfrm>
            </p:spPr>
            <p:txBody>
              <a:bodyPr>
                <a:noAutofit/>
              </a:bodyPr>
              <a:lstStyle/>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When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does not have specific (explicit) aspect or property which becomes an explicit parameter of the surrogate model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the corresponding BO becomes nonparametric BO (NBO). The most popular technique to establish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for NBO is to use Gaussian process regression (GPR) for modeling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In other words, GPR is a surrogate model of NBO. This research focuses on NBO with GPR. Because kernel function is very important to GPR when it is used to not only build up GPR but also make GPR line smoother. Kernel function measures similarity between two variables (two points), according to that, the closer the two variables are, the larger their kernel function is. Let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denote kernel function of two variables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for example, a popular kernel function is simple squared exponential function.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𝑆𝐸</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e>
                      </m:d>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900" dirty="0">
                    <a:effectLst/>
                    <a:latin typeface="Times New Roman" panose="02020603050405020304" pitchFamily="18" charset="0"/>
                    <a:ea typeface="SimSun" panose="02010600030101010101" pitchFamily="2" charset="-122"/>
                  </a:rPr>
                  <a:t>In this research the notation |.| can denote absolute value of scalar, length (module) of vector, determinant of matrix, and cardinality of set. Concretely, kernel function Σ(</a:t>
                </a:r>
                <a:r>
                  <a:rPr lang="en-US" sz="1900" b="1"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t>
                </a:r>
                <a:r>
                  <a:rPr lang="en-US" sz="1900" b="1"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is used to define covariance function in GPR. As a convention, let </a:t>
                </a:r>
                <a:r>
                  <a:rPr lang="en-US" sz="1900" b="1"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i</a:t>
                </a:r>
                <a:r>
                  <a:rPr lang="en-US" sz="1900" baseline="-25000" dirty="0" err="1">
                    <a:effectLst/>
                    <a:latin typeface="Times New Roman" panose="02020603050405020304" pitchFamily="18" charset="0"/>
                    <a:ea typeface="SimSun" panose="02010600030101010101" pitchFamily="2" charset="-122"/>
                  </a:rPr>
                  <a:t>:</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where </a:t>
                </a:r>
                <a:r>
                  <a:rPr lang="en-US" sz="1900" i="1" dirty="0" err="1">
                    <a:effectLst/>
                    <a:latin typeface="Times New Roman" panose="02020603050405020304" pitchFamily="18" charset="0"/>
                    <a:ea typeface="SimSun" panose="02010600030101010101" pitchFamily="2" charset="-122"/>
                  </a:rPr>
                  <a:t>i</a:t>
                </a:r>
                <a:r>
                  <a:rPr lang="en-US" sz="1900" dirty="0" err="1">
                    <a:effectLst/>
                    <a:latin typeface="Times New Roman" panose="02020603050405020304" pitchFamily="18" charset="0"/>
                    <a:ea typeface="SimSun" panose="02010600030101010101" pitchFamily="2" charset="-122"/>
                  </a:rPr>
                  <a:t>≤</a:t>
                </a:r>
                <a:r>
                  <a:rPr lang="en-US" sz="1900" i="1"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denote a sequential subset of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such that </a:t>
                </a:r>
                <a:r>
                  <a:rPr lang="en-US" sz="1900" b="1"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i</a:t>
                </a:r>
                <a:r>
                  <a:rPr lang="en-US" sz="1900" baseline="-25000" dirty="0" err="1">
                    <a:effectLst/>
                    <a:latin typeface="Times New Roman" panose="02020603050405020304" pitchFamily="18" charset="0"/>
                    <a:ea typeface="SimSun" panose="02010600030101010101" pitchFamily="2" charset="-122"/>
                  </a:rPr>
                  <a:t>:</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 </a:t>
                </a:r>
                <a:r>
                  <a:rPr lang="en-US" sz="1900" b="1"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Of course, we have </a:t>
                </a:r>
                <a:r>
                  <a:rPr lang="en-US" sz="1900" b="1"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i</a:t>
                </a:r>
                <a:r>
                  <a:rPr lang="en-US" sz="1900" baseline="-25000" dirty="0" err="1">
                    <a:effectLst/>
                    <a:latin typeface="Times New Roman" panose="02020603050405020304" pitchFamily="18" charset="0"/>
                    <a:ea typeface="SimSun" panose="02010600030101010101" pitchFamily="2" charset="-122"/>
                  </a:rPr>
                  <a:t>:</a:t>
                </a:r>
                <a:r>
                  <a:rPr lang="en-US" sz="1900" i="1" baseline="-25000" dirty="0" err="1">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Given two subsets </a:t>
                </a:r>
                <a:r>
                  <a:rPr lang="en-US" sz="1900" b="1"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i</a:t>
                </a:r>
                <a:r>
                  <a:rPr lang="en-US" sz="1900" baseline="-25000" dirty="0" err="1">
                    <a:effectLst/>
                    <a:latin typeface="Times New Roman" panose="02020603050405020304" pitchFamily="18" charset="0"/>
                    <a:ea typeface="SimSun" panose="02010600030101010101" pitchFamily="2" charset="-122"/>
                  </a:rPr>
                  <a:t>:</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and </a:t>
                </a:r>
                <a:r>
                  <a:rPr lang="en-US" sz="1900" b="1"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k</a:t>
                </a:r>
                <a:r>
                  <a:rPr lang="en-US" sz="1900" baseline="-25000" dirty="0" err="1">
                    <a:effectLst/>
                    <a:latin typeface="Times New Roman" panose="02020603050405020304" pitchFamily="18" charset="0"/>
                    <a:ea typeface="SimSun" panose="02010600030101010101" pitchFamily="2" charset="-122"/>
                  </a:rPr>
                  <a:t>:</a:t>
                </a:r>
                <a:r>
                  <a:rPr lang="en-US" sz="1900" i="1" baseline="-25000" dirty="0" err="1">
                    <a:effectLst/>
                    <a:latin typeface="Times New Roman" panose="02020603050405020304" pitchFamily="18" charset="0"/>
                    <a:ea typeface="SimSun" panose="02010600030101010101" pitchFamily="2" charset="-122"/>
                  </a:rPr>
                  <a:t>l</a:t>
                </a:r>
                <a:r>
                  <a:rPr lang="en-US" sz="1900" dirty="0">
                    <a:effectLst/>
                    <a:latin typeface="Times New Roman" panose="02020603050405020304" pitchFamily="18" charset="0"/>
                    <a:ea typeface="SimSun" panose="02010600030101010101" pitchFamily="2" charset="-122"/>
                  </a:rPr>
                  <a:t>, their covariance function is:</a:t>
                </a:r>
              </a:p>
              <a:p>
                <a:pPr marL="0" indent="0">
                  <a:buNone/>
                </a:pPr>
                <a14:m>
                  <m:oMathPara xmlns:m="http://schemas.openxmlformats.org/officeDocument/2006/math">
                    <m:oMathParaPr>
                      <m:jc m:val="right"/>
                    </m:oMathParaPr>
                    <m:oMath xmlns:m="http://schemas.openxmlformats.org/officeDocument/2006/math">
                      <m:r>
                        <m:rPr>
                          <m:sty m:val="p"/>
                        </m:rPr>
                        <a:rPr lang="en-US" sz="1900" smtClean="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rPr>
                          </m:ctrlPr>
                        </m:dPr>
                        <m:e>
                          <m:sSub>
                            <m:sSubPr>
                              <m:ctrlPr>
                                <a:rPr lang="en-US" sz="1900" b="1"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900" b="1"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b="1"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rPr>
                          </m:ctrlPr>
                        </m:dPr>
                        <m:e>
                          <m:m>
                            <m:mPr>
                              <m:mcs>
                                <m:mc>
                                  <m:mcPr>
                                    <m:count m:val="4"/>
                                    <m:mcJc m:val="center"/>
                                  </m:mcPr>
                                </m:mc>
                              </m:mcs>
                              <m:ctrlPr>
                                <a:rPr lang="en-US" sz="1900" i="1">
                                  <a:effectLst/>
                                  <a:latin typeface="Cambria Math" panose="02040503050406030204" pitchFamily="18" charset="0"/>
                                </a:rPr>
                              </m:ctrlPr>
                            </m:mPr>
                            <m:m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mr>
                            <m:m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mr>
                            <m:mr>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mr>
                            <m:m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mr>
                          </m:m>
                        </m:e>
                      </m:d>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2.17</m:t>
                          </m:r>
                        </m:e>
                      </m:d>
                    </m:oMath>
                  </m:oMathPara>
                </a14:m>
                <a:endParaRPr lang="en-US" sz="1900" dirty="0"/>
              </a:p>
            </p:txBody>
          </p:sp>
        </mc:Choice>
        <mc:Fallback xmlns="">
          <p:sp>
            <p:nvSpPr>
              <p:cNvPr id="3" name="Content Placeholder 2">
                <a:extLst>
                  <a:ext uri="{FF2B5EF4-FFF2-40B4-BE49-F238E27FC236}">
                    <a16:creationId xmlns:a16="http://schemas.microsoft.com/office/drawing/2014/main" id="{5669AA2F-9EC1-8B70-9453-0539CA57D481}"/>
                  </a:ext>
                </a:extLst>
              </p:cNvPr>
              <p:cNvSpPr>
                <a:spLocks noGrp="1" noRot="1" noChangeAspect="1" noMove="1" noResize="1" noEditPoints="1" noAdjustHandles="1" noChangeArrowheads="1" noChangeShapeType="1" noTextEdit="1"/>
              </p:cNvSpPr>
              <p:nvPr>
                <p:ph idx="1"/>
              </p:nvPr>
            </p:nvSpPr>
            <p:spPr>
              <a:xfrm>
                <a:off x="164891" y="914399"/>
                <a:ext cx="11857219" cy="5176066"/>
              </a:xfrm>
              <a:blipFill>
                <a:blip r:embed="rId2"/>
                <a:stretch>
                  <a:fillRect l="-463" t="-589" r="-514" b="-376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D4D6D5A-1D8E-5434-8DAF-1A5D73C9A3D6}"/>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FD87E546-55E7-CD57-FC2D-986957E4ACCF}"/>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157A871B-4159-EE8C-E2DD-EB2BFB408AD7}"/>
              </a:ext>
            </a:extLst>
          </p:cNvPr>
          <p:cNvSpPr>
            <a:spLocks noGrp="1"/>
          </p:cNvSpPr>
          <p:nvPr>
            <p:ph type="sldNum" sz="quarter" idx="12"/>
          </p:nvPr>
        </p:nvSpPr>
        <p:spPr/>
        <p:txBody>
          <a:bodyPr/>
          <a:lstStyle/>
          <a:p>
            <a:fld id="{5DB5036F-1FF2-46C4-8D2B-59C7E3B91952}" type="slidenum">
              <a:rPr lang="en-US" smtClean="0"/>
              <a:pPr/>
              <a:t>19</a:t>
            </a:fld>
            <a:endParaRPr lang="en-US"/>
          </a:p>
        </p:txBody>
      </p:sp>
    </p:spTree>
    <p:extLst>
      <p:ext uri="{BB962C8B-B14F-4D97-AF65-F5344CB8AC3E}">
        <p14:creationId xmlns:p14="http://schemas.microsoft.com/office/powerpoint/2010/main" val="1031801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rPr>
              <a:t>Machine learning forks into three main branches such as supervised learning, unsupervised learning, and reinforcement learning where reinforcement learning is much potential to artificial intelligence (AI) applications because it solves real problems by progressive process in which possible solutions are improved and finetuned continuously. The progressive approach, which reflects ability of adaptation, is appropriate to the real world where most events occur and change continuously and unexpectedly. Moreover, data is getting too huge for supervised learning and unsupervised learning to draw valuable knowledge from such huge data at one time. Bayesian optimization (BO) models an optimization problem as a probabilistic form called surrogate model and then directly maximizes an acquisition function created from such surrogate model in order to maximize implicitly and indirectly the target function for finding out solution of the optimization problem. A popular surrogate model is Gaussian process regression model. The process of maximizing acquisition function is based on updating posterior probability of surrogate model repeatedly, which is improved after every iteration. Taking advantages of acquisition function or utility function is also common in decision theory but the semantic meaning behind BO is that BO solves problems by progressive and adaptive approach via updating surrogate model from a small piece of data at each time, according to ideology of reinforcement learning. Undoubtedly, BO is a reinforcement learning algorithm with many potential applications and thus it is surveyed in this research with attention to its mathematical ideas. Moreover, the solution of optimization problem is important to not only applied mathematics but also AI.</a:t>
            </a:r>
            <a:endParaRPr lang="en-US" sz="1900" dirty="0"/>
          </a:p>
        </p:txBody>
      </p:sp>
      <p:sp>
        <p:nvSpPr>
          <p:cNvPr id="4" name="Slide Number Placeholder 3"/>
          <p:cNvSpPr>
            <a:spLocks noGrp="1"/>
          </p:cNvSpPr>
          <p:nvPr>
            <p:ph type="sldNum" sz="quarter" idx="12"/>
          </p:nvPr>
        </p:nvSpPr>
        <p:spPr/>
        <p:txBody>
          <a:bodyPr/>
          <a:lstStyle/>
          <a:p>
            <a:fld id="{5DB5036F-1FF2-46C4-8D2B-59C7E3B91952}" type="slidenum">
              <a:rPr lang="en-US" smtClean="0"/>
              <a:pPr/>
              <a:t>2</a:t>
            </a:fld>
            <a:endParaRPr lang="en-US"/>
          </a:p>
        </p:txBody>
      </p:sp>
      <p:sp>
        <p:nvSpPr>
          <p:cNvPr id="5" name="Footer Placeholder 4"/>
          <p:cNvSpPr>
            <a:spLocks noGrp="1"/>
          </p:cNvSpPr>
          <p:nvPr>
            <p:ph type="ftr" sz="quarter" idx="11"/>
          </p:nvPr>
        </p:nvSpPr>
        <p:spPr/>
        <p:txBody>
          <a:bodyPr/>
          <a:lstStyle/>
          <a:p>
            <a:r>
              <a:rPr lang="en-US"/>
              <a:t>Tutorial on Bayesian optimization - Loc Nguyen</a:t>
            </a:r>
          </a:p>
        </p:txBody>
      </p:sp>
      <p:sp>
        <p:nvSpPr>
          <p:cNvPr id="6" name="Date Placeholder 5"/>
          <p:cNvSpPr>
            <a:spLocks noGrp="1"/>
          </p:cNvSpPr>
          <p:nvPr>
            <p:ph type="dt" sz="half" idx="10"/>
          </p:nvPr>
        </p:nvSpPr>
        <p:spPr/>
        <p:txBody>
          <a:bodyPr/>
          <a:lstStyle/>
          <a:p>
            <a:r>
              <a:rPr lang="en-US"/>
              <a:t>20/04/2023</a:t>
            </a:r>
          </a:p>
        </p:txBody>
      </p:sp>
    </p:spTree>
    <p:extLst>
      <p:ext uri="{BB962C8B-B14F-4D97-AF65-F5344CB8AC3E}">
        <p14:creationId xmlns:p14="http://schemas.microsoft.com/office/powerpoint/2010/main" val="2953120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960CF-0C56-6BE4-AE25-875EFEB97769}"/>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73D3E6-1B9E-53E5-5A98-F139AE76DA1C}"/>
                  </a:ext>
                </a:extLst>
              </p:cNvPr>
              <p:cNvSpPr>
                <a:spLocks noGrp="1"/>
              </p:cNvSpPr>
              <p:nvPr>
                <p:ph idx="1"/>
              </p:nvPr>
            </p:nvSpPr>
            <p:spPr>
              <a:xfrm>
                <a:off x="239843" y="914399"/>
                <a:ext cx="11782268" cy="5176066"/>
              </a:xfrm>
            </p:spPr>
            <p:txBody>
              <a:bodyPr>
                <a:noAutofit/>
              </a:bodyPr>
              <a:lstStyle/>
              <a:p>
                <a:pPr marL="0" marR="0" indent="0" algn="just">
                  <a:lnSpc>
                    <a:spcPct val="110000"/>
                  </a:lnSpc>
                  <a:spcBef>
                    <a:spcPts val="0"/>
                  </a:spcBef>
                  <a:spcAft>
                    <a:spcPts val="0"/>
                  </a:spcAft>
                  <a:buNone/>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Output of a covariance function is a covariance matrix if such output is invertible and symmetric. For NBO, given sample </a:t>
                </a:r>
                <a:r>
                  <a:rPr lang="en-US" sz="180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the consequential sequence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established to distribute normally with prior probability density function (prior PDF) as follows:</a:t>
                </a:r>
              </a:p>
              <a:p>
                <a:pPr marL="0" marR="0" indent="0" algn="just">
                  <a:lnSpc>
                    <a:spcPct val="110000"/>
                  </a:lnSpc>
                  <a:spcBef>
                    <a:spcPts val="0"/>
                  </a:spcBef>
                  <a:spcAft>
                    <a:spcPts val="0"/>
                  </a:spcAft>
                  <a:buNone/>
                </a:pPr>
                <a14:m>
                  <m:oMathPara xmlns:m="http://schemas.openxmlformats.org/officeDocument/2006/math">
                    <m:oMathParaPr>
                      <m:jc m:val="centerGroup"/>
                    </m:oMathParaPr>
                    <m:oMath xmlns:m="http://schemas.openxmlformats.org/officeDocument/2006/math">
                      <m:d>
                        <m:dPr>
                          <m:begChr m:val=""/>
                          <m:endChr m:val="|"/>
                          <m:ctrlPr>
                            <a:rPr lang="en-US" sz="1800" b="1"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e>
                      </m:d>
                      <m:sSub>
                        <m:sSubPr>
                          <m:ctrlPr>
                            <a:rPr lang="en-US" sz="18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e>
                        <m:e>
                          <m:sSub>
                            <m:sSubPr>
                              <m:ctrlPr>
                                <a:rPr lang="en-US" sz="18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d>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e>
                        <m:e>
                          <m:r>
                            <a:rPr lang="en-US" sz="18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oMath>
                  </m:oMathPara>
                </a14:m>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lnSpc>
                    <a:spcPct val="110000"/>
                  </a:lnSpc>
                  <a:spcBef>
                    <a:spcPts val="0"/>
                  </a:spcBef>
                  <a:spcAft>
                    <a:spcPts val="0"/>
                  </a:spcAft>
                  <a:buNone/>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Where, in this research, notation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often denotes probability density function (PDF), which is not concrete function and notation </a:t>
                </a:r>
                <a14:m>
                  <m:oMath xmlns:m="http://schemas.openxmlformats.org/officeDocument/2006/math">
                    <m:r>
                      <a:rPr lang="en-US" sz="18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d>
                  </m:oMath>
                </a14:m>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denotes normal distribution, with note that the general notation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denotes probability function in both discrete case and continuous case whereas the term “PDF” focuses on probability function of continuous variable. Note,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and Σ(.) are mean function and covariance function, respectively. In this special case, covariance function Σ(.) is matrix function defined based on kernel function; exactly Σ(.) is matrix-by-vector function if each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vector.</a:t>
                </a:r>
              </a:p>
              <a:p>
                <a:pPr marL="0" indent="0">
                  <a:lnSpc>
                    <a:spcPct val="110000"/>
                  </a:lnSpc>
                  <a:buNone/>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b="1"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b="1"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800" i="1">
                              <a:effectLst/>
                              <a:latin typeface="Cambria Math" panose="02040503050406030204" pitchFamily="18" charset="0"/>
                            </a:rPr>
                          </m:ctrlPr>
                        </m:dPr>
                        <m:e>
                          <m:m>
                            <m:mPr>
                              <m:mcs>
                                <m:mc>
                                  <m:mcPr>
                                    <m:count m:val="4"/>
                                    <m:mcJc m:val="center"/>
                                  </m:mcPr>
                                </m:mc>
                              </m:mcs>
                              <m:ctrlPr>
                                <a:rPr lang="en-US" sz="1800" i="1">
                                  <a:effectLst/>
                                  <a:latin typeface="Cambria Math" panose="02040503050406030204" pitchFamily="18" charset="0"/>
                                </a:rPr>
                              </m:ctrlPr>
                            </m:mPr>
                            <m:m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e>
                                </m:d>
                              </m:e>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e>
                                </m:d>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r>
                              <m:e>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mr>
                            <m:m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e>
                                </m:d>
                              </m:e>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
                        </m:e>
                      </m:d>
                    </m:oMath>
                  </m:oMathPara>
                </a14:m>
                <a:endParaRPr lang="en-US" sz="1800" dirty="0"/>
              </a:p>
              <a:p>
                <a:pPr marL="0" marR="0" indent="0" algn="just">
                  <a:lnSpc>
                    <a:spcPct val="110000"/>
                  </a:lnSpc>
                  <a:spcBef>
                    <a:spcPts val="0"/>
                  </a:spcBef>
                  <a:spcAft>
                    <a:spcPts val="0"/>
                  </a:spcAft>
                  <a:buNone/>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Of course, each element Σ(</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of covariance function Σ(</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kernel function. Recall that</a:t>
                </a:r>
              </a:p>
              <a:p>
                <a:pPr marL="0" indent="0">
                  <a:lnSpc>
                    <a:spcPct val="110000"/>
                  </a:lnSpc>
                  <a:buNone/>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800" b="1"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d>
                            <m:dPr>
                              <m:ctrlPr>
                                <a:rPr lang="en-US" sz="1800" i="1">
                                  <a:effectLst/>
                                  <a:latin typeface="Cambria Math" panose="02040503050406030204" pitchFamily="18" charset="0"/>
                                </a:rPr>
                              </m:ctrlPr>
                            </m:dPr>
                            <m:e>
                              <m:m>
                                <m:mPr>
                                  <m:mcs>
                                    <m:mc>
                                      <m:mcPr>
                                        <m:count m:val="1"/>
                                        <m:mcJc m:val="center"/>
                                      </m:mcPr>
                                    </m:mc>
                                  </m:mcs>
                                  <m:ctrlPr>
                                    <a:rPr lang="en-US" sz="1800" i="1">
                                      <a:effectLst/>
                                      <a:latin typeface="Cambria Math" panose="02040503050406030204" pitchFamily="18" charset="0"/>
                                    </a:rPr>
                                  </m:ctrlPr>
                                </m:mPr>
                                <m:m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e>
                                    </m:d>
                                  </m:e>
                                </m:mr>
                                <m:m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e>
                                    </m:d>
                                  </m:e>
                                </m:mr>
                                <m:mr>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mr>
                                <m:m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
                            </m:e>
                          </m:d>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00" b="1" i="1">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800" i="1">
                              <a:effectLst/>
                              <a:latin typeface="Cambria Math" panose="02040503050406030204" pitchFamily="18" charset="0"/>
                            </a:rPr>
                          </m:ctrlPr>
                        </m:dPr>
                        <m:e>
                          <m:m>
                            <m:mPr>
                              <m:mcs>
                                <m:mc>
                                  <m:mcPr>
                                    <m:count m:val="1"/>
                                    <m:mcJc m:val="center"/>
                                  </m:mcPr>
                                </m:mc>
                              </m:mcs>
                              <m:ctrlPr>
                                <a:rPr lang="en-US" sz="1800" i="1">
                                  <a:effectLst/>
                                  <a:latin typeface="Cambria Math" panose="02040503050406030204" pitchFamily="18" charset="0"/>
                                </a:rPr>
                              </m:ctrlPr>
                            </m:mPr>
                            <m:m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d>
                              </m:e>
                            </m:mr>
                            <m:m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d>
                              </m:e>
                            </m:mr>
                            <m:mr>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mr>
                            <m:m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d>
                              </m:e>
                            </m:mr>
                          </m:m>
                        </m:e>
                      </m:d>
                    </m:oMath>
                  </m:oMathPara>
                </a14:m>
                <a:endParaRPr lang="en-US" sz="1800" dirty="0"/>
              </a:p>
            </p:txBody>
          </p:sp>
        </mc:Choice>
        <mc:Fallback xmlns="">
          <p:sp>
            <p:nvSpPr>
              <p:cNvPr id="3" name="Content Placeholder 2">
                <a:extLst>
                  <a:ext uri="{FF2B5EF4-FFF2-40B4-BE49-F238E27FC236}">
                    <a16:creationId xmlns:a16="http://schemas.microsoft.com/office/drawing/2014/main" id="{5573D3E6-1B9E-53E5-5A98-F139AE76DA1C}"/>
                  </a:ext>
                </a:extLst>
              </p:cNvPr>
              <p:cNvSpPr>
                <a:spLocks noGrp="1" noRot="1" noChangeAspect="1" noMove="1" noResize="1" noEditPoints="1" noAdjustHandles="1" noChangeArrowheads="1" noChangeShapeType="1" noTextEdit="1"/>
              </p:cNvSpPr>
              <p:nvPr>
                <p:ph idx="1"/>
              </p:nvPr>
            </p:nvSpPr>
            <p:spPr>
              <a:xfrm>
                <a:off x="239843" y="914399"/>
                <a:ext cx="11782268" cy="5176066"/>
              </a:xfrm>
              <a:blipFill>
                <a:blip r:embed="rId2"/>
                <a:stretch>
                  <a:fillRect l="-414" t="-471" r="-466" b="-636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B4EE379-5B1D-37FC-0F9A-46491D19CC60}"/>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8908478F-47DD-4960-0C29-AB2F4194849B}"/>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92CC21C4-A453-ED26-BDFE-6910BD28E996}"/>
              </a:ext>
            </a:extLst>
          </p:cNvPr>
          <p:cNvSpPr>
            <a:spLocks noGrp="1"/>
          </p:cNvSpPr>
          <p:nvPr>
            <p:ph type="sldNum" sz="quarter" idx="12"/>
          </p:nvPr>
        </p:nvSpPr>
        <p:spPr/>
        <p:txBody>
          <a:bodyPr/>
          <a:lstStyle/>
          <a:p>
            <a:fld id="{5DB5036F-1FF2-46C4-8D2B-59C7E3B91952}" type="slidenum">
              <a:rPr lang="en-US" smtClean="0"/>
              <a:pPr/>
              <a:t>20</a:t>
            </a:fld>
            <a:endParaRPr lang="en-US"/>
          </a:p>
        </p:txBody>
      </p:sp>
    </p:spTree>
    <p:extLst>
      <p:ext uri="{BB962C8B-B14F-4D97-AF65-F5344CB8AC3E}">
        <p14:creationId xmlns:p14="http://schemas.microsoft.com/office/powerpoint/2010/main" val="3210501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1804E-98C9-BB1D-10A8-1EFD0E1D5EB1}"/>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ACC83-FF4A-6723-33BB-D94272512CEA}"/>
                  </a:ext>
                </a:extLst>
              </p:cNvPr>
              <p:cNvSpPr>
                <a:spLocks noGrp="1"/>
              </p:cNvSpPr>
              <p:nvPr>
                <p:ph idx="1"/>
              </p:nvPr>
            </p:nvSpPr>
            <p:spPr>
              <a:xfrm>
                <a:off x="134911" y="914399"/>
                <a:ext cx="11932171" cy="5176066"/>
              </a:xfrm>
            </p:spPr>
            <p:txBody>
              <a:bodyPr>
                <a:noAutofit/>
              </a:bodyPr>
              <a:lstStyle/>
              <a:p>
                <a:pPr marL="0" marR="0" indent="0" algn="just">
                  <a:spcBef>
                    <a:spcPts val="0"/>
                  </a:spcBef>
                  <a:spcAft>
                    <a:spcPts val="0"/>
                  </a:spcAft>
                  <a:buNone/>
                </a:pPr>
                <a:r>
                  <a:rPr lang="en-US" sz="2000" dirty="0">
                    <a:effectLst/>
                    <a:ea typeface="SimSun" panose="02010600030101010101" pitchFamily="2" charset="-122"/>
                  </a:rPr>
                  <a:t>It is popular to define </a:t>
                </a:r>
                <a:r>
                  <a:rPr lang="en-US" sz="2000" i="1" dirty="0">
                    <a:effectLst/>
                    <a:ea typeface="SimSun" panose="02010600030101010101" pitchFamily="2" charset="-122"/>
                  </a:rPr>
                  <a:t>μ</a:t>
                </a:r>
                <a:r>
                  <a:rPr lang="en-US" sz="2000" dirty="0">
                    <a:effectLst/>
                    <a:ea typeface="SimSun" panose="02010600030101010101" pitchFamily="2" charset="-122"/>
                  </a:rPr>
                  <a:t>(</a:t>
                </a:r>
                <a:r>
                  <a:rPr lang="en-US" sz="2000" i="1" dirty="0">
                    <a:effectLst/>
                    <a:ea typeface="SimSun" panose="02010600030101010101" pitchFamily="2" charset="-122"/>
                  </a:rPr>
                  <a:t>y</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 based on </a:t>
                </a:r>
                <a:r>
                  <a:rPr lang="en-US" sz="2000" i="1" dirty="0">
                    <a:effectLst/>
                    <a:ea typeface="SimSun" panose="02010600030101010101" pitchFamily="2" charset="-122"/>
                  </a:rPr>
                  <a:t>μ</a:t>
                </a:r>
                <a:r>
                  <a:rPr lang="en-US" sz="2000" dirty="0">
                    <a:effectLst/>
                    <a:ea typeface="SimSun" panose="02010600030101010101" pitchFamily="2" charset="-122"/>
                  </a:rPr>
                  <a:t>(</a:t>
                </a:r>
                <a:r>
                  <a:rPr lang="en-US" sz="2000" i="1" dirty="0">
                    <a:effectLst/>
                    <a:ea typeface="SimSun" panose="02010600030101010101" pitchFamily="2" charset="-122"/>
                  </a:rPr>
                  <a:t>y</a:t>
                </a:r>
                <a:r>
                  <a:rPr lang="en-US" sz="2000" dirty="0">
                    <a:effectLst/>
                    <a:ea typeface="SimSun" panose="02010600030101010101" pitchFamily="2" charset="-122"/>
                  </a:rPr>
                  <a:t>) separately: </a:t>
                </a:r>
                <a14:m>
                  <m:oMath xmlns:m="http://schemas.openxmlformats.org/officeDocument/2006/math">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e>
                    </m:d>
                    <m:r>
                      <a:rPr lang="en-US" sz="2000" i="1">
                        <a:effectLst/>
                        <a:latin typeface="Cambria Math" panose="02040503050406030204" pitchFamily="18" charset="0"/>
                        <a:ea typeface="SimSun" panose="02010600030101010101" pitchFamily="2" charset="-122"/>
                      </a:rPr>
                      <m:t>=</m:t>
                    </m:r>
                    <m:d>
                      <m:dPr>
                        <m:ctrlPr>
                          <a:rPr lang="en-US" sz="2000" i="1">
                            <a:effectLst/>
                            <a:latin typeface="Cambria Math" panose="02040503050406030204" pitchFamily="18" charset="0"/>
                            <a:ea typeface="SimSun" panose="02010600030101010101" pitchFamily="2" charset="-122"/>
                          </a:rPr>
                        </m:ctrlPr>
                      </m:dPr>
                      <m:e>
                        <m:m>
                          <m:mPr>
                            <m:mcs>
                              <m:mc>
                                <m:mcPr>
                                  <m:count m:val="1"/>
                                  <m:mcJc m:val="center"/>
                                </m:mcPr>
                              </m:mc>
                            </m:mcs>
                            <m:ctrlPr>
                              <a:rPr lang="en-US" sz="2000" i="1">
                                <a:effectLst/>
                                <a:latin typeface="Cambria Math" panose="02040503050406030204" pitchFamily="18" charset="0"/>
                                <a:ea typeface="SimSun" panose="02010600030101010101" pitchFamily="2" charset="-122"/>
                              </a:rPr>
                            </m:ctrlPr>
                          </m:mPr>
                          <m:mr>
                            <m:e>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1</m:t>
                                      </m:r>
                                    </m:sub>
                                  </m:sSub>
                                </m:e>
                              </m:d>
                            </m:e>
                          </m:mr>
                          <m:mr>
                            <m:e>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2</m:t>
                                      </m:r>
                                    </m:sub>
                                  </m:sSub>
                                </m:e>
                              </m:d>
                            </m:e>
                          </m:mr>
                          <m:mr>
                            <m:e>
                              <m:r>
                                <a:rPr lang="en-US" sz="2000" i="1">
                                  <a:effectLst/>
                                  <a:latin typeface="Cambria Math" panose="02040503050406030204" pitchFamily="18" charset="0"/>
                                  <a:ea typeface="SimSun" panose="02010600030101010101" pitchFamily="2" charset="-122"/>
                                </a:rPr>
                                <m:t>⋮</m:t>
                              </m:r>
                            </m:e>
                          </m:mr>
                          <m:mr>
                            <m:e>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𝑛</m:t>
                                      </m:r>
                                    </m:sub>
                                  </m:sSub>
                                </m:e>
                              </m:d>
                            </m:e>
                          </m:mr>
                        </m:m>
                      </m:e>
                    </m:d>
                  </m:oMath>
                </a14:m>
                <a:r>
                  <a:rPr lang="en-US" sz="2000" dirty="0">
                    <a:effectLst/>
                    <a:ea typeface="SimSun" panose="02010600030101010101" pitchFamily="2" charset="-122"/>
                  </a:rPr>
                  <a:t>. Moreover, for BO, mean function </a:t>
                </a:r>
                <a:r>
                  <a:rPr lang="en-US" sz="2000" i="1" dirty="0">
                    <a:effectLst/>
                    <a:ea typeface="SimSun" panose="02010600030101010101" pitchFamily="2" charset="-122"/>
                  </a:rPr>
                  <a:t>μ</a:t>
                </a:r>
                <a:r>
                  <a:rPr lang="en-US" sz="2000" dirty="0">
                    <a:effectLst/>
                    <a:ea typeface="SimSun" panose="02010600030101010101" pitchFamily="2" charset="-122"/>
                  </a:rPr>
                  <a:t>(</a:t>
                </a:r>
                <a:r>
                  <a:rPr lang="en-US" sz="2000" i="1" dirty="0">
                    <a:effectLst/>
                    <a:ea typeface="SimSun" panose="02010600030101010101" pitchFamily="2" charset="-122"/>
                  </a:rPr>
                  <a:t>.</a:t>
                </a:r>
                <a:r>
                  <a:rPr lang="en-US" sz="2000" dirty="0">
                    <a:effectLst/>
                    <a:ea typeface="SimSun" panose="02010600030101010101" pitchFamily="2" charset="-122"/>
                  </a:rPr>
                  <a:t>) is often set to be zero as follows: </a:t>
                </a:r>
                <a14:m>
                  <m:oMath xmlns:m="http://schemas.openxmlformats.org/officeDocument/2006/math">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𝑦</m:t>
                        </m:r>
                      </m:e>
                    </m:d>
                    <m:r>
                      <a:rPr lang="en-US" sz="2000" i="1">
                        <a:effectLst/>
                        <a:latin typeface="Cambria Math" panose="02040503050406030204" pitchFamily="18" charset="0"/>
                        <a:ea typeface="SimSun" panose="02010600030101010101" pitchFamily="2" charset="-122"/>
                      </a:rPr>
                      <m:t>=0 </m:t>
                    </m:r>
                    <m:r>
                      <m:rPr>
                        <m:sty m:val="p"/>
                      </m:rPr>
                      <a:rPr lang="en-US" sz="2000">
                        <a:effectLst/>
                        <a:latin typeface="Cambria Math" panose="02040503050406030204" pitchFamily="18" charset="0"/>
                        <a:ea typeface="SimSun" panose="02010600030101010101" pitchFamily="2" charset="-122"/>
                      </a:rPr>
                      <m:t>so</m:t>
                    </m:r>
                    <m:r>
                      <a:rPr lang="en-US" sz="2000">
                        <a:effectLst/>
                        <a:latin typeface="Cambria Math" panose="02040503050406030204" pitchFamily="18" charset="0"/>
                        <a:ea typeface="SimSun" panose="02010600030101010101" pitchFamily="2" charset="-122"/>
                      </a:rPr>
                      <m:t> </m:t>
                    </m:r>
                    <m:r>
                      <m:rPr>
                        <m:sty m:val="p"/>
                      </m:rPr>
                      <a:rPr lang="en-US" sz="2000">
                        <a:effectLst/>
                        <a:latin typeface="Cambria Math" panose="02040503050406030204" pitchFamily="18" charset="0"/>
                        <a:ea typeface="SimSun" panose="02010600030101010101" pitchFamily="2" charset="-122"/>
                      </a:rPr>
                      <m:t>that</m:t>
                    </m:r>
                    <m:r>
                      <a:rPr lang="en-US" sz="2000" i="1">
                        <a:effectLst/>
                        <a:latin typeface="Cambria Math" panose="02040503050406030204" pitchFamily="18" charset="0"/>
                        <a:ea typeface="SimSun" panose="02010600030101010101" pitchFamily="2" charset="-122"/>
                      </a:rPr>
                      <m:t> </m:t>
                    </m:r>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e>
                    </m:d>
                    <m:r>
                      <a:rPr lang="en-US" sz="2000" i="1">
                        <a:effectLst/>
                        <a:latin typeface="Cambria Math" panose="02040503050406030204" pitchFamily="18" charset="0"/>
                        <a:ea typeface="SimSun" panose="02010600030101010101" pitchFamily="2" charset="-122"/>
                      </a:rPr>
                      <m:t>=</m:t>
                    </m:r>
                    <m:d>
                      <m:dPr>
                        <m:ctrlPr>
                          <a:rPr lang="en-US" sz="2000" i="1">
                            <a:effectLst/>
                            <a:latin typeface="Cambria Math" panose="02040503050406030204" pitchFamily="18" charset="0"/>
                            <a:ea typeface="SimSun" panose="02010600030101010101" pitchFamily="2" charset="-122"/>
                          </a:rPr>
                        </m:ctrlPr>
                      </m:dPr>
                      <m:e>
                        <m:m>
                          <m:mPr>
                            <m:mcs>
                              <m:mc>
                                <m:mcPr>
                                  <m:count m:val="1"/>
                                  <m:mcJc m:val="center"/>
                                </m:mcPr>
                              </m:mc>
                            </m:mcs>
                            <m:ctrlPr>
                              <a:rPr lang="en-US" sz="2000" i="1">
                                <a:effectLst/>
                                <a:latin typeface="Cambria Math" panose="02040503050406030204" pitchFamily="18" charset="0"/>
                                <a:ea typeface="SimSun" panose="02010600030101010101" pitchFamily="2" charset="-122"/>
                              </a:rPr>
                            </m:ctrlPr>
                          </m:mPr>
                          <m:mr>
                            <m:e>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1</m:t>
                                      </m:r>
                                    </m:sub>
                                  </m:sSub>
                                </m:e>
                              </m:d>
                              <m:r>
                                <a:rPr lang="en-US" sz="2000" i="1">
                                  <a:effectLst/>
                                  <a:latin typeface="Cambria Math" panose="02040503050406030204" pitchFamily="18" charset="0"/>
                                  <a:ea typeface="SimSun" panose="02010600030101010101" pitchFamily="2" charset="-122"/>
                                </a:rPr>
                                <m:t>=0</m:t>
                              </m:r>
                            </m:e>
                          </m:mr>
                          <m:mr>
                            <m:e>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2</m:t>
                                      </m:r>
                                    </m:sub>
                                  </m:sSub>
                                </m:e>
                              </m:d>
                              <m:r>
                                <a:rPr lang="en-US" sz="2000" i="1">
                                  <a:effectLst/>
                                  <a:latin typeface="Cambria Math" panose="02040503050406030204" pitchFamily="18" charset="0"/>
                                  <a:ea typeface="SimSun" panose="02010600030101010101" pitchFamily="2" charset="-122"/>
                                </a:rPr>
                                <m:t>=0</m:t>
                              </m:r>
                            </m:e>
                          </m:mr>
                          <m:mr>
                            <m:e>
                              <m:r>
                                <a:rPr lang="en-US" sz="2000" i="1">
                                  <a:effectLst/>
                                  <a:latin typeface="Cambria Math" panose="02040503050406030204" pitchFamily="18" charset="0"/>
                                  <a:ea typeface="SimSun" panose="02010600030101010101" pitchFamily="2" charset="-122"/>
                                </a:rPr>
                                <m:t>⋮</m:t>
                              </m:r>
                            </m:e>
                          </m:mr>
                          <m:mr>
                            <m:e>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𝑛</m:t>
                                      </m:r>
                                    </m:sub>
                                  </m:sSub>
                                </m:e>
                              </m:d>
                              <m:r>
                                <a:rPr lang="en-US" sz="2000" i="1">
                                  <a:effectLst/>
                                  <a:latin typeface="Cambria Math" panose="02040503050406030204" pitchFamily="18" charset="0"/>
                                  <a:ea typeface="SimSun" panose="02010600030101010101" pitchFamily="2" charset="-122"/>
                                </a:rPr>
                                <m:t>=0</m:t>
                              </m:r>
                            </m:e>
                          </m:mr>
                        </m:m>
                      </m:e>
                    </m:d>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ea typeface="SimSun" panose="02010600030101010101" pitchFamily="2" charset="-122"/>
                          </a:rPr>
                        </m:ctrlPr>
                      </m:sSupPr>
                      <m:e>
                        <m:r>
                          <a:rPr lang="en-US" sz="2000" b="1" i="1">
                            <a:effectLst/>
                            <a:latin typeface="Cambria Math" panose="02040503050406030204" pitchFamily="18" charset="0"/>
                            <a:ea typeface="SimSun" panose="02010600030101010101" pitchFamily="2" charset="-122"/>
                          </a:rPr>
                          <m:t>𝟎</m:t>
                        </m:r>
                      </m:e>
                      <m:sup>
                        <m:r>
                          <a:rPr lang="en-US" sz="2000" i="1">
                            <a:effectLst/>
                            <a:latin typeface="Cambria Math" panose="02040503050406030204" pitchFamily="18" charset="0"/>
                            <a:ea typeface="SimSun" panose="02010600030101010101" pitchFamily="2" charset="-122"/>
                          </a:rPr>
                          <m:t>𝑇</m:t>
                        </m:r>
                      </m:sup>
                    </m:sSup>
                  </m:oMath>
                </a14:m>
                <a:r>
                  <a:rPr lang="en-US" sz="2000" dirty="0">
                    <a:effectLst/>
                    <a:ea typeface="SimSun" panose="02010600030101010101" pitchFamily="2" charset="-122"/>
                  </a:rPr>
                  <a:t>. Given variable </a:t>
                </a:r>
                <a:r>
                  <a:rPr lang="en-US" sz="2000" b="1" i="1" dirty="0">
                    <a:effectLst/>
                    <a:ea typeface="SimSun" panose="02010600030101010101" pitchFamily="2" charset="-122"/>
                  </a:rPr>
                  <a:t>x</a:t>
                </a:r>
                <a:r>
                  <a:rPr lang="en-US" sz="2000" dirty="0">
                    <a:effectLst/>
                    <a:ea typeface="SimSun" panose="02010600030101010101" pitchFamily="2" charset="-122"/>
                  </a:rPr>
                  <a:t>, GPR surrogate model is represented by the posterior PDF of </a:t>
                </a:r>
                <a:r>
                  <a:rPr lang="en-US" sz="2000" i="1" dirty="0">
                    <a:effectLst/>
                    <a:ea typeface="SimSun" panose="02010600030101010101" pitchFamily="2" charset="-122"/>
                  </a:rPr>
                  <a:t>y</a:t>
                </a:r>
                <a:r>
                  <a:rPr lang="en-US" sz="2000" dirty="0">
                    <a:effectLst/>
                    <a:ea typeface="SimSun" panose="02010600030101010101" pitchFamily="2" charset="-122"/>
                  </a:rPr>
                  <a:t> = </a:t>
                </a:r>
                <a:r>
                  <a:rPr lang="en-US" sz="2000" i="1" dirty="0">
                    <a:effectLst/>
                    <a:ea typeface="SimSun" panose="02010600030101010101" pitchFamily="2" charset="-122"/>
                  </a:rPr>
                  <a:t>f</a:t>
                </a:r>
                <a:r>
                  <a:rPr lang="en-US" sz="2000" dirty="0">
                    <a:effectLst/>
                    <a:ea typeface="SimSun" panose="02010600030101010101" pitchFamily="2" charset="-122"/>
                  </a:rPr>
                  <a:t>(</a:t>
                </a:r>
                <a:r>
                  <a:rPr lang="en-US" sz="2000" b="1" i="1" dirty="0">
                    <a:effectLst/>
                    <a:ea typeface="SimSun" panose="02010600030101010101" pitchFamily="2" charset="-122"/>
                  </a:rPr>
                  <a:t>x</a:t>
                </a:r>
                <a:r>
                  <a:rPr lang="en-US" sz="2000" dirty="0">
                    <a:effectLst/>
                    <a:ea typeface="SimSun" panose="02010600030101010101" pitchFamily="2" charset="-122"/>
                  </a:rPr>
                  <a:t>) given </a:t>
                </a:r>
                <a:r>
                  <a:rPr lang="en-US" sz="2000" i="1" dirty="0">
                    <a:effectLst/>
                    <a:ea typeface="SimSun" panose="02010600030101010101" pitchFamily="2" charset="-122"/>
                  </a:rPr>
                  <a:t>y</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 and </a:t>
                </a:r>
                <a:r>
                  <a:rPr lang="en-US" sz="2000" b="1" i="1" dirty="0">
                    <a:effectLst/>
                    <a:ea typeface="SimSun" panose="02010600030101010101" pitchFamily="2" charset="-122"/>
                  </a:rPr>
                  <a:t>x</a:t>
                </a:r>
                <a:r>
                  <a:rPr lang="en-US" sz="2000" dirty="0">
                    <a:effectLst/>
                    <a:ea typeface="SimSun" panose="02010600030101010101" pitchFamily="2" charset="-122"/>
                  </a:rPr>
                  <a:t>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rPr>
                        <m:t>𝑦</m:t>
                      </m:r>
                      <m:d>
                        <m:dPr>
                          <m:begChr m:val="|"/>
                          <m:endChr m:val=""/>
                          <m:ctrlPr>
                            <a:rPr lang="en-US" sz="2000" i="1">
                              <a:effectLst/>
                              <a:latin typeface="Cambria Math" panose="02040503050406030204" pitchFamily="18" charset="0"/>
                              <a:ea typeface="SimSun" panose="02010600030101010101" pitchFamily="2" charset="-122"/>
                            </a:rPr>
                          </m:ctrlPr>
                        </m:dPr>
                        <m:e>
                          <m:sSub>
                            <m:sSubPr>
                              <m:ctrlPr>
                                <a:rPr lang="en-US" sz="2000" b="1"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sSub>
                            <m:sSubPr>
                              <m:ctrlPr>
                                <a:rPr lang="en-US" sz="2000" b="1"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r>
                            <a:rPr lang="en-US" sz="2000" b="1" i="1">
                              <a:effectLst/>
                              <a:latin typeface="Cambria Math" panose="02040503050406030204" pitchFamily="18" charset="0"/>
                              <a:ea typeface="SimSun" panose="02010600030101010101" pitchFamily="2" charset="-122"/>
                            </a:rPr>
                            <m:t>𝒙</m:t>
                          </m:r>
                        </m:e>
                      </m:d>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𝑦</m:t>
                          </m:r>
                        </m:e>
                        <m:e>
                          <m:sSub>
                            <m:sSubPr>
                              <m:ctrlPr>
                                <a:rPr lang="en-US" sz="2000" b="1"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sSub>
                            <m:sSubPr>
                              <m:ctrlPr>
                                <a:rPr lang="en-US" sz="2000" b="1"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r>
                            <a:rPr lang="en-US" sz="2000" b="1" i="1">
                              <a:effectLst/>
                              <a:latin typeface="Cambria Math" panose="02040503050406030204" pitchFamily="18" charset="0"/>
                              <a:ea typeface="SimSun" panose="02010600030101010101" pitchFamily="2" charset="-122"/>
                            </a:rPr>
                            <m:t>𝒙</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m:t>
                              </m:r>
                            </m:e>
                          </m:d>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Σ</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m:t>
                              </m:r>
                            </m:e>
                          </m:d>
                        </m:e>
                      </m:d>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𝒩</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𝑦</m:t>
                          </m:r>
                        </m:e>
                        <m:e>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𝑦</m:t>
                              </m:r>
                            </m:e>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r>
                                <a:rPr lang="en-US" sz="2000" b="1" i="1">
                                  <a:effectLst/>
                                  <a:latin typeface="Cambria Math" panose="02040503050406030204" pitchFamily="18" charset="0"/>
                                  <a:ea typeface="SimSun" panose="02010600030101010101" pitchFamily="2" charset="-122"/>
                                </a:rPr>
                                <m:t>𝒙</m:t>
                              </m:r>
                            </m:e>
                          </m:d>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𝜎</m:t>
                              </m:r>
                            </m:e>
                            <m:sup>
                              <m:r>
                                <a:rPr lang="en-US" sz="2000" i="1">
                                  <a:effectLst/>
                                  <a:latin typeface="Cambria Math" panose="02040503050406030204" pitchFamily="18" charset="0"/>
                                  <a:ea typeface="SimSun" panose="02010600030101010101" pitchFamily="2" charset="-122"/>
                                </a:rPr>
                                <m:t>2</m:t>
                              </m:r>
                            </m:sup>
                          </m:sSup>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𝑦</m:t>
                              </m:r>
                            </m:e>
                            <m:e>
                              <m:sSub>
                                <m:sSubPr>
                                  <m:ctrlPr>
                                    <a:rPr lang="en-US" sz="2000"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r>
                                <a:rPr lang="en-US" sz="2000" b="1" i="1">
                                  <a:effectLst/>
                                  <a:latin typeface="Cambria Math" panose="02040503050406030204" pitchFamily="18" charset="0"/>
                                  <a:ea typeface="SimSun" panose="02010600030101010101" pitchFamily="2" charset="-122"/>
                                </a:rPr>
                                <m:t>𝒙</m:t>
                              </m:r>
                            </m:e>
                          </m:d>
                        </m:e>
                      </m:d>
                    </m:oMath>
                  </m:oMathPara>
                </a14:m>
                <a:endParaRPr lang="en-US" sz="2000" dirty="0">
                  <a:effectLst/>
                  <a:ea typeface="SimSun" panose="02010600030101010101" pitchFamily="2" charset="-122"/>
                </a:endParaRPr>
              </a:p>
              <a:p>
                <a:pPr marL="0" marR="0" indent="0" algn="just">
                  <a:spcBef>
                    <a:spcPts val="0"/>
                  </a:spcBef>
                  <a:spcAft>
                    <a:spcPts val="0"/>
                  </a:spcAft>
                  <a:buNone/>
                </a:pPr>
                <a:r>
                  <a:rPr lang="en-US" sz="2000" dirty="0">
                    <a:effectLst/>
                    <a:ea typeface="SimSun" panose="02010600030101010101" pitchFamily="2" charset="-122"/>
                  </a:rPr>
                  <a:t>This posterior PDF is derived from interesting properties of normal distribution which will be mentioned in the next section. Note that </a:t>
                </a:r>
                <a:r>
                  <a:rPr lang="en-US" sz="2000" i="1" dirty="0">
                    <a:effectLst/>
                    <a:ea typeface="SimSun" panose="02010600030101010101" pitchFamily="2" charset="-122"/>
                  </a:rPr>
                  <a:t>μ</a:t>
                </a:r>
                <a:r>
                  <a:rPr lang="en-US" sz="2000" dirty="0">
                    <a:effectLst/>
                    <a:ea typeface="SimSun" panose="02010600030101010101" pitchFamily="2" charset="-122"/>
                  </a:rPr>
                  <a:t>(</a:t>
                </a:r>
                <a:r>
                  <a:rPr lang="en-US" sz="2000" i="1" dirty="0">
                    <a:effectLst/>
                    <a:ea typeface="SimSun" panose="02010600030101010101" pitchFamily="2" charset="-122"/>
                  </a:rPr>
                  <a:t>y</a:t>
                </a:r>
                <a:r>
                  <a:rPr lang="en-US" sz="2000" dirty="0">
                    <a:effectLst/>
                    <a:ea typeface="SimSun" panose="02010600030101010101" pitchFamily="2" charset="-122"/>
                  </a:rPr>
                  <a:t> | </a:t>
                </a:r>
                <a:r>
                  <a:rPr lang="en-US" sz="2000" i="1" dirty="0">
                    <a:effectLst/>
                    <a:ea typeface="SimSun" panose="02010600030101010101" pitchFamily="2" charset="-122"/>
                  </a:rPr>
                  <a:t>y</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dirty="0">
                    <a:effectLst/>
                    <a:ea typeface="SimSun" panose="02010600030101010101" pitchFamily="2" charset="-122"/>
                  </a:rPr>
                  <a:t>) and </a:t>
                </a:r>
                <a:r>
                  <a:rPr lang="en-US" sz="2000" i="1" dirty="0">
                    <a:effectLst/>
                    <a:ea typeface="SimSun" panose="02010600030101010101" pitchFamily="2" charset="-122"/>
                  </a:rPr>
                  <a:t>σ</a:t>
                </a:r>
                <a:r>
                  <a:rPr lang="en-US" sz="2000" baseline="30000" dirty="0">
                    <a:effectLst/>
                    <a:ea typeface="SimSun" panose="02010600030101010101" pitchFamily="2" charset="-122"/>
                  </a:rPr>
                  <a:t>2</a:t>
                </a:r>
                <a:r>
                  <a:rPr lang="en-US" sz="2000" dirty="0">
                    <a:effectLst/>
                    <a:ea typeface="SimSun" panose="02010600030101010101" pitchFamily="2" charset="-122"/>
                  </a:rPr>
                  <a:t>(</a:t>
                </a:r>
                <a:r>
                  <a:rPr lang="en-US" sz="2000" i="1" dirty="0">
                    <a:effectLst/>
                    <a:ea typeface="SimSun" panose="02010600030101010101" pitchFamily="2" charset="-122"/>
                  </a:rPr>
                  <a:t>y</a:t>
                </a:r>
                <a:r>
                  <a:rPr lang="en-US" sz="2000" dirty="0">
                    <a:effectLst/>
                    <a:ea typeface="SimSun" panose="02010600030101010101" pitchFamily="2" charset="-122"/>
                  </a:rPr>
                  <a:t> | </a:t>
                </a:r>
                <a:r>
                  <a:rPr lang="en-US" sz="2000" b="1" i="1" dirty="0">
                    <a:effectLst/>
                    <a:ea typeface="SimSun" panose="02010600030101010101" pitchFamily="2" charset="-122"/>
                  </a:rPr>
                  <a:t>x</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dirty="0">
                    <a:effectLst/>
                    <a:ea typeface="SimSun" panose="02010600030101010101" pitchFamily="2" charset="-122"/>
                  </a:rPr>
                  <a:t>) are mean and variance of the multinormal posterior PDF of </a:t>
                </a:r>
                <a:r>
                  <a:rPr lang="en-US" sz="2000" i="1" dirty="0">
                    <a:effectLst/>
                    <a:ea typeface="SimSun" panose="02010600030101010101" pitchFamily="2" charset="-122"/>
                  </a:rPr>
                  <a:t>y</a:t>
                </a:r>
                <a:r>
                  <a:rPr lang="en-US" sz="2000" dirty="0">
                    <a:effectLst/>
                    <a:ea typeface="SimSun" panose="02010600030101010101" pitchFamily="2" charset="-122"/>
                  </a:rPr>
                  <a:t> given </a:t>
                </a:r>
                <a:r>
                  <a:rPr lang="en-US" sz="2000" i="1" dirty="0">
                    <a:effectLst/>
                    <a:ea typeface="SimSun" panose="02010600030101010101" pitchFamily="2" charset="-122"/>
                  </a:rPr>
                  <a:t>y</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 and </a:t>
                </a:r>
                <a:r>
                  <a:rPr lang="en-US" sz="2000" b="1" i="1" dirty="0">
                    <a:effectLst/>
                    <a:ea typeface="SimSun" panose="02010600030101010101" pitchFamily="2" charset="-122"/>
                  </a:rPr>
                  <a:t>x</a:t>
                </a:r>
                <a:r>
                  <a:rPr lang="en-US" sz="2000" dirty="0">
                    <a:effectLst/>
                    <a:ea typeface="SimSun" panose="02010600030101010101" pitchFamily="2" charset="-122"/>
                  </a:rPr>
                  <a:t>, respectively.</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𝑦</m:t>
                          </m:r>
                        </m:e>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r>
                            <a:rPr lang="en-US" sz="2000" b="1" i="1">
                              <a:effectLst/>
                              <a:latin typeface="Cambria Math" panose="02040503050406030204" pitchFamily="18" charset="0"/>
                              <a:ea typeface="SimSun" panose="02010600030101010101" pitchFamily="2" charset="-122"/>
                            </a:rPr>
                            <m:t>𝒙</m:t>
                          </m:r>
                        </m:e>
                      </m:d>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𝑦</m:t>
                          </m:r>
                        </m:e>
                      </m:d>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Σ</m:t>
                      </m:r>
                      <m:d>
                        <m:dPr>
                          <m:ctrlPr>
                            <a:rPr lang="en-US" sz="2000" i="1">
                              <a:effectLst/>
                              <a:latin typeface="Cambria Math" panose="02040503050406030204" pitchFamily="18" charset="0"/>
                              <a:ea typeface="SimSun" panose="02010600030101010101" pitchFamily="2" charset="-122"/>
                            </a:rPr>
                          </m:ctrlPr>
                        </m:dPr>
                        <m:e>
                          <m:r>
                            <a:rPr lang="en-US" sz="2000" b="1" i="1">
                              <a:effectLst/>
                              <a:latin typeface="Cambria Math" panose="02040503050406030204" pitchFamily="18" charset="0"/>
                              <a:ea typeface="SimSun" panose="02010600030101010101" pitchFamily="2" charset="-122"/>
                            </a:rPr>
                            <m:t>𝒙</m:t>
                          </m:r>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e>
                      </m:d>
                      <m:sSup>
                        <m:sSupPr>
                          <m:ctrlPr>
                            <a:rPr lang="en-US" sz="2000" i="1">
                              <a:effectLst/>
                              <a:latin typeface="Cambria Math" panose="02040503050406030204" pitchFamily="18" charset="0"/>
                              <a:ea typeface="SimSun" panose="02010600030101010101" pitchFamily="2" charset="-122"/>
                            </a:rPr>
                          </m:ctrlPr>
                        </m:sSupPr>
                        <m:e>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Σ</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e>
                              </m:d>
                            </m:e>
                          </m:d>
                        </m:e>
                        <m:sup>
                          <m:r>
                            <a:rPr lang="en-US" sz="2000" i="1">
                              <a:effectLst/>
                              <a:latin typeface="Cambria Math" panose="02040503050406030204" pitchFamily="18" charset="0"/>
                              <a:ea typeface="SimSun" panose="02010600030101010101" pitchFamily="2" charset="-122"/>
                            </a:rPr>
                            <m:t>−1</m:t>
                          </m:r>
                        </m:sup>
                      </m:sSup>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𝑚</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𝑦</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e>
                          </m:d>
                        </m:e>
                      </m:d>
                    </m:oMath>
                  </m:oMathPara>
                </a14:m>
                <a:endParaRPr lang="en-US" sz="20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𝜎</m:t>
                          </m:r>
                        </m:e>
                        <m:sup>
                          <m:r>
                            <a:rPr lang="en-US" sz="2000" i="1">
                              <a:effectLst/>
                              <a:latin typeface="Cambria Math" panose="02040503050406030204" pitchFamily="18" charset="0"/>
                              <a:ea typeface="SimSun" panose="02010600030101010101" pitchFamily="2" charset="-122"/>
                            </a:rPr>
                            <m:t>2</m:t>
                          </m:r>
                        </m:sup>
                      </m:sSup>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𝑦</m:t>
                          </m:r>
                        </m:e>
                        <m:e>
                          <m:sSub>
                            <m:sSubPr>
                              <m:ctrlPr>
                                <a:rPr lang="en-US" sz="2000"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r>
                            <a:rPr lang="en-US" sz="2000" b="1" i="1">
                              <a:effectLst/>
                              <a:latin typeface="Cambria Math" panose="02040503050406030204" pitchFamily="18" charset="0"/>
                              <a:ea typeface="SimSun" panose="02010600030101010101" pitchFamily="2" charset="-122"/>
                            </a:rPr>
                            <m:t>𝒙</m:t>
                          </m:r>
                        </m:e>
                      </m:d>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Σ</m:t>
                      </m:r>
                      <m:d>
                        <m:dPr>
                          <m:ctrlPr>
                            <a:rPr lang="en-US" sz="2000" i="1">
                              <a:effectLst/>
                              <a:latin typeface="Cambria Math" panose="02040503050406030204" pitchFamily="18" charset="0"/>
                              <a:ea typeface="SimSun" panose="02010600030101010101" pitchFamily="2" charset="-122"/>
                            </a:rPr>
                          </m:ctrlPr>
                        </m:dPr>
                        <m:e>
                          <m:r>
                            <a:rPr lang="en-US" sz="2000" b="1" i="1">
                              <a:effectLst/>
                              <a:latin typeface="Cambria Math" panose="02040503050406030204" pitchFamily="18" charset="0"/>
                              <a:ea typeface="SimSun" panose="02010600030101010101" pitchFamily="2" charset="-122"/>
                            </a:rPr>
                            <m:t>𝒙</m:t>
                          </m:r>
                          <m:r>
                            <a:rPr lang="en-US" sz="2000" i="1">
                              <a:effectLst/>
                              <a:latin typeface="Cambria Math" panose="02040503050406030204" pitchFamily="18" charset="0"/>
                              <a:ea typeface="SimSun" panose="02010600030101010101" pitchFamily="2" charset="-122"/>
                            </a:rPr>
                            <m:t>,</m:t>
                          </m:r>
                          <m:r>
                            <a:rPr lang="en-US" sz="2000" b="1" i="1">
                              <a:effectLst/>
                              <a:latin typeface="Cambria Math" panose="02040503050406030204" pitchFamily="18" charset="0"/>
                              <a:ea typeface="SimSun" panose="02010600030101010101" pitchFamily="2" charset="-122"/>
                            </a:rPr>
                            <m:t>𝒙</m:t>
                          </m:r>
                        </m:e>
                      </m:d>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Σ</m:t>
                      </m:r>
                      <m:d>
                        <m:dPr>
                          <m:ctrlPr>
                            <a:rPr lang="en-US" sz="2000" i="1">
                              <a:effectLst/>
                              <a:latin typeface="Cambria Math" panose="02040503050406030204" pitchFamily="18" charset="0"/>
                              <a:ea typeface="SimSun" panose="02010600030101010101" pitchFamily="2" charset="-122"/>
                            </a:rPr>
                          </m:ctrlPr>
                        </m:dPr>
                        <m:e>
                          <m:r>
                            <a:rPr lang="en-US" sz="2000" b="1" i="1">
                              <a:effectLst/>
                              <a:latin typeface="Cambria Math" panose="02040503050406030204" pitchFamily="18" charset="0"/>
                              <a:ea typeface="SimSun" panose="02010600030101010101" pitchFamily="2" charset="-122"/>
                            </a:rPr>
                            <m:t>𝒙</m:t>
                          </m:r>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e>
                      </m:d>
                      <m:sSup>
                        <m:sSupPr>
                          <m:ctrlPr>
                            <a:rPr lang="en-US" sz="2000" i="1">
                              <a:effectLst/>
                              <a:latin typeface="Cambria Math" panose="02040503050406030204" pitchFamily="18" charset="0"/>
                              <a:ea typeface="SimSun" panose="02010600030101010101" pitchFamily="2" charset="-122"/>
                            </a:rPr>
                          </m:ctrlPr>
                        </m:sSupPr>
                        <m:e>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Σ</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e>
                              </m:d>
                            </m:e>
                          </m:d>
                        </m:e>
                        <m:sup>
                          <m:r>
                            <a:rPr lang="en-US" sz="2000" i="1">
                              <a:effectLst/>
                              <a:latin typeface="Cambria Math" panose="02040503050406030204" pitchFamily="18" charset="0"/>
                              <a:ea typeface="SimSun" panose="02010600030101010101" pitchFamily="2" charset="-122"/>
                            </a:rPr>
                            <m:t>−1</m:t>
                          </m:r>
                        </m:sup>
                      </m:sSup>
                      <m:r>
                        <m:rPr>
                          <m:sty m:val="p"/>
                        </m:rPr>
                        <a:rPr lang="en-US" sz="2000">
                          <a:effectLst/>
                          <a:latin typeface="Cambria Math" panose="02040503050406030204" pitchFamily="18" charset="0"/>
                          <a:ea typeface="SimSun" panose="02010600030101010101" pitchFamily="2" charset="-122"/>
                        </a:rPr>
                        <m:t>Σ</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b="1" i="1">
                                  <a:effectLst/>
                                  <a:latin typeface="Cambria Math" panose="02040503050406030204" pitchFamily="18" charset="0"/>
                                  <a:ea typeface="SimSun" panose="02010600030101010101" pitchFamily="2" charset="-122"/>
                                </a:rPr>
                                <m:t>𝒙</m:t>
                              </m:r>
                            </m:e>
                            <m:sub>
                              <m:r>
                                <a:rPr lang="en-US" sz="2000" i="1">
                                  <a:effectLst/>
                                  <a:latin typeface="Cambria Math" panose="02040503050406030204" pitchFamily="18" charset="0"/>
                                  <a:ea typeface="SimSun" panose="02010600030101010101" pitchFamily="2" charset="-122"/>
                                </a:rPr>
                                <m:t>1:</m:t>
                              </m:r>
                              <m:r>
                                <a:rPr lang="en-US" sz="2000" i="1">
                                  <a:effectLst/>
                                  <a:latin typeface="Cambria Math" panose="02040503050406030204" pitchFamily="18" charset="0"/>
                                  <a:ea typeface="SimSun" panose="02010600030101010101" pitchFamily="2" charset="-122"/>
                                </a:rPr>
                                <m:t>𝑛</m:t>
                              </m:r>
                            </m:sub>
                          </m:sSub>
                          <m:r>
                            <a:rPr lang="en-US" sz="2000" i="1">
                              <a:effectLst/>
                              <a:latin typeface="Cambria Math" panose="02040503050406030204" pitchFamily="18" charset="0"/>
                              <a:ea typeface="SimSun" panose="02010600030101010101" pitchFamily="2" charset="-122"/>
                            </a:rPr>
                            <m:t>,</m:t>
                          </m:r>
                          <m:r>
                            <a:rPr lang="en-US" sz="2000" b="1" i="1">
                              <a:effectLst/>
                              <a:latin typeface="Cambria Math" panose="02040503050406030204" pitchFamily="18" charset="0"/>
                              <a:ea typeface="SimSun" panose="02010600030101010101" pitchFamily="2" charset="-122"/>
                            </a:rPr>
                            <m:t>𝒙</m:t>
                          </m:r>
                        </m:e>
                      </m:d>
                    </m:oMath>
                  </m:oMathPara>
                </a14:m>
                <a:endParaRPr lang="en-US" sz="2000" dirty="0">
                  <a:effectLst/>
                  <a:ea typeface="SimSun" panose="02010600030101010101" pitchFamily="2" charset="-122"/>
                </a:endParaRPr>
              </a:p>
              <a:p>
                <a:pPr marL="0" indent="0">
                  <a:buNone/>
                </a:pPr>
                <a:r>
                  <a:rPr lang="en-US" sz="2000" dirty="0">
                    <a:effectLst/>
                    <a:ea typeface="SimSun" panose="02010600030101010101" pitchFamily="2" charset="-122"/>
                  </a:rPr>
                  <a:t>Note, (Σ(</a:t>
                </a:r>
                <a:r>
                  <a:rPr lang="en-US" sz="2000" b="1" i="1" dirty="0">
                    <a:effectLst/>
                    <a:ea typeface="SimSun" panose="02010600030101010101" pitchFamily="2" charset="-122"/>
                  </a:rPr>
                  <a:t>x</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a:t>
                </a:r>
                <a:r>
                  <a:rPr lang="en-US" sz="2000" baseline="30000" dirty="0">
                    <a:effectLst/>
                    <a:ea typeface="SimSun" panose="02010600030101010101" pitchFamily="2" charset="-122"/>
                  </a:rPr>
                  <a:t>–1</a:t>
                </a:r>
                <a:r>
                  <a:rPr lang="en-US" sz="2000" dirty="0">
                    <a:effectLst/>
                    <a:ea typeface="SimSun" panose="02010600030101010101" pitchFamily="2" charset="-122"/>
                  </a:rPr>
                  <a:t> denotes inverse of covariance matrix (output of covariance function) Σ(</a:t>
                </a:r>
                <a:r>
                  <a:rPr lang="en-US" sz="2000" b="1" i="1" dirty="0">
                    <a:effectLst/>
                    <a:ea typeface="SimSun" panose="02010600030101010101" pitchFamily="2" charset="-122"/>
                  </a:rPr>
                  <a:t>x</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baseline="-25000" dirty="0">
                    <a:effectLst/>
                    <a:ea typeface="SimSun" panose="02010600030101010101" pitchFamily="2" charset="-122"/>
                  </a:rPr>
                  <a:t>1:</a:t>
                </a:r>
                <a:r>
                  <a:rPr lang="en-US" sz="2000" i="1" baseline="-25000" dirty="0">
                    <a:effectLst/>
                    <a:ea typeface="SimSun" panose="02010600030101010101" pitchFamily="2" charset="-122"/>
                  </a:rPr>
                  <a:t>n</a:t>
                </a:r>
                <a:r>
                  <a:rPr lang="en-US" sz="2000" dirty="0">
                    <a:effectLst/>
                    <a:ea typeface="SimSun" panose="02010600030101010101" pitchFamily="2" charset="-122"/>
                  </a:rPr>
                  <a:t>).</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030ACC83-FF4A-6723-33BB-D94272512CEA}"/>
                  </a:ext>
                </a:extLst>
              </p:cNvPr>
              <p:cNvSpPr>
                <a:spLocks noGrp="1" noRot="1" noChangeAspect="1" noMove="1" noResize="1" noEditPoints="1" noAdjustHandles="1" noChangeArrowheads="1" noChangeShapeType="1" noTextEdit="1"/>
              </p:cNvSpPr>
              <p:nvPr>
                <p:ph idx="1"/>
              </p:nvPr>
            </p:nvSpPr>
            <p:spPr>
              <a:xfrm>
                <a:off x="134911" y="914399"/>
                <a:ext cx="11932171" cy="5176066"/>
              </a:xfrm>
              <a:blipFill>
                <a:blip r:embed="rId2"/>
                <a:stretch>
                  <a:fillRect l="-511" r="-511" b="-12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03FC2C7-227B-063C-BC12-C89CD9B2E085}"/>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8774B234-0880-A666-87A7-F929F4CEE9B2}"/>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1161E4A6-0D84-D124-2D8D-2063924DB7E0}"/>
              </a:ext>
            </a:extLst>
          </p:cNvPr>
          <p:cNvSpPr>
            <a:spLocks noGrp="1"/>
          </p:cNvSpPr>
          <p:nvPr>
            <p:ph type="sldNum" sz="quarter" idx="12"/>
          </p:nvPr>
        </p:nvSpPr>
        <p:spPr/>
        <p:txBody>
          <a:bodyPr/>
          <a:lstStyle/>
          <a:p>
            <a:fld id="{5DB5036F-1FF2-46C4-8D2B-59C7E3B91952}" type="slidenum">
              <a:rPr lang="en-US" smtClean="0"/>
              <a:pPr/>
              <a:t>21</a:t>
            </a:fld>
            <a:endParaRPr lang="en-US"/>
          </a:p>
        </p:txBody>
      </p:sp>
    </p:spTree>
    <p:extLst>
      <p:ext uri="{BB962C8B-B14F-4D97-AF65-F5344CB8AC3E}">
        <p14:creationId xmlns:p14="http://schemas.microsoft.com/office/powerpoint/2010/main" val="3292557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9352-D917-8E8B-78E8-98A3B478770D}"/>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9B3AA2-2309-14A7-F897-4BA490C62540}"/>
                  </a:ext>
                </a:extLst>
              </p:cNvPr>
              <p:cNvSpPr>
                <a:spLocks noGrp="1"/>
              </p:cNvSpPr>
              <p:nvPr>
                <p:ph idx="1"/>
              </p:nvPr>
            </p:nvSpPr>
            <p:spPr>
              <a:xfrm>
                <a:off x="239843" y="914399"/>
                <a:ext cx="11677337" cy="5176066"/>
              </a:xfrm>
            </p:spPr>
            <p:txBody>
              <a:bodyPr>
                <a:noAutofit/>
              </a:bodyPr>
              <a:lstStyle/>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Please pay attention that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m</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is a realistic mean which is recurrently determined by previously known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5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The variance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195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is function of only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and so, in practice, mean function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is set to be zero so that the mean function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is also function of only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too, as follows (Frazier, 2018, p. 4):</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sSup>
                        <m:s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e>
                        <m:sup>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p>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sSup>
                        <m:s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e>
                        <m:sup>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p>
                      </m:sSup>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950" dirty="0">
                    <a:effectLst/>
                    <a:latin typeface="Times New Roman" panose="02020603050405020304" pitchFamily="18" charset="0"/>
                    <a:ea typeface="SimSun" panose="02010600030101010101" pitchFamily="2" charset="-122"/>
                  </a:rPr>
                  <a:t>Please pay attention that </a:t>
                </a:r>
                <a:r>
                  <a:rPr lang="en-US" sz="1950" i="1" dirty="0">
                    <a:effectLst/>
                    <a:latin typeface="Times New Roman" panose="02020603050405020304" pitchFamily="18" charset="0"/>
                    <a:ea typeface="SimSun" panose="02010600030101010101" pitchFamily="2" charset="-122"/>
                  </a:rPr>
                  <a:t>m</a:t>
                </a:r>
                <a:r>
                  <a:rPr lang="en-US" sz="1950" dirty="0">
                    <a:effectLst/>
                    <a:latin typeface="Times New Roman" panose="02020603050405020304" pitchFamily="18" charset="0"/>
                    <a:ea typeface="SimSun" panose="02010600030101010101" pitchFamily="2" charset="-122"/>
                  </a:rPr>
                  <a:t>(</a:t>
                </a:r>
                <a:r>
                  <a:rPr lang="en-US" sz="1950" i="1" dirty="0">
                    <a:effectLst/>
                    <a:latin typeface="Times New Roman" panose="02020603050405020304" pitchFamily="18" charset="0"/>
                    <a:ea typeface="SimSun" panose="02010600030101010101" pitchFamily="2" charset="-122"/>
                  </a:rPr>
                  <a:t>y</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 is a realistic mean which is recurrently determined by previously known </a:t>
                </a:r>
                <a:r>
                  <a:rPr lang="en-US" sz="1950" i="1" dirty="0" err="1">
                    <a:effectLst/>
                    <a:latin typeface="Times New Roman" panose="02020603050405020304" pitchFamily="18" charset="0"/>
                    <a:ea typeface="SimSun" panose="02010600030101010101" pitchFamily="2" charset="-122"/>
                  </a:rPr>
                  <a:t>μ</a:t>
                </a:r>
                <a:r>
                  <a:rPr lang="en-US" sz="1950" i="1" baseline="-25000" dirty="0" err="1">
                    <a:effectLst/>
                    <a:latin typeface="Times New Roman" panose="02020603050405020304" pitchFamily="18" charset="0"/>
                    <a:ea typeface="SimSun" panose="02010600030101010101" pitchFamily="2" charset="-122"/>
                  </a:rPr>
                  <a:t>n</a:t>
                </a:r>
                <a:r>
                  <a:rPr lang="en-US" sz="1950" baseline="-25000" dirty="0">
                    <a:effectLst/>
                    <a:latin typeface="Times New Roman" panose="02020603050405020304" pitchFamily="18" charset="0"/>
                    <a:ea typeface="SimSun" panose="02010600030101010101" pitchFamily="2" charset="-122"/>
                  </a:rPr>
                  <a:t>–1</a:t>
                </a:r>
                <a:r>
                  <a:rPr lang="en-US" sz="1950" dirty="0">
                    <a:effectLst/>
                    <a:latin typeface="Times New Roman" panose="02020603050405020304" pitchFamily="18" charset="0"/>
                    <a:ea typeface="SimSun" panose="02010600030101010101" pitchFamily="2" charset="-122"/>
                  </a:rPr>
                  <a:t>(</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r>
                        <a:rPr lang="en-US" sz="1950" i="1" smtClean="0">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1950" i="1">
                              <a:effectLst/>
                              <a:latin typeface="Cambria Math" panose="02040503050406030204" pitchFamily="18" charset="0"/>
                            </a:rPr>
                          </m:ctrlPr>
                        </m:dPr>
                        <m:e>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d>
                        <m:dPr>
                          <m:ctrlPr>
                            <a:rPr lang="en-US" sz="1950" i="1">
                              <a:effectLst/>
                              <a:latin typeface="Cambria Math" panose="02040503050406030204" pitchFamily="18" charset="0"/>
                            </a:rPr>
                          </m:ctrlPr>
                        </m:dPr>
                        <m:e>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t>2.18</m:t>
                          </m:r>
                        </m:e>
                      </m:d>
                    </m:oMath>
                  </m:oMathPara>
                </a14:m>
                <a:endParaRPr lang="en-US" sz="1950" dirty="0"/>
              </a:p>
              <a:p>
                <a:pPr marL="0" indent="0">
                  <a:buNone/>
                </a:pPr>
                <a:r>
                  <a:rPr lang="en-US" sz="1950" dirty="0">
                    <a:effectLst/>
                    <a:latin typeface="Times New Roman" panose="02020603050405020304" pitchFamily="18" charset="0"/>
                    <a:ea typeface="SimSun" panose="02010600030101010101" pitchFamily="2" charset="-122"/>
                  </a:rPr>
                  <a:t>The event that both </a:t>
                </a:r>
                <a:r>
                  <a:rPr lang="en-US" sz="1950" i="1" dirty="0" err="1">
                    <a:effectLst/>
                    <a:latin typeface="Times New Roman" panose="02020603050405020304" pitchFamily="18" charset="0"/>
                    <a:ea typeface="SimSun" panose="02010600030101010101" pitchFamily="2" charset="-122"/>
                  </a:rPr>
                  <a:t>μ</a:t>
                </a:r>
                <a:r>
                  <a:rPr lang="en-US" sz="1950" i="1" baseline="-25000" dirty="0" err="1">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and </a:t>
                </a:r>
                <a:r>
                  <a:rPr lang="en-US" sz="1950" i="1" dirty="0">
                    <a:effectLst/>
                    <a:latin typeface="Times New Roman" panose="02020603050405020304" pitchFamily="18" charset="0"/>
                    <a:ea typeface="SimSun" panose="02010600030101010101" pitchFamily="2" charset="-122"/>
                  </a:rPr>
                  <a:t>σ</a:t>
                </a:r>
                <a:r>
                  <a:rPr lang="en-US" sz="1950" i="1" baseline="-25000" dirty="0">
                    <a:effectLst/>
                    <a:latin typeface="Times New Roman" panose="02020603050405020304" pitchFamily="18" charset="0"/>
                    <a:ea typeface="SimSun" panose="02010600030101010101" pitchFamily="2" charset="-122"/>
                  </a:rPr>
                  <a:t>n</a:t>
                </a:r>
                <a:r>
                  <a:rPr lang="en-US" sz="1950" baseline="30000" dirty="0">
                    <a:effectLst/>
                    <a:latin typeface="Times New Roman" panose="02020603050405020304" pitchFamily="18" charset="0"/>
                    <a:ea typeface="SimSun" panose="02010600030101010101" pitchFamily="2" charset="-122"/>
                  </a:rPr>
                  <a:t>2</a:t>
                </a:r>
                <a:r>
                  <a:rPr lang="en-US" sz="1950" dirty="0">
                    <a:effectLst/>
                    <a:latin typeface="Times New Roman" panose="02020603050405020304" pitchFamily="18" charset="0"/>
                    <a:ea typeface="SimSun" panose="02010600030101010101" pitchFamily="2" charset="-122"/>
                  </a:rPr>
                  <a:t>(</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are functions of only </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is necessary to determine acquisition function of BO later with note that </a:t>
                </a:r>
                <a:r>
                  <a:rPr lang="en-US" sz="1950" b="1" i="1" dirty="0">
                    <a:effectLst/>
                    <a:latin typeface="Times New Roman" panose="02020603050405020304" pitchFamily="18" charset="0"/>
                    <a:ea typeface="SimSun" panose="02010600030101010101" pitchFamily="2" charset="-122"/>
                  </a:rPr>
                  <a:t>x</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 and </a:t>
                </a:r>
                <a:r>
                  <a:rPr lang="en-US" sz="1950" i="1" dirty="0">
                    <a:effectLst/>
                    <a:latin typeface="Times New Roman" panose="02020603050405020304" pitchFamily="18" charset="0"/>
                    <a:ea typeface="SimSun" panose="02010600030101010101" pitchFamily="2" charset="-122"/>
                  </a:rPr>
                  <a:t>y</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 were known. GPR surrogate model is rewritten:</a:t>
                </a:r>
              </a:p>
              <a:p>
                <a:pPr marL="0" indent="0">
                  <a:buNone/>
                </a:pPr>
                <a14:m>
                  <m:oMathPara xmlns:m="http://schemas.openxmlformats.org/officeDocument/2006/math">
                    <m:oMathParaPr>
                      <m:jc m:val="right"/>
                    </m:oMathParaPr>
                    <m:oMath xmlns:m="http://schemas.openxmlformats.org/officeDocument/2006/math">
                      <m:r>
                        <a:rPr lang="en-US" sz="1950" i="1" smtClean="0">
                          <a:effectLst/>
                          <a:latin typeface="Cambria Math" panose="02040503050406030204" pitchFamily="18" charset="0"/>
                          <a:ea typeface="SimSun" panose="02010600030101010101" pitchFamily="2" charset="-122"/>
                          <a:cs typeface="Times New Roman" panose="02020603050405020304" pitchFamily="18" charset="0"/>
                        </a:rPr>
                        <m:t>𝑦</m:t>
                      </m:r>
                      <m:d>
                        <m:dPr>
                          <m:begChr m:val="|"/>
                          <m:endChr m:val=""/>
                          <m:ctrlPr>
                            <a:rPr lang="en-US" sz="1950" i="1">
                              <a:effectLst/>
                              <a:latin typeface="Cambria Math" panose="02040503050406030204" pitchFamily="18" charset="0"/>
                            </a:rPr>
                          </m:ctrlPr>
                        </m:dPr>
                        <m:e>
                          <m:sSub>
                            <m:sSubPr>
                              <m:ctrlPr>
                                <a:rPr lang="en-US" sz="1950" b="1"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1950" b="1"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e>
                          </m:d>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50" i="1">
                                  <a:effectLst/>
                                  <a:latin typeface="Cambria Math" panose="02040503050406030204" pitchFamily="18" charset="0"/>
                                </a:rPr>
                              </m:ctrlPr>
                            </m:sSub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1950" i="1">
                                  <a:effectLst/>
                                  <a:latin typeface="Cambria Math" panose="020405030504060302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𝑆</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𝑓</m:t>
                          </m:r>
                        </m:e>
                        <m:e>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𝑫</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t>2.19</m:t>
                          </m:r>
                        </m:e>
                      </m:d>
                    </m:oMath>
                  </m:oMathPara>
                </a14:m>
                <a:endParaRPr lang="en-US" sz="1950" dirty="0"/>
              </a:p>
              <a:p>
                <a:pPr marL="0" indent="0">
                  <a:buNone/>
                </a:pPr>
                <a:endParaRPr lang="en-US" sz="1950" dirty="0"/>
              </a:p>
              <a:p>
                <a:pPr marL="0" indent="0">
                  <a:buNone/>
                </a:pPr>
                <a:r>
                  <a:rPr lang="en-US" sz="1950" dirty="0">
                    <a:effectLst/>
                    <a:latin typeface="Times New Roman" panose="02020603050405020304" pitchFamily="18" charset="0"/>
                    <a:ea typeface="SimSun" panose="02010600030101010101" pitchFamily="2" charset="-122"/>
                  </a:rPr>
                  <a:t>Where,</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50" i="1" smtClean="0">
                              <a:latin typeface="Cambria Math" panose="02040503050406030204" pitchFamily="18" charset="0"/>
                            </a:rPr>
                          </m:ctrlPr>
                        </m:mPr>
                        <m:mr>
                          <m:e>
                            <m:sSub>
                              <m:sSubPr>
                                <m:ctrlPr>
                                  <a:rPr lang="en-US" sz="1950" i="1">
                                    <a:latin typeface="Cambria Math" panose="02040503050406030204" pitchFamily="18" charset="0"/>
                                  </a:rPr>
                                </m:ctrlPr>
                              </m:sSubPr>
                              <m:e>
                                <m:r>
                                  <a:rPr lang="en-US" sz="1950" i="1">
                                    <a:latin typeface="Cambria Math" panose="02040503050406030204" pitchFamily="18" charset="0"/>
                                  </a:rPr>
                                  <m:t>𝜇</m:t>
                                </m:r>
                              </m:e>
                              <m:sub>
                                <m:r>
                                  <a:rPr lang="en-US" sz="1950" i="1">
                                    <a:latin typeface="Cambria Math" panose="02040503050406030204" pitchFamily="18" charset="0"/>
                                  </a:rPr>
                                  <m:t>𝑛</m:t>
                                </m:r>
                              </m:sub>
                            </m:sSub>
                            <m:d>
                              <m:dPr>
                                <m:ctrlPr>
                                  <a:rPr lang="en-US" sz="1950" i="1">
                                    <a:latin typeface="Cambria Math" panose="02040503050406030204" pitchFamily="18" charset="0"/>
                                  </a:rPr>
                                </m:ctrlPr>
                              </m:dPr>
                              <m:e>
                                <m:r>
                                  <a:rPr lang="en-US" sz="1950" b="1" i="1">
                                    <a:latin typeface="Cambria Math" panose="02040503050406030204" pitchFamily="18" charset="0"/>
                                  </a:rPr>
                                  <m:t>𝒙</m:t>
                                </m:r>
                              </m:e>
                            </m:d>
                            <m:r>
                              <a:rPr lang="en-US" sz="1950" i="1">
                                <a:latin typeface="Cambria Math" panose="02040503050406030204" pitchFamily="18" charset="0"/>
                              </a:rPr>
                              <m:t>=</m:t>
                            </m:r>
                            <m:r>
                              <m:rPr>
                                <m:sty m:val="p"/>
                              </m:rPr>
                              <a:rPr lang="en-US" sz="1950">
                                <a:latin typeface="Cambria Math" panose="02040503050406030204" pitchFamily="18" charset="0"/>
                              </a:rPr>
                              <m:t>Σ</m:t>
                            </m:r>
                            <m:d>
                              <m:dPr>
                                <m:ctrlPr>
                                  <a:rPr lang="en-US" sz="1950" i="1">
                                    <a:latin typeface="Cambria Math" panose="02040503050406030204" pitchFamily="18" charset="0"/>
                                  </a:rPr>
                                </m:ctrlPr>
                              </m:dPr>
                              <m:e>
                                <m:r>
                                  <a:rPr lang="en-US" sz="1950" b="1" i="1">
                                    <a:latin typeface="Cambria Math" panose="02040503050406030204" pitchFamily="18" charset="0"/>
                                  </a:rPr>
                                  <m:t>𝒙</m:t>
                                </m:r>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e>
                            </m:d>
                            <m:sSup>
                              <m:sSupPr>
                                <m:ctrlPr>
                                  <a:rPr lang="en-US" sz="1950" i="1">
                                    <a:latin typeface="Cambria Math" panose="02040503050406030204" pitchFamily="18" charset="0"/>
                                  </a:rPr>
                                </m:ctrlPr>
                              </m:sSupPr>
                              <m:e>
                                <m:d>
                                  <m:dPr>
                                    <m:ctrlPr>
                                      <a:rPr lang="en-US" sz="1950" i="1">
                                        <a:latin typeface="Cambria Math" panose="02040503050406030204" pitchFamily="18" charset="0"/>
                                      </a:rPr>
                                    </m:ctrlPr>
                                  </m:dPr>
                                  <m:e>
                                    <m:r>
                                      <m:rPr>
                                        <m:sty m:val="p"/>
                                      </m:rPr>
                                      <a:rPr lang="en-US" sz="1950">
                                        <a:latin typeface="Cambria Math" panose="02040503050406030204" pitchFamily="18" charset="0"/>
                                      </a:rPr>
                                      <m:t>Σ</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e>
                                    </m:d>
                                  </m:e>
                                </m:d>
                              </m:e>
                              <m:sup>
                                <m:r>
                                  <a:rPr lang="en-US" sz="1950" i="1">
                                    <a:latin typeface="Cambria Math" panose="02040503050406030204" pitchFamily="18" charset="0"/>
                                  </a:rPr>
                                  <m:t>−1</m:t>
                                </m:r>
                              </m:sup>
                            </m:sSup>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𝑦</m:t>
                                    </m:r>
                                  </m:e>
                                  <m:sub>
                                    <m:r>
                                      <a:rPr lang="en-US" sz="1950" i="1">
                                        <a:latin typeface="Cambria Math" panose="02040503050406030204" pitchFamily="18" charset="0"/>
                                      </a:rPr>
                                      <m:t>1:</m:t>
                                    </m:r>
                                    <m:r>
                                      <a:rPr lang="en-US" sz="1950" i="1">
                                        <a:latin typeface="Cambria Math" panose="02040503050406030204" pitchFamily="18" charset="0"/>
                                      </a:rPr>
                                      <m:t>𝑛</m:t>
                                    </m:r>
                                  </m:sub>
                                </m:sSub>
                                <m:r>
                                  <a:rPr lang="en-US" sz="1950" i="1">
                                    <a:latin typeface="Cambria Math" panose="02040503050406030204" pitchFamily="18" charset="0"/>
                                  </a:rPr>
                                  <m:t>−</m:t>
                                </m:r>
                                <m:r>
                                  <a:rPr lang="en-US" sz="1950" i="1">
                                    <a:latin typeface="Cambria Math" panose="02040503050406030204" pitchFamily="18" charset="0"/>
                                  </a:rPr>
                                  <m:t>𝑚</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𝑦</m:t>
                                        </m:r>
                                      </m:e>
                                      <m:sub>
                                        <m:r>
                                          <a:rPr lang="en-US" sz="1950" i="1">
                                            <a:latin typeface="Cambria Math" panose="02040503050406030204" pitchFamily="18" charset="0"/>
                                          </a:rPr>
                                          <m:t>1:</m:t>
                                        </m:r>
                                        <m:r>
                                          <a:rPr lang="en-US" sz="1950" i="1">
                                            <a:latin typeface="Cambria Math" panose="02040503050406030204" pitchFamily="18" charset="0"/>
                                          </a:rPr>
                                          <m:t>𝑛</m:t>
                                        </m:r>
                                      </m:sub>
                                    </m:sSub>
                                  </m:e>
                                </m:d>
                              </m:e>
                            </m:d>
                          </m:e>
                        </m:mr>
                        <m:mr>
                          <m:e>
                            <m:sSubSup>
                              <m:sSubSupPr>
                                <m:ctrlPr>
                                  <a:rPr lang="en-US" sz="1950" i="1">
                                    <a:latin typeface="Cambria Math" panose="02040503050406030204" pitchFamily="18" charset="0"/>
                                  </a:rPr>
                                </m:ctrlPr>
                              </m:sSubSupPr>
                              <m:e>
                                <m:r>
                                  <a:rPr lang="en-US" sz="1950" i="1">
                                    <a:latin typeface="Cambria Math" panose="02040503050406030204" pitchFamily="18" charset="0"/>
                                  </a:rPr>
                                  <m:t>𝜎</m:t>
                                </m:r>
                              </m:e>
                              <m:sub>
                                <m:r>
                                  <a:rPr lang="en-US" sz="1950" i="1">
                                    <a:latin typeface="Cambria Math" panose="02040503050406030204" pitchFamily="18" charset="0"/>
                                  </a:rPr>
                                  <m:t>𝑛</m:t>
                                </m:r>
                              </m:sub>
                              <m:sup>
                                <m:r>
                                  <a:rPr lang="en-US" sz="1950" i="1">
                                    <a:latin typeface="Cambria Math" panose="02040503050406030204" pitchFamily="18" charset="0"/>
                                  </a:rPr>
                                  <m:t>2</m:t>
                                </m:r>
                              </m:sup>
                            </m:sSubSup>
                            <m:d>
                              <m:dPr>
                                <m:ctrlPr>
                                  <a:rPr lang="en-US" sz="1950" i="1">
                                    <a:latin typeface="Cambria Math" panose="02040503050406030204" pitchFamily="18" charset="0"/>
                                  </a:rPr>
                                </m:ctrlPr>
                              </m:dPr>
                              <m:e>
                                <m:r>
                                  <a:rPr lang="en-US" sz="1950" b="1" i="1">
                                    <a:latin typeface="Cambria Math" panose="02040503050406030204" pitchFamily="18" charset="0"/>
                                  </a:rPr>
                                  <m:t>𝒙</m:t>
                                </m:r>
                              </m:e>
                            </m:d>
                            <m:r>
                              <a:rPr lang="en-US" sz="1950" i="1">
                                <a:latin typeface="Cambria Math" panose="02040503050406030204" pitchFamily="18" charset="0"/>
                              </a:rPr>
                              <m:t>=</m:t>
                            </m:r>
                            <m:r>
                              <m:rPr>
                                <m:sty m:val="p"/>
                              </m:rPr>
                              <a:rPr lang="en-US" sz="1950">
                                <a:latin typeface="Cambria Math" panose="02040503050406030204" pitchFamily="18" charset="0"/>
                              </a:rPr>
                              <m:t>Σ</m:t>
                            </m:r>
                            <m:d>
                              <m:dPr>
                                <m:ctrlPr>
                                  <a:rPr lang="en-US" sz="1950" i="1">
                                    <a:latin typeface="Cambria Math" panose="02040503050406030204" pitchFamily="18" charset="0"/>
                                  </a:rPr>
                                </m:ctrlPr>
                              </m:dPr>
                              <m:e>
                                <m:r>
                                  <a:rPr lang="en-US" sz="1950" b="1" i="1">
                                    <a:latin typeface="Cambria Math" panose="02040503050406030204" pitchFamily="18" charset="0"/>
                                  </a:rPr>
                                  <m:t>𝒙</m:t>
                                </m:r>
                                <m:r>
                                  <a:rPr lang="en-US" sz="1950" i="1">
                                    <a:latin typeface="Cambria Math" panose="02040503050406030204" pitchFamily="18" charset="0"/>
                                  </a:rPr>
                                  <m:t>,</m:t>
                                </m:r>
                                <m:r>
                                  <a:rPr lang="en-US" sz="1950" b="1" i="1">
                                    <a:latin typeface="Cambria Math" panose="02040503050406030204" pitchFamily="18" charset="0"/>
                                  </a:rPr>
                                  <m:t>𝒙</m:t>
                                </m:r>
                              </m:e>
                            </m:d>
                            <m:r>
                              <a:rPr lang="en-US" sz="1950" i="1">
                                <a:latin typeface="Cambria Math" panose="02040503050406030204" pitchFamily="18" charset="0"/>
                              </a:rPr>
                              <m:t>−</m:t>
                            </m:r>
                            <m:r>
                              <m:rPr>
                                <m:sty m:val="p"/>
                              </m:rPr>
                              <a:rPr lang="en-US" sz="1950">
                                <a:latin typeface="Cambria Math" panose="02040503050406030204" pitchFamily="18" charset="0"/>
                              </a:rPr>
                              <m:t>Σ</m:t>
                            </m:r>
                            <m:d>
                              <m:dPr>
                                <m:ctrlPr>
                                  <a:rPr lang="en-US" sz="1950" i="1">
                                    <a:latin typeface="Cambria Math" panose="02040503050406030204" pitchFamily="18" charset="0"/>
                                  </a:rPr>
                                </m:ctrlPr>
                              </m:dPr>
                              <m:e>
                                <m:r>
                                  <a:rPr lang="en-US" sz="1950" b="1" i="1">
                                    <a:latin typeface="Cambria Math" panose="02040503050406030204" pitchFamily="18" charset="0"/>
                                  </a:rPr>
                                  <m:t>𝒙</m:t>
                                </m:r>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e>
                            </m:d>
                            <m:sSup>
                              <m:sSupPr>
                                <m:ctrlPr>
                                  <a:rPr lang="en-US" sz="1950" i="1">
                                    <a:latin typeface="Cambria Math" panose="02040503050406030204" pitchFamily="18" charset="0"/>
                                  </a:rPr>
                                </m:ctrlPr>
                              </m:sSupPr>
                              <m:e>
                                <m:d>
                                  <m:dPr>
                                    <m:ctrlPr>
                                      <a:rPr lang="en-US" sz="1950" i="1">
                                        <a:latin typeface="Cambria Math" panose="02040503050406030204" pitchFamily="18" charset="0"/>
                                      </a:rPr>
                                    </m:ctrlPr>
                                  </m:dPr>
                                  <m:e>
                                    <m:r>
                                      <m:rPr>
                                        <m:sty m:val="p"/>
                                      </m:rPr>
                                      <a:rPr lang="en-US" sz="1950">
                                        <a:latin typeface="Cambria Math" panose="02040503050406030204" pitchFamily="18" charset="0"/>
                                      </a:rPr>
                                      <m:t>Σ</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e>
                                    </m:d>
                                  </m:e>
                                </m:d>
                              </m:e>
                              <m:sup>
                                <m:r>
                                  <a:rPr lang="en-US" sz="1950" i="1">
                                    <a:latin typeface="Cambria Math" panose="02040503050406030204" pitchFamily="18" charset="0"/>
                                  </a:rPr>
                                  <m:t>−1</m:t>
                                </m:r>
                              </m:sup>
                            </m:sSup>
                            <m:r>
                              <m:rPr>
                                <m:sty m:val="p"/>
                              </m:rPr>
                              <a:rPr lang="en-US" sz="1950">
                                <a:latin typeface="Cambria Math" panose="02040503050406030204" pitchFamily="18" charset="0"/>
                              </a:rPr>
                              <m:t>Σ</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r>
                                  <a:rPr lang="en-US" sz="1950" i="1">
                                    <a:latin typeface="Cambria Math" panose="02040503050406030204" pitchFamily="18" charset="0"/>
                                  </a:rPr>
                                  <m:t>,</m:t>
                                </m:r>
                                <m:r>
                                  <a:rPr lang="en-US" sz="1950" b="1" i="1">
                                    <a:latin typeface="Cambria Math" panose="02040503050406030204" pitchFamily="18" charset="0"/>
                                  </a:rPr>
                                  <m:t>𝒙</m:t>
                                </m:r>
                              </m:e>
                            </m:d>
                          </m:e>
                        </m:mr>
                      </m:m>
                      <m:r>
                        <a:rPr lang="en-US" sz="1950" b="0" i="1" smtClean="0">
                          <a:latin typeface="Cambria Math" panose="02040503050406030204" pitchFamily="18" charset="0"/>
                        </a:rPr>
                        <m:t>    </m:t>
                      </m:r>
                      <m:d>
                        <m:dPr>
                          <m:ctrlPr>
                            <a:rPr lang="en-US" sz="1950" b="0" i="1" smtClean="0">
                              <a:latin typeface="Cambria Math" panose="02040503050406030204" pitchFamily="18" charset="0"/>
                            </a:rPr>
                          </m:ctrlPr>
                        </m:dPr>
                        <m:e>
                          <m:r>
                            <a:rPr lang="en-US" sz="1950" b="0" i="1" smtClean="0">
                              <a:latin typeface="Cambria Math" panose="02040503050406030204" pitchFamily="18" charset="0"/>
                            </a:rPr>
                            <m:t>2.20</m:t>
                          </m:r>
                        </m:e>
                      </m:d>
                    </m:oMath>
                  </m:oMathPara>
                </a14:m>
                <a:endParaRPr lang="en-US" sz="1950" dirty="0"/>
              </a:p>
            </p:txBody>
          </p:sp>
        </mc:Choice>
        <mc:Fallback xmlns="">
          <p:sp>
            <p:nvSpPr>
              <p:cNvPr id="3" name="Content Placeholder 2">
                <a:extLst>
                  <a:ext uri="{FF2B5EF4-FFF2-40B4-BE49-F238E27FC236}">
                    <a16:creationId xmlns:a16="http://schemas.microsoft.com/office/drawing/2014/main" id="{FC9B3AA2-2309-14A7-F897-4BA490C62540}"/>
                  </a:ext>
                </a:extLst>
              </p:cNvPr>
              <p:cNvSpPr>
                <a:spLocks noGrp="1" noRot="1" noChangeAspect="1" noMove="1" noResize="1" noEditPoints="1" noAdjustHandles="1" noChangeArrowheads="1" noChangeShapeType="1" noTextEdit="1"/>
              </p:cNvSpPr>
              <p:nvPr>
                <p:ph idx="1"/>
              </p:nvPr>
            </p:nvSpPr>
            <p:spPr>
              <a:xfrm>
                <a:off x="239843" y="914399"/>
                <a:ext cx="11677337" cy="5176066"/>
              </a:xfrm>
              <a:blipFill>
                <a:blip r:embed="rId2"/>
                <a:stretch>
                  <a:fillRect l="-522" t="-589" r="-470" b="-141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E0A4CE0-122F-35F9-7929-29EEA457AFC2}"/>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6ECE1C4E-2DE5-FAAA-746D-3D0716D7ACF6}"/>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EBD4028A-EA31-BED6-C101-890C28C86757}"/>
              </a:ext>
            </a:extLst>
          </p:cNvPr>
          <p:cNvSpPr>
            <a:spLocks noGrp="1"/>
          </p:cNvSpPr>
          <p:nvPr>
            <p:ph type="sldNum" sz="quarter" idx="12"/>
          </p:nvPr>
        </p:nvSpPr>
        <p:spPr/>
        <p:txBody>
          <a:bodyPr/>
          <a:lstStyle/>
          <a:p>
            <a:fld id="{5DB5036F-1FF2-46C4-8D2B-59C7E3B91952}" type="slidenum">
              <a:rPr lang="en-US" smtClean="0"/>
              <a:pPr/>
              <a:t>22</a:t>
            </a:fld>
            <a:endParaRPr lang="en-US"/>
          </a:p>
        </p:txBody>
      </p:sp>
    </p:spTree>
    <p:extLst>
      <p:ext uri="{BB962C8B-B14F-4D97-AF65-F5344CB8AC3E}">
        <p14:creationId xmlns:p14="http://schemas.microsoft.com/office/powerpoint/2010/main" val="2162187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75961-7229-AE4C-8356-7049FF813CC6}"/>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BC705F-EC30-D71D-36FE-97C46871007F}"/>
                  </a:ext>
                </a:extLst>
              </p:cNvPr>
              <p:cNvSpPr>
                <a:spLocks noGrp="1"/>
              </p:cNvSpPr>
              <p:nvPr>
                <p:ph idx="1"/>
              </p:nvPr>
            </p:nvSpPr>
            <p:spPr/>
            <p:txBody>
              <a:bodyPr>
                <a:noAutofit/>
              </a:bodyPr>
              <a:lstStyle/>
              <a:p>
                <a:pPr marL="0" marR="0" indent="0" algn="just">
                  <a:spcBef>
                    <a:spcPts val="0"/>
                  </a:spcBef>
                  <a:spcAft>
                    <a:spcPts val="0"/>
                  </a:spcAft>
                  <a:buNone/>
                </a:pP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Therefore, the acquisition function </a:t>
                </a:r>
                <a:r>
                  <a:rPr lang="en-US" sz="26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6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6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which will be based on </a:t>
                </a:r>
                <a:r>
                  <a:rPr lang="en-US" sz="26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6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6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6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26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6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is denoted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600" i="1">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600" b="1" i="1">
                              <a:effectLst/>
                              <a:latin typeface="Cambria Math" panose="02040503050406030204" pitchFamily="18" charset="0"/>
                              <a:ea typeface="SimSun" panose="02010600030101010101" pitchFamily="2" charset="-122"/>
                              <a:cs typeface="Times New Roman" panose="02020603050405020304" pitchFamily="18" charset="0"/>
                            </a:rPr>
                            <m:t>𝒙</m:t>
                          </m:r>
                        </m:e>
                        <m:e>
                          <m:r>
                            <a:rPr lang="en-US" sz="2600" i="1">
                              <a:effectLst/>
                              <a:latin typeface="Cambria Math" panose="02040503050406030204" pitchFamily="18" charset="0"/>
                              <a:ea typeface="SimSun" panose="02010600030101010101" pitchFamily="2" charset="-122"/>
                              <a:cs typeface="Times New Roman" panose="02020603050405020304" pitchFamily="18" charset="0"/>
                            </a:rPr>
                            <m:t>𝑓</m:t>
                          </m:r>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𝑆</m:t>
                          </m:r>
                        </m:e>
                      </m:d>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600" b="1" i="1">
                              <a:effectLst/>
                              <a:latin typeface="Cambria Math" panose="02040503050406030204" pitchFamily="18" charset="0"/>
                              <a:ea typeface="SimSun" panose="02010600030101010101" pitchFamily="2" charset="-122"/>
                              <a:cs typeface="Times New Roman" panose="02020603050405020304" pitchFamily="18" charset="0"/>
                            </a:rPr>
                            <m:t>𝒙</m:t>
                          </m:r>
                        </m:e>
                        <m:e>
                          <m:sSub>
                            <m:sSub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6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600" b="1" i="1">
                                  <a:effectLst/>
                                  <a:latin typeface="Cambria Math" panose="02040503050406030204" pitchFamily="18" charset="0"/>
                                  <a:ea typeface="SimSun" panose="02010600030101010101" pitchFamily="2" charset="-122"/>
                                  <a:cs typeface="Times New Roman" panose="02020603050405020304" pitchFamily="18" charset="0"/>
                                </a:rPr>
                                <m:t>𝒙</m:t>
                              </m:r>
                            </m:e>
                          </m:d>
                        </m:e>
                      </m:d>
                    </m:oMath>
                  </m:oMathPara>
                </a14:m>
                <a:endParaRPr lang="en-US" sz="26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600" dirty="0">
                    <a:effectLst/>
                    <a:latin typeface="Times New Roman" panose="02020603050405020304" pitchFamily="18" charset="0"/>
                    <a:ea typeface="SimSun" panose="02010600030101010101" pitchFamily="2" charset="-122"/>
                  </a:rPr>
                  <a:t>Indeed, GPR is represented by the two parameters </a:t>
                </a:r>
                <a:r>
                  <a:rPr lang="en-US" sz="2600" i="1" dirty="0" err="1">
                    <a:effectLst/>
                    <a:latin typeface="Times New Roman" panose="02020603050405020304" pitchFamily="18" charset="0"/>
                    <a:ea typeface="SimSun" panose="02010600030101010101" pitchFamily="2" charset="-122"/>
                  </a:rPr>
                  <a:t>μ</a:t>
                </a:r>
                <a:r>
                  <a:rPr lang="en-US" sz="2600" i="1" baseline="-25000" dirty="0" err="1">
                    <a:effectLst/>
                    <a:latin typeface="Times New Roman" panose="02020603050405020304" pitchFamily="18" charset="0"/>
                    <a:ea typeface="SimSun" panose="02010600030101010101" pitchFamily="2" charset="-122"/>
                  </a:rPr>
                  <a:t>n</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and </a:t>
                </a:r>
                <a:r>
                  <a:rPr lang="en-US" sz="2600" i="1" dirty="0">
                    <a:effectLst/>
                    <a:latin typeface="Times New Roman" panose="02020603050405020304" pitchFamily="18" charset="0"/>
                    <a:ea typeface="SimSun" panose="02010600030101010101" pitchFamily="2" charset="-122"/>
                  </a:rPr>
                  <a:t>σ</a:t>
                </a:r>
                <a:r>
                  <a:rPr lang="en-US" sz="2600" i="1" baseline="-25000" dirty="0">
                    <a:effectLst/>
                    <a:latin typeface="Times New Roman" panose="02020603050405020304" pitchFamily="18" charset="0"/>
                    <a:ea typeface="SimSun" panose="02010600030101010101" pitchFamily="2" charset="-122"/>
                  </a:rPr>
                  <a:t>n</a:t>
                </a:r>
                <a:r>
                  <a:rPr lang="en-US" sz="2600" baseline="30000" dirty="0">
                    <a:effectLst/>
                    <a:latin typeface="Times New Roman" panose="02020603050405020304" pitchFamily="18" charset="0"/>
                    <a:ea typeface="SimSun" panose="02010600030101010101" pitchFamily="2" charset="-122"/>
                  </a:rPr>
                  <a:t>2</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but such parameters are not included in the target function </a:t>
                </a:r>
                <a:r>
                  <a:rPr lang="en-US" sz="2600" i="1" dirty="0">
                    <a:effectLst/>
                    <a:latin typeface="Times New Roman" panose="02020603050405020304" pitchFamily="18" charset="0"/>
                    <a:ea typeface="SimSun" panose="02010600030101010101" pitchFamily="2" charset="-122"/>
                  </a:rPr>
                  <a:t>f</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and so this is a NBO. Given acquisition function </a:t>
                </a:r>
                <a:r>
                  <a:rPr lang="en-US" sz="2600" i="1" dirty="0">
                    <a:effectLst/>
                    <a:latin typeface="Times New Roman" panose="02020603050405020304" pitchFamily="18" charset="0"/>
                    <a:ea typeface="SimSun" panose="02010600030101010101" pitchFamily="2" charset="-122"/>
                  </a:rPr>
                  <a:t>α</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 </a:t>
                </a:r>
                <a:r>
                  <a:rPr lang="en-US" sz="2600" i="1" dirty="0" err="1">
                    <a:effectLst/>
                    <a:latin typeface="Times New Roman" panose="02020603050405020304" pitchFamily="18" charset="0"/>
                    <a:ea typeface="SimSun" panose="02010600030101010101" pitchFamily="2" charset="-122"/>
                  </a:rPr>
                  <a:t>μ</a:t>
                </a:r>
                <a:r>
                  <a:rPr lang="en-US" sz="2600" i="1" baseline="-25000" dirty="0" err="1">
                    <a:effectLst/>
                    <a:latin typeface="Times New Roman" panose="02020603050405020304" pitchFamily="18" charset="0"/>
                    <a:ea typeface="SimSun" panose="02010600030101010101" pitchFamily="2" charset="-122"/>
                  </a:rPr>
                  <a:t>n</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a:t>
                </a:r>
                <a:r>
                  <a:rPr lang="en-US" sz="2600" i="1" dirty="0">
                    <a:effectLst/>
                    <a:latin typeface="Times New Roman" panose="02020603050405020304" pitchFamily="18" charset="0"/>
                    <a:ea typeface="SimSun" panose="02010600030101010101" pitchFamily="2" charset="-122"/>
                  </a:rPr>
                  <a:t>σ</a:t>
                </a:r>
                <a:r>
                  <a:rPr lang="en-US" sz="2600" i="1" baseline="-25000" dirty="0">
                    <a:effectLst/>
                    <a:latin typeface="Times New Roman" panose="02020603050405020304" pitchFamily="18" charset="0"/>
                    <a:ea typeface="SimSun" panose="02010600030101010101" pitchFamily="2" charset="-122"/>
                  </a:rPr>
                  <a:t>n</a:t>
                </a:r>
                <a:r>
                  <a:rPr lang="en-US" sz="2600" baseline="30000" dirty="0">
                    <a:effectLst/>
                    <a:latin typeface="Times New Roman" panose="02020603050405020304" pitchFamily="18" charset="0"/>
                    <a:ea typeface="SimSun" panose="02010600030101010101" pitchFamily="2" charset="-122"/>
                  </a:rPr>
                  <a:t>2</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based on </a:t>
                </a:r>
                <a:r>
                  <a:rPr lang="en-US" sz="2600" i="1" dirty="0" err="1">
                    <a:effectLst/>
                    <a:latin typeface="Times New Roman" panose="02020603050405020304" pitchFamily="18" charset="0"/>
                    <a:ea typeface="SimSun" panose="02010600030101010101" pitchFamily="2" charset="-122"/>
                  </a:rPr>
                  <a:t>μ</a:t>
                </a:r>
                <a:r>
                  <a:rPr lang="en-US" sz="2600" i="1" baseline="-25000" dirty="0" err="1">
                    <a:effectLst/>
                    <a:latin typeface="Times New Roman" panose="02020603050405020304" pitchFamily="18" charset="0"/>
                    <a:ea typeface="SimSun" panose="02010600030101010101" pitchFamily="2" charset="-122"/>
                  </a:rPr>
                  <a:t>n</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and </a:t>
                </a:r>
                <a:r>
                  <a:rPr lang="en-US" sz="2600" i="1" dirty="0">
                    <a:effectLst/>
                    <a:latin typeface="Times New Roman" panose="02020603050405020304" pitchFamily="18" charset="0"/>
                    <a:ea typeface="SimSun" panose="02010600030101010101" pitchFamily="2" charset="-122"/>
                  </a:rPr>
                  <a:t>σ</a:t>
                </a:r>
                <a:r>
                  <a:rPr lang="en-US" sz="2600" i="1" baseline="-25000" dirty="0">
                    <a:effectLst/>
                    <a:latin typeface="Times New Roman" panose="02020603050405020304" pitchFamily="18" charset="0"/>
                    <a:ea typeface="SimSun" panose="02010600030101010101" pitchFamily="2" charset="-122"/>
                  </a:rPr>
                  <a:t>n</a:t>
                </a:r>
                <a:r>
                  <a:rPr lang="en-US" sz="2600" baseline="30000" dirty="0">
                    <a:effectLst/>
                    <a:latin typeface="Times New Roman" panose="02020603050405020304" pitchFamily="18" charset="0"/>
                    <a:ea typeface="SimSun" panose="02010600030101010101" pitchFamily="2" charset="-122"/>
                  </a:rPr>
                  <a:t>2</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and also known sample </a:t>
                </a:r>
                <a:r>
                  <a:rPr lang="en-US" sz="2600" b="1" i="1" dirty="0" err="1">
                    <a:effectLst/>
                    <a:latin typeface="Times New Roman" panose="02020603050405020304" pitchFamily="18" charset="0"/>
                    <a:ea typeface="SimSun" panose="02010600030101010101" pitchFamily="2" charset="-122"/>
                  </a:rPr>
                  <a:t>D</a:t>
                </a:r>
                <a:r>
                  <a:rPr lang="en-US" sz="2600" i="1" baseline="-25000" dirty="0" err="1">
                    <a:effectLst/>
                    <a:latin typeface="Times New Roman" panose="02020603050405020304" pitchFamily="18" charset="0"/>
                    <a:ea typeface="SimSun" panose="02010600030101010101" pitchFamily="2" charset="-122"/>
                  </a:rPr>
                  <a:t>n</a:t>
                </a:r>
                <a:r>
                  <a:rPr lang="en-US" sz="2600" dirty="0">
                    <a:effectLst/>
                    <a:latin typeface="Times New Roman" panose="02020603050405020304" pitchFamily="18" charset="0"/>
                    <a:ea typeface="SimSun" panose="02010600030101010101" pitchFamily="2" charset="-122"/>
                  </a:rPr>
                  <a:t> = </a:t>
                </a:r>
                <a:r>
                  <a:rPr lang="en-US" sz="2600" b="1" i="1" dirty="0">
                    <a:effectLst/>
                    <a:latin typeface="Times New Roman" panose="02020603050405020304" pitchFamily="18" charset="0"/>
                    <a:ea typeface="SimSun" panose="02010600030101010101" pitchFamily="2" charset="-122"/>
                  </a:rPr>
                  <a:t>x</a:t>
                </a:r>
                <a:r>
                  <a:rPr lang="en-US" sz="2600" baseline="-25000" dirty="0">
                    <a:effectLst/>
                    <a:latin typeface="Times New Roman" panose="02020603050405020304" pitchFamily="18" charset="0"/>
                    <a:ea typeface="SimSun" panose="02010600030101010101" pitchFamily="2" charset="-122"/>
                  </a:rPr>
                  <a:t>1:</a:t>
                </a:r>
                <a:r>
                  <a:rPr lang="en-US" sz="2600" i="1" baseline="-25000" dirty="0">
                    <a:effectLst/>
                    <a:latin typeface="Times New Roman" panose="02020603050405020304" pitchFamily="18" charset="0"/>
                    <a:ea typeface="SimSun" panose="02010600030101010101" pitchFamily="2" charset="-122"/>
                  </a:rPr>
                  <a:t>n</a:t>
                </a:r>
                <a:r>
                  <a:rPr lang="en-US" sz="2600" dirty="0">
                    <a:effectLst/>
                    <a:latin typeface="Times New Roman" panose="02020603050405020304" pitchFamily="18" charset="0"/>
                    <a:ea typeface="SimSun" panose="02010600030101010101" pitchFamily="2" charset="-122"/>
                  </a:rPr>
                  <a:t> = {</a:t>
                </a:r>
                <a:r>
                  <a:rPr lang="en-US" sz="2600" b="1" i="1" dirty="0">
                    <a:effectLst/>
                    <a:latin typeface="Times New Roman" panose="02020603050405020304" pitchFamily="18" charset="0"/>
                    <a:ea typeface="SimSun" panose="02010600030101010101" pitchFamily="2" charset="-122"/>
                  </a:rPr>
                  <a:t>x</a:t>
                </a:r>
                <a:r>
                  <a:rPr lang="en-US" sz="2600" baseline="-25000" dirty="0">
                    <a:effectLst/>
                    <a:latin typeface="Times New Roman" panose="02020603050405020304" pitchFamily="18" charset="0"/>
                    <a:ea typeface="SimSun" panose="02010600030101010101" pitchFamily="2" charset="-122"/>
                  </a:rPr>
                  <a:t>1</a:t>
                </a:r>
                <a:r>
                  <a:rPr lang="en-US" sz="2600" dirty="0">
                    <a:effectLst/>
                    <a:latin typeface="Times New Roman" panose="02020603050405020304" pitchFamily="18" charset="0"/>
                    <a:ea typeface="SimSun" panose="02010600030101010101" pitchFamily="2" charset="-122"/>
                  </a:rPr>
                  <a:t>, </a:t>
                </a:r>
                <a:r>
                  <a:rPr lang="en-US" sz="2600" b="1" i="1" dirty="0">
                    <a:effectLst/>
                    <a:latin typeface="Times New Roman" panose="02020603050405020304" pitchFamily="18" charset="0"/>
                    <a:ea typeface="SimSun" panose="02010600030101010101" pitchFamily="2" charset="-122"/>
                  </a:rPr>
                  <a:t>x</a:t>
                </a:r>
                <a:r>
                  <a:rPr lang="en-US" sz="2600" baseline="-25000" dirty="0">
                    <a:effectLst/>
                    <a:latin typeface="Times New Roman" panose="02020603050405020304" pitchFamily="18" charset="0"/>
                    <a:ea typeface="SimSun" panose="02010600030101010101" pitchFamily="2" charset="-122"/>
                  </a:rPr>
                  <a:t>2</a:t>
                </a:r>
                <a:r>
                  <a:rPr lang="en-US" sz="2600" dirty="0">
                    <a:effectLst/>
                    <a:latin typeface="Times New Roman" panose="02020603050405020304" pitchFamily="18" charset="0"/>
                    <a:ea typeface="SimSun" panose="02010600030101010101" pitchFamily="2" charset="-122"/>
                  </a:rPr>
                  <a:t>,…, </a:t>
                </a:r>
                <a:r>
                  <a:rPr lang="en-US" sz="2600" b="1" i="1" dirty="0" err="1">
                    <a:effectLst/>
                    <a:latin typeface="Times New Roman" panose="02020603050405020304" pitchFamily="18" charset="0"/>
                    <a:ea typeface="SimSun" panose="02010600030101010101" pitchFamily="2" charset="-122"/>
                  </a:rPr>
                  <a:t>x</a:t>
                </a:r>
                <a:r>
                  <a:rPr lang="en-US" sz="2600" i="1" baseline="-25000" dirty="0" err="1">
                    <a:effectLst/>
                    <a:latin typeface="Times New Roman" panose="02020603050405020304" pitchFamily="18" charset="0"/>
                    <a:ea typeface="SimSun" panose="02010600030101010101" pitchFamily="2" charset="-122"/>
                  </a:rPr>
                  <a:t>n</a:t>
                </a:r>
                <a:r>
                  <a:rPr lang="en-US" sz="2600" dirty="0">
                    <a:effectLst/>
                    <a:latin typeface="Times New Roman" panose="02020603050405020304" pitchFamily="18" charset="0"/>
                    <a:ea typeface="SimSun" panose="02010600030101010101" pitchFamily="2" charset="-122"/>
                  </a:rPr>
                  <a:t>}, let </a:t>
                </a:r>
                <a:r>
                  <a:rPr lang="en-US" sz="2600" b="1" i="1" dirty="0">
                    <a:effectLst/>
                    <a:latin typeface="Times New Roman" panose="02020603050405020304" pitchFamily="18" charset="0"/>
                    <a:ea typeface="SimSun" panose="02010600030101010101" pitchFamily="2" charset="-122"/>
                  </a:rPr>
                  <a:t>x</a:t>
                </a:r>
                <a:r>
                  <a:rPr lang="en-US" sz="2600" i="1" baseline="-25000" dirty="0">
                    <a:effectLst/>
                    <a:latin typeface="Times New Roman" panose="02020603050405020304" pitchFamily="18" charset="0"/>
                    <a:ea typeface="SimSun" panose="02010600030101010101" pitchFamily="2" charset="-122"/>
                  </a:rPr>
                  <a:t>n</a:t>
                </a:r>
                <a:r>
                  <a:rPr lang="en-US" sz="2600" baseline="-25000" dirty="0">
                    <a:effectLst/>
                    <a:latin typeface="Times New Roman" panose="02020603050405020304" pitchFamily="18" charset="0"/>
                    <a:ea typeface="SimSun" panose="02010600030101010101" pitchFamily="2" charset="-122"/>
                  </a:rPr>
                  <a:t>+1</a:t>
                </a:r>
                <a:r>
                  <a:rPr lang="en-US" sz="2600" dirty="0">
                    <a:effectLst/>
                    <a:latin typeface="Times New Roman" panose="02020603050405020304" pitchFamily="18" charset="0"/>
                    <a:ea typeface="SimSun" panose="02010600030101010101" pitchFamily="2" charset="-122"/>
                  </a:rPr>
                  <a:t> be a maximizer of </a:t>
                </a:r>
                <a:r>
                  <a:rPr lang="en-US" sz="2600" i="1" dirty="0">
                    <a:effectLst/>
                    <a:latin typeface="Times New Roman" panose="02020603050405020304" pitchFamily="18" charset="0"/>
                    <a:ea typeface="SimSun" panose="02010600030101010101" pitchFamily="2" charset="-122"/>
                  </a:rPr>
                  <a:t>α</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 </a:t>
                </a:r>
                <a:r>
                  <a:rPr lang="en-US" sz="2600" i="1" dirty="0" err="1">
                    <a:effectLst/>
                    <a:latin typeface="Times New Roman" panose="02020603050405020304" pitchFamily="18" charset="0"/>
                    <a:ea typeface="SimSun" panose="02010600030101010101" pitchFamily="2" charset="-122"/>
                  </a:rPr>
                  <a:t>μ</a:t>
                </a:r>
                <a:r>
                  <a:rPr lang="en-US" sz="2600" i="1" baseline="-25000" dirty="0" err="1">
                    <a:effectLst/>
                    <a:latin typeface="Times New Roman" panose="02020603050405020304" pitchFamily="18" charset="0"/>
                    <a:ea typeface="SimSun" panose="02010600030101010101" pitchFamily="2" charset="-122"/>
                  </a:rPr>
                  <a:t>n</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a:t>
                </a:r>
                <a:r>
                  <a:rPr lang="en-US" sz="2600" i="1" dirty="0">
                    <a:effectLst/>
                    <a:latin typeface="Times New Roman" panose="02020603050405020304" pitchFamily="18" charset="0"/>
                    <a:ea typeface="SimSun" panose="02010600030101010101" pitchFamily="2" charset="-122"/>
                  </a:rPr>
                  <a:t>σ</a:t>
                </a:r>
                <a:r>
                  <a:rPr lang="en-US" sz="2600" i="1" baseline="-25000" dirty="0">
                    <a:effectLst/>
                    <a:latin typeface="Times New Roman" panose="02020603050405020304" pitchFamily="18" charset="0"/>
                    <a:ea typeface="SimSun" panose="02010600030101010101" pitchFamily="2" charset="-122"/>
                  </a:rPr>
                  <a:t>n</a:t>
                </a:r>
                <a:r>
                  <a:rPr lang="en-US" sz="2600" baseline="30000" dirty="0">
                    <a:effectLst/>
                    <a:latin typeface="Times New Roman" panose="02020603050405020304" pitchFamily="18" charset="0"/>
                    <a:ea typeface="SimSun" panose="02010600030101010101" pitchFamily="2" charset="-122"/>
                  </a:rPr>
                  <a:t>2</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with regard to </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and hence </a:t>
                </a:r>
                <a:r>
                  <a:rPr lang="en-US" sz="2600" b="1" i="1" dirty="0">
                    <a:effectLst/>
                    <a:latin typeface="Times New Roman" panose="02020603050405020304" pitchFamily="18" charset="0"/>
                    <a:ea typeface="SimSun" panose="02010600030101010101" pitchFamily="2" charset="-122"/>
                  </a:rPr>
                  <a:t>x</a:t>
                </a:r>
                <a:r>
                  <a:rPr lang="en-US" sz="2600" i="1" baseline="-25000" dirty="0">
                    <a:effectLst/>
                    <a:latin typeface="Times New Roman" panose="02020603050405020304" pitchFamily="18" charset="0"/>
                    <a:ea typeface="SimSun" panose="02010600030101010101" pitchFamily="2" charset="-122"/>
                  </a:rPr>
                  <a:t>n</a:t>
                </a:r>
                <a:r>
                  <a:rPr lang="en-US" sz="2600" baseline="-25000" dirty="0">
                    <a:effectLst/>
                    <a:latin typeface="Times New Roman" panose="02020603050405020304" pitchFamily="18" charset="0"/>
                    <a:ea typeface="SimSun" panose="02010600030101010101" pitchFamily="2" charset="-122"/>
                  </a:rPr>
                  <a:t>+1</a:t>
                </a:r>
                <a:r>
                  <a:rPr lang="en-US" sz="2600" dirty="0">
                    <a:effectLst/>
                    <a:latin typeface="Times New Roman" panose="02020603050405020304" pitchFamily="18" charset="0"/>
                    <a:ea typeface="SimSun" panose="02010600030101010101" pitchFamily="2" charset="-122"/>
                  </a:rPr>
                  <a:t> will be updated continuously after every iteration until it reaches the entire maximizer </a:t>
                </a:r>
                <a:r>
                  <a:rPr lang="en-US" sz="2600" b="1" i="1" dirty="0">
                    <a:effectLst/>
                    <a:latin typeface="Times New Roman" panose="02020603050405020304" pitchFamily="18" charset="0"/>
                    <a:ea typeface="SimSun" panose="02010600030101010101" pitchFamily="2" charset="-122"/>
                  </a:rPr>
                  <a:t>x</a:t>
                </a:r>
                <a:r>
                  <a:rPr lang="en-US" sz="2600" baseline="30000" dirty="0">
                    <a:effectLst/>
                    <a:latin typeface="Times New Roman" panose="02020603050405020304" pitchFamily="18" charset="0"/>
                    <a:ea typeface="SimSun" panose="02010600030101010101" pitchFamily="2" charset="-122"/>
                  </a:rPr>
                  <a:t>*</a:t>
                </a:r>
                <a:r>
                  <a:rPr lang="en-US" sz="2600" dirty="0">
                    <a:effectLst/>
                    <a:latin typeface="Times New Roman" panose="02020603050405020304" pitchFamily="18" charset="0"/>
                    <a:ea typeface="SimSun" panose="02010600030101010101" pitchFamily="2" charset="-122"/>
                  </a:rPr>
                  <a:t> of </a:t>
                </a:r>
                <a:r>
                  <a:rPr lang="en-US" sz="2600" i="1" dirty="0">
                    <a:effectLst/>
                    <a:latin typeface="Times New Roman" panose="02020603050405020304" pitchFamily="18" charset="0"/>
                    <a:ea typeface="SimSun" panose="02010600030101010101" pitchFamily="2" charset="-122"/>
                  </a:rPr>
                  <a:t>f</a:t>
                </a:r>
                <a:r>
                  <a:rPr lang="en-US" sz="2600" dirty="0">
                    <a:effectLst/>
                    <a:latin typeface="Times New Roman" panose="02020603050405020304" pitchFamily="18" charset="0"/>
                    <a:ea typeface="SimSun" panose="02010600030101010101" pitchFamily="2" charset="-122"/>
                  </a:rPr>
                  <a:t>(</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sSub>
                        <m:sSubPr>
                          <m:ctrlPr>
                            <a:rPr lang="en-US" sz="2600" i="1" smtClean="0">
                              <a:effectLst/>
                              <a:latin typeface="Cambria Math" panose="02040503050406030204" pitchFamily="18" charset="0"/>
                            </a:rPr>
                          </m:ctrlPr>
                        </m:sSubPr>
                        <m:e>
                          <m:r>
                            <a:rPr lang="en-US" sz="26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600" i="1">
                              <a:effectLst/>
                              <a:latin typeface="Cambria Math" panose="02040503050406030204" pitchFamily="18" charset="0"/>
                            </a:rPr>
                          </m:ctrlPr>
                        </m:funcPr>
                        <m:fName>
                          <m:limLow>
                            <m:limLowPr>
                              <m:ctrlPr>
                                <a:rPr lang="en-US" sz="2600" i="1">
                                  <a:effectLst/>
                                  <a:latin typeface="Cambria Math" panose="02040503050406030204" pitchFamily="18" charset="0"/>
                                </a:rPr>
                              </m:ctrlPr>
                            </m:limLowPr>
                            <m:e>
                              <m:r>
                                <m:rPr>
                                  <m:sty m:val="p"/>
                                </m:rPr>
                                <a:rPr lang="en-US" sz="26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6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r>
                            <a:rPr lang="en-US" sz="2600" i="1">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2600" i="1">
                                  <a:effectLst/>
                                  <a:latin typeface="Cambria Math" panose="02040503050406030204" pitchFamily="18" charset="0"/>
                                </a:rPr>
                              </m:ctrlPr>
                            </m:dPr>
                            <m:e>
                              <m:r>
                                <a:rPr lang="en-US" sz="2600" b="1" i="1">
                                  <a:effectLst/>
                                  <a:latin typeface="Cambria Math" panose="02040503050406030204" pitchFamily="18" charset="0"/>
                                  <a:ea typeface="SimSun" panose="02010600030101010101" pitchFamily="2" charset="-122"/>
                                  <a:cs typeface="Times New Roman" panose="02020603050405020304" pitchFamily="18" charset="0"/>
                                </a:rPr>
                                <m:t>𝒙</m:t>
                              </m:r>
                            </m:e>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600" i="1">
                                      <a:effectLst/>
                                      <a:latin typeface="Cambria Math" panose="02040503050406030204" pitchFamily="18" charset="0"/>
                                    </a:rPr>
                                  </m:ctrlPr>
                                </m:dPr>
                                <m:e>
                                  <m:r>
                                    <a:rPr lang="en-US" sz="26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600" i="1">
                                      <a:effectLst/>
                                      <a:latin typeface="Cambria Math" panose="020405030504060302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600" i="1">
                                      <a:effectLst/>
                                      <a:latin typeface="Cambria Math" panose="02040503050406030204" pitchFamily="18" charset="0"/>
                                    </a:rPr>
                                  </m:ctrlPr>
                                </m:dPr>
                                <m:e>
                                  <m:r>
                                    <a:rPr lang="en-US" sz="2600" b="1" i="1">
                                      <a:effectLst/>
                                      <a:latin typeface="Cambria Math" panose="02040503050406030204" pitchFamily="18" charset="0"/>
                                      <a:ea typeface="SimSun" panose="02010600030101010101" pitchFamily="2" charset="-122"/>
                                      <a:cs typeface="Times New Roman" panose="02020603050405020304" pitchFamily="18" charset="0"/>
                                    </a:rPr>
                                    <m:t>𝒙</m:t>
                                  </m:r>
                                </m:e>
                              </m:d>
                            </m:e>
                          </m:d>
                        </m:e>
                      </m:func>
                      <m:r>
                        <a:rPr lang="en-US" sz="2600" b="1"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600" b="1"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600" b="0" i="1" smtClean="0">
                              <a:effectLst/>
                              <a:latin typeface="Cambria Math" panose="02040503050406030204" pitchFamily="18" charset="0"/>
                              <a:ea typeface="SimSun" panose="02010600030101010101" pitchFamily="2" charset="-122"/>
                              <a:cs typeface="Times New Roman" panose="02020603050405020304" pitchFamily="18" charset="0"/>
                            </a:rPr>
                            <m:t>2.21</m:t>
                          </m:r>
                        </m:e>
                      </m:d>
                    </m:oMath>
                  </m:oMathPara>
                </a14:m>
                <a:endParaRPr lang="en-US" sz="2600" dirty="0"/>
              </a:p>
              <a:p>
                <a:pPr marL="0" indent="0">
                  <a:buNone/>
                </a:pPr>
                <a:r>
                  <a:rPr lang="en-US" sz="2600" dirty="0">
                    <a:effectLst/>
                    <a:latin typeface="Times New Roman" panose="02020603050405020304" pitchFamily="18" charset="0"/>
                    <a:ea typeface="SimSun" panose="02010600030101010101" pitchFamily="2" charset="-122"/>
                  </a:rPr>
                  <a:t>As a result, the pseudo code of NBO with GPR is finetuned as shown in the next slide.</a:t>
                </a:r>
                <a:endParaRPr lang="en-US" sz="2600" dirty="0"/>
              </a:p>
            </p:txBody>
          </p:sp>
        </mc:Choice>
        <mc:Fallback xmlns="">
          <p:sp>
            <p:nvSpPr>
              <p:cNvPr id="3" name="Content Placeholder 2">
                <a:extLst>
                  <a:ext uri="{FF2B5EF4-FFF2-40B4-BE49-F238E27FC236}">
                    <a16:creationId xmlns:a16="http://schemas.microsoft.com/office/drawing/2014/main" id="{8DBC705F-EC30-D71D-36FE-97C46871007F}"/>
                  </a:ext>
                </a:extLst>
              </p:cNvPr>
              <p:cNvSpPr>
                <a:spLocks noGrp="1" noRot="1" noChangeAspect="1" noMove="1" noResize="1" noEditPoints="1" noAdjustHandles="1" noChangeArrowheads="1" noChangeShapeType="1" noTextEdit="1"/>
              </p:cNvSpPr>
              <p:nvPr>
                <p:ph idx="1"/>
              </p:nvPr>
            </p:nvSpPr>
            <p:spPr>
              <a:blipFill>
                <a:blip r:embed="rId2"/>
                <a:stretch>
                  <a:fillRect l="-1043" t="-1060" r="-986" b="-47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507C99E-F4B9-CD64-E554-7C5BA5C863D6}"/>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CEE2B1A4-CA96-D389-3942-D1F35BBA334A}"/>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6A07E005-64A4-96FA-516F-625D73C45B73}"/>
              </a:ext>
            </a:extLst>
          </p:cNvPr>
          <p:cNvSpPr>
            <a:spLocks noGrp="1"/>
          </p:cNvSpPr>
          <p:nvPr>
            <p:ph type="sldNum" sz="quarter" idx="12"/>
          </p:nvPr>
        </p:nvSpPr>
        <p:spPr/>
        <p:txBody>
          <a:bodyPr/>
          <a:lstStyle/>
          <a:p>
            <a:fld id="{5DB5036F-1FF2-46C4-8D2B-59C7E3B91952}" type="slidenum">
              <a:rPr lang="en-US" smtClean="0"/>
              <a:pPr/>
              <a:t>23</a:t>
            </a:fld>
            <a:endParaRPr lang="en-US"/>
          </a:p>
        </p:txBody>
      </p:sp>
    </p:spTree>
    <p:extLst>
      <p:ext uri="{BB962C8B-B14F-4D97-AF65-F5344CB8AC3E}">
        <p14:creationId xmlns:p14="http://schemas.microsoft.com/office/powerpoint/2010/main" val="168727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C7C43-2F7F-1538-659E-8F8D97C2F36C}"/>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56B2D0-CF77-CA8C-44A3-3269573595BD}"/>
                  </a:ext>
                </a:extLst>
              </p:cNvPr>
              <p:cNvSpPr>
                <a:spLocks noGrp="1"/>
              </p:cNvSpPr>
              <p:nvPr>
                <p:ph idx="1"/>
              </p:nvPr>
            </p:nvSpPr>
            <p:spPr>
              <a:xfrm>
                <a:off x="438090" y="914399"/>
                <a:ext cx="10714592" cy="5176066"/>
              </a:xfrm>
              <a:ln>
                <a:solidFill>
                  <a:schemeClr val="tx1"/>
                </a:solidFill>
              </a:ln>
            </p:spPr>
            <p:txBody>
              <a:bodyPr>
                <a:no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Initialize randomly </a:t>
                </a:r>
                <a:r>
                  <a:rPr lang="en-US" sz="200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Initialize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m</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While maximizer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not reached or the number of iterations is not many enough</a:t>
                </a: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Update posterior mean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variance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of GPR with sample </a:t>
                </a:r>
                <a:r>
                  <a:rPr lang="en-US" sz="200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as follows:</a:t>
                </a:r>
              </a:p>
              <a:p>
                <a:pPr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Determine acquisition function</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 α</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based on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of GPR.</a:t>
                </a: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Find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as a maximizer of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with regard to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d>
                        </m:e>
                      </m:func>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Set</a:t>
                </a:r>
              </a:p>
              <a:p>
                <a:pPr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Add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to sample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𝑫</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𝑫</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b>
                      </m:sSub>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Increase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+ 1.</a:t>
                </a:r>
              </a:p>
              <a:p>
                <a:pPr marL="0" indent="0">
                  <a:buNone/>
                </a:pPr>
                <a:r>
                  <a:rPr lang="en-US" sz="2000" dirty="0">
                    <a:effectLst/>
                    <a:latin typeface="Times New Roman" panose="02020603050405020304" pitchFamily="18" charset="0"/>
                    <a:ea typeface="SimSun" panose="02010600030101010101" pitchFamily="2" charset="-122"/>
                  </a:rPr>
                  <a:t>End while</a:t>
                </a:r>
                <a:endParaRPr lang="en-US" sz="2000" dirty="0"/>
              </a:p>
            </p:txBody>
          </p:sp>
        </mc:Choice>
        <mc:Fallback xmlns="">
          <p:sp>
            <p:nvSpPr>
              <p:cNvPr id="3" name="Content Placeholder 2">
                <a:extLst>
                  <a:ext uri="{FF2B5EF4-FFF2-40B4-BE49-F238E27FC236}">
                    <a16:creationId xmlns:a16="http://schemas.microsoft.com/office/drawing/2014/main" id="{4156B2D0-CF77-CA8C-44A3-3269573595BD}"/>
                  </a:ext>
                </a:extLst>
              </p:cNvPr>
              <p:cNvSpPr>
                <a:spLocks noGrp="1" noRot="1" noChangeAspect="1" noMove="1" noResize="1" noEditPoints="1" noAdjustHandles="1" noChangeArrowheads="1" noChangeShapeType="1" noTextEdit="1"/>
              </p:cNvSpPr>
              <p:nvPr>
                <p:ph idx="1"/>
              </p:nvPr>
            </p:nvSpPr>
            <p:spPr>
              <a:xfrm>
                <a:off x="438090" y="914399"/>
                <a:ext cx="10714592" cy="5176066"/>
              </a:xfrm>
              <a:blipFill>
                <a:blip r:embed="rId2"/>
                <a:stretch>
                  <a:fillRect l="-568" t="-470" b="-5170"/>
                </a:stretch>
              </a:blipFill>
              <a:ln>
                <a:solidFill>
                  <a:schemeClr val="tx1"/>
                </a:solidFill>
              </a:ln>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10BCA43-8CE2-D52F-4EA5-52B932CE1EA6}"/>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A6EBBF5A-6BBA-43BA-59FA-8C534FFA4CD9}"/>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A24AE31D-66AB-4364-F665-95E18581EC2D}"/>
              </a:ext>
            </a:extLst>
          </p:cNvPr>
          <p:cNvSpPr>
            <a:spLocks noGrp="1"/>
          </p:cNvSpPr>
          <p:nvPr>
            <p:ph type="sldNum" sz="quarter" idx="12"/>
          </p:nvPr>
        </p:nvSpPr>
        <p:spPr/>
        <p:txBody>
          <a:bodyPr/>
          <a:lstStyle/>
          <a:p>
            <a:fld id="{5DB5036F-1FF2-46C4-8D2B-59C7E3B91952}" type="slidenum">
              <a:rPr lang="en-US" smtClean="0"/>
              <a:pPr/>
              <a:t>24</a:t>
            </a:fld>
            <a:endParaRPr lang="en-US"/>
          </a:p>
        </p:txBody>
      </p:sp>
      <p:sp>
        <p:nvSpPr>
          <p:cNvPr id="8" name="TextBox 7">
            <a:extLst>
              <a:ext uri="{FF2B5EF4-FFF2-40B4-BE49-F238E27FC236}">
                <a16:creationId xmlns:a16="http://schemas.microsoft.com/office/drawing/2014/main" id="{59338F56-94CE-EE67-8D00-6DD4F447992B}"/>
              </a:ext>
            </a:extLst>
          </p:cNvPr>
          <p:cNvSpPr txBox="1"/>
          <p:nvPr/>
        </p:nvSpPr>
        <p:spPr>
          <a:xfrm rot="5400000">
            <a:off x="9472096" y="3367356"/>
            <a:ext cx="4163518" cy="400110"/>
          </a:xfrm>
          <a:prstGeom prst="rect">
            <a:avLst/>
          </a:prstGeom>
          <a:noFill/>
        </p:spPr>
        <p:txBody>
          <a:bodyPr wrap="square">
            <a:spAutoFit/>
          </a:bodyPr>
          <a:lstStyle/>
          <a:p>
            <a:r>
              <a:rPr lang="en-US" sz="2000" b="1" dirty="0">
                <a:effectLst/>
                <a:latin typeface="Times New Roman" panose="02020603050405020304" pitchFamily="18" charset="0"/>
                <a:ea typeface="SimSun" panose="02010600030101010101" pitchFamily="2" charset="-122"/>
              </a:rPr>
              <a:t>Table 2.3.</a:t>
            </a:r>
            <a:r>
              <a:rPr lang="en-US" sz="2000" dirty="0">
                <a:effectLst/>
                <a:latin typeface="Times New Roman" panose="02020603050405020304" pitchFamily="18" charset="0"/>
                <a:ea typeface="SimSun" panose="02010600030101010101" pitchFamily="2" charset="-122"/>
              </a:rPr>
              <a:t> NBO algorithm with GPR</a:t>
            </a:r>
            <a:endParaRPr lang="en-US" sz="2000" dirty="0"/>
          </a:p>
        </p:txBody>
      </p:sp>
    </p:spTree>
    <p:extLst>
      <p:ext uri="{BB962C8B-B14F-4D97-AF65-F5344CB8AC3E}">
        <p14:creationId xmlns:p14="http://schemas.microsoft.com/office/powerpoint/2010/main" val="3006303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096D1-6D00-2541-3963-4D852FE51727}"/>
              </a:ext>
            </a:extLst>
          </p:cNvPr>
          <p:cNvSpPr>
            <a:spLocks noGrp="1"/>
          </p:cNvSpPr>
          <p:nvPr>
            <p:ph type="title"/>
          </p:nvPr>
        </p:nvSpPr>
        <p:spPr/>
        <p:txBody>
          <a:bodyPr/>
          <a:lstStyle/>
          <a:p>
            <a:r>
              <a:rPr lang="en-US" dirty="0"/>
              <a:t>2. Bayesian optimization</a:t>
            </a:r>
          </a:p>
        </p:txBody>
      </p:sp>
      <p:sp>
        <p:nvSpPr>
          <p:cNvPr id="3" name="Content Placeholder 2">
            <a:extLst>
              <a:ext uri="{FF2B5EF4-FFF2-40B4-BE49-F238E27FC236}">
                <a16:creationId xmlns:a16="http://schemas.microsoft.com/office/drawing/2014/main" id="{5642CC6A-EF27-1A8F-1579-B9F41093FA7D}"/>
              </a:ext>
            </a:extLst>
          </p:cNvPr>
          <p:cNvSpPr>
            <a:spLocks noGrp="1"/>
          </p:cNvSpPr>
          <p:nvPr>
            <p:ph idx="1"/>
          </p:nvPr>
        </p:nvSpPr>
        <p:spPr/>
        <p:txBody>
          <a:bodyPr>
            <a:noAutofit/>
          </a:bodyPr>
          <a:lstStyle/>
          <a:p>
            <a:pPr marL="0" indent="0">
              <a:buNone/>
            </a:pPr>
            <a:r>
              <a:rPr lang="en-US" sz="2200" dirty="0">
                <a:effectLst/>
                <a:latin typeface="Times New Roman" panose="02020603050405020304" pitchFamily="18" charset="0"/>
                <a:ea typeface="SimSun" panose="02010600030101010101" pitchFamily="2" charset="-122"/>
              </a:rPr>
              <a:t>In general, there are two important tasks of NBO in which the first one is to determine the posterior mean </a:t>
            </a:r>
            <a:r>
              <a:rPr lang="en-US" sz="2200" i="1" dirty="0" err="1">
                <a:effectLst/>
                <a:latin typeface="Times New Roman" panose="02020603050405020304" pitchFamily="18" charset="0"/>
                <a:ea typeface="SimSun" panose="02010600030101010101" pitchFamily="2" charset="-122"/>
              </a:rPr>
              <a:t>μ</a:t>
            </a:r>
            <a:r>
              <a:rPr lang="en-US" sz="2200" i="1" baseline="-25000" dirty="0" err="1">
                <a:effectLst/>
                <a:latin typeface="Times New Roman" panose="02020603050405020304" pitchFamily="18" charset="0"/>
                <a:ea typeface="SimSun" panose="02010600030101010101" pitchFamily="2" charset="-122"/>
              </a:rPr>
              <a:t>n</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and variance </a:t>
            </a:r>
            <a:r>
              <a:rPr lang="en-US" sz="2200" i="1" dirty="0">
                <a:effectLst/>
                <a:latin typeface="Times New Roman" panose="02020603050405020304" pitchFamily="18" charset="0"/>
                <a:ea typeface="SimSun" panose="02010600030101010101" pitchFamily="2" charset="-122"/>
              </a:rPr>
              <a:t>σ</a:t>
            </a:r>
            <a:r>
              <a:rPr lang="en-US" sz="2200" i="1" baseline="-25000" dirty="0">
                <a:effectLst/>
                <a:latin typeface="Times New Roman" panose="02020603050405020304" pitchFamily="18" charset="0"/>
                <a:ea typeface="SimSun" panose="02010600030101010101" pitchFamily="2" charset="-122"/>
              </a:rPr>
              <a:t>n</a:t>
            </a:r>
            <a:r>
              <a:rPr lang="en-US" sz="2200" baseline="30000" dirty="0">
                <a:effectLst/>
                <a:latin typeface="Times New Roman" panose="02020603050405020304" pitchFamily="18" charset="0"/>
                <a:ea typeface="SimSun" panose="02010600030101010101" pitchFamily="2" charset="-122"/>
              </a:rPr>
              <a:t>2</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of GPR. The second one is to specify the acquisition function </a:t>
            </a:r>
            <a:r>
              <a:rPr lang="en-US" sz="2200" i="1" dirty="0">
                <a:effectLst/>
                <a:latin typeface="Times New Roman" panose="02020603050405020304" pitchFamily="18" charset="0"/>
                <a:ea typeface="SimSun" panose="02010600030101010101" pitchFamily="2" charset="-122"/>
              </a:rPr>
              <a:t>α</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 </a:t>
            </a:r>
            <a:r>
              <a:rPr lang="en-US" sz="2200" i="1" dirty="0" err="1">
                <a:effectLst/>
                <a:latin typeface="Times New Roman" panose="02020603050405020304" pitchFamily="18" charset="0"/>
                <a:ea typeface="SimSun" panose="02010600030101010101" pitchFamily="2" charset="-122"/>
              </a:rPr>
              <a:t>μ</a:t>
            </a:r>
            <a:r>
              <a:rPr lang="en-US" sz="2200" i="1" baseline="-25000" dirty="0" err="1">
                <a:effectLst/>
                <a:latin typeface="Times New Roman" panose="02020603050405020304" pitchFamily="18" charset="0"/>
                <a:ea typeface="SimSun" panose="02010600030101010101" pitchFamily="2" charset="-122"/>
              </a:rPr>
              <a:t>n</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σ</a:t>
            </a:r>
            <a:r>
              <a:rPr lang="en-US" sz="2200" i="1" baseline="-25000" dirty="0">
                <a:effectLst/>
                <a:latin typeface="Times New Roman" panose="02020603050405020304" pitchFamily="18" charset="0"/>
                <a:ea typeface="SimSun" panose="02010600030101010101" pitchFamily="2" charset="-122"/>
              </a:rPr>
              <a:t>n</a:t>
            </a:r>
            <a:r>
              <a:rPr lang="en-US" sz="2200" baseline="30000" dirty="0">
                <a:effectLst/>
                <a:latin typeface="Times New Roman" panose="02020603050405020304" pitchFamily="18" charset="0"/>
                <a:ea typeface="SimSun" panose="02010600030101010101" pitchFamily="2" charset="-122"/>
              </a:rPr>
              <a:t>2</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which is described shortly here. Detailed description of GPR and acquisition function will be mentioned in the next section. Note that </a:t>
            </a:r>
            <a:r>
              <a:rPr lang="en-US" sz="2200" i="1" dirty="0">
                <a:effectLst/>
                <a:latin typeface="Times New Roman" panose="02020603050405020304" pitchFamily="18" charset="0"/>
                <a:ea typeface="SimSun" panose="02010600030101010101" pitchFamily="2" charset="-122"/>
              </a:rPr>
              <a:t>α</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 </a:t>
            </a:r>
            <a:r>
              <a:rPr lang="en-US" sz="2200" i="1" dirty="0" err="1">
                <a:effectLst/>
                <a:latin typeface="Times New Roman" panose="02020603050405020304" pitchFamily="18" charset="0"/>
                <a:ea typeface="SimSun" panose="02010600030101010101" pitchFamily="2" charset="-122"/>
              </a:rPr>
              <a:t>μ</a:t>
            </a:r>
            <a:r>
              <a:rPr lang="en-US" sz="2200" i="1" baseline="-25000" dirty="0" err="1">
                <a:effectLst/>
                <a:latin typeface="Times New Roman" panose="02020603050405020304" pitchFamily="18" charset="0"/>
                <a:ea typeface="SimSun" panose="02010600030101010101" pitchFamily="2" charset="-122"/>
              </a:rPr>
              <a:t>n</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σ</a:t>
            </a:r>
            <a:r>
              <a:rPr lang="en-US" sz="2200" i="1" baseline="-25000" dirty="0">
                <a:effectLst/>
                <a:latin typeface="Times New Roman" panose="02020603050405020304" pitchFamily="18" charset="0"/>
                <a:ea typeface="SimSun" panose="02010600030101010101" pitchFamily="2" charset="-122"/>
              </a:rPr>
              <a:t>n</a:t>
            </a:r>
            <a:r>
              <a:rPr lang="en-US" sz="2200" baseline="30000" dirty="0">
                <a:effectLst/>
                <a:latin typeface="Times New Roman" panose="02020603050405020304" pitchFamily="18" charset="0"/>
                <a:ea typeface="SimSun" panose="02010600030101010101" pitchFamily="2" charset="-122"/>
              </a:rPr>
              <a:t>2</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is function of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Recall that BO maximizes the acquisition function </a:t>
            </a:r>
            <a:r>
              <a:rPr lang="en-US" sz="2200" i="1" dirty="0">
                <a:effectLst/>
                <a:latin typeface="Times New Roman" panose="02020603050405020304" pitchFamily="18" charset="0"/>
                <a:ea typeface="SimSun" panose="02010600030101010101" pitchFamily="2" charset="-122"/>
              </a:rPr>
              <a:t>α</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 </a:t>
            </a:r>
            <a:r>
              <a:rPr lang="en-US" sz="2200" i="1" dirty="0">
                <a:effectLst/>
                <a:latin typeface="Times New Roman" panose="02020603050405020304" pitchFamily="18" charset="0"/>
                <a:ea typeface="SimSun" panose="02010600030101010101" pitchFamily="2" charset="-122"/>
              </a:rPr>
              <a:t>f</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S</a:t>
            </a:r>
            <a:r>
              <a:rPr lang="en-US" sz="2200" dirty="0">
                <a:effectLst/>
                <a:latin typeface="Times New Roman" panose="02020603050405020304" pitchFamily="18" charset="0"/>
                <a:ea typeface="SimSun" panose="02010600030101010101" pitchFamily="2" charset="-122"/>
              </a:rPr>
              <a:t>) so as to search for maximizer </a:t>
            </a:r>
            <a:r>
              <a:rPr lang="en-US" sz="2200" b="1" i="1" dirty="0">
                <a:effectLst/>
                <a:latin typeface="Times New Roman" panose="02020603050405020304" pitchFamily="18" charset="0"/>
                <a:ea typeface="SimSun" panose="02010600030101010101" pitchFamily="2" charset="-122"/>
              </a:rPr>
              <a:t>x</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because target function </a:t>
            </a:r>
            <a:r>
              <a:rPr lang="en-US" sz="2200" i="1" dirty="0">
                <a:effectLst/>
                <a:latin typeface="Times New Roman" panose="02020603050405020304" pitchFamily="18" charset="0"/>
                <a:ea typeface="SimSun" panose="02010600030101010101" pitchFamily="2" charset="-122"/>
              </a:rPr>
              <a:t>f</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is assumed to be a black box for BO and BO creates previously surrogate model from</a:t>
            </a:r>
            <a:r>
              <a:rPr lang="en-US" sz="2200" i="1" dirty="0">
                <a:effectLst/>
                <a:latin typeface="Times New Roman" panose="02020603050405020304" pitchFamily="18" charset="0"/>
                <a:ea typeface="SimSun" panose="02010600030101010101" pitchFamily="2" charset="-122"/>
              </a:rPr>
              <a:t> </a:t>
            </a:r>
            <a:r>
              <a:rPr lang="en-US" sz="2200" dirty="0">
                <a:effectLst/>
                <a:latin typeface="Times New Roman" panose="02020603050405020304" pitchFamily="18" charset="0"/>
                <a:ea typeface="SimSun" panose="02010600030101010101" pitchFamily="2" charset="-122"/>
              </a:rPr>
              <a:t>which acquisition function is derived later. Acquisition function is especially important to NBO because NBO does not know </a:t>
            </a:r>
            <a:r>
              <a:rPr lang="en-US" sz="2200" i="1" dirty="0">
                <a:effectLst/>
                <a:latin typeface="Times New Roman" panose="02020603050405020304" pitchFamily="18" charset="0"/>
                <a:ea typeface="SimSun" panose="02010600030101010101" pitchFamily="2" charset="-122"/>
              </a:rPr>
              <a:t>f</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and parameters of NBO surrogate model are not relevant to </a:t>
            </a:r>
            <a:r>
              <a:rPr lang="en-US" sz="2200" i="1" dirty="0">
                <a:effectLst/>
                <a:latin typeface="Times New Roman" panose="02020603050405020304" pitchFamily="18" charset="0"/>
                <a:ea typeface="SimSun" panose="02010600030101010101" pitchFamily="2" charset="-122"/>
              </a:rPr>
              <a:t>f</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Acquisition function may not be strict with PBO but it is very strict with NBO. Moreover, finding maximizer of acquisition function should be cheaper than finding maximizer of target function </a:t>
            </a:r>
            <a:r>
              <a:rPr lang="en-US" sz="2200" i="1" dirty="0">
                <a:effectLst/>
                <a:latin typeface="Times New Roman" panose="02020603050405020304" pitchFamily="18" charset="0"/>
                <a:ea typeface="SimSun" panose="02010600030101010101" pitchFamily="2" charset="-122"/>
              </a:rPr>
              <a:t>f</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so that researchers in optimization domain will pay more attention to BO. There are some acquisition functions, for example, probability of improvement, expected improvement, entropy search, and upper confidence bound but expected improvement (EI) is the most popular one. EI is mentioned here and other ones are described in the next section.</a:t>
            </a:r>
            <a:endParaRPr lang="en-US" sz="2200" dirty="0"/>
          </a:p>
        </p:txBody>
      </p:sp>
      <p:sp>
        <p:nvSpPr>
          <p:cNvPr id="4" name="Date Placeholder 3">
            <a:extLst>
              <a:ext uri="{FF2B5EF4-FFF2-40B4-BE49-F238E27FC236}">
                <a16:creationId xmlns:a16="http://schemas.microsoft.com/office/drawing/2014/main" id="{90075F86-BAFE-48C9-4FA1-D515B64307B5}"/>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D8E1B29E-6513-4F98-E3FE-E323FE5992AA}"/>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92223BA8-7907-B493-7480-7F27CC379EDE}"/>
              </a:ext>
            </a:extLst>
          </p:cNvPr>
          <p:cNvSpPr>
            <a:spLocks noGrp="1"/>
          </p:cNvSpPr>
          <p:nvPr>
            <p:ph type="sldNum" sz="quarter" idx="12"/>
          </p:nvPr>
        </p:nvSpPr>
        <p:spPr/>
        <p:txBody>
          <a:bodyPr/>
          <a:lstStyle/>
          <a:p>
            <a:fld id="{5DB5036F-1FF2-46C4-8D2B-59C7E3B91952}" type="slidenum">
              <a:rPr lang="en-US" smtClean="0"/>
              <a:pPr/>
              <a:t>25</a:t>
            </a:fld>
            <a:endParaRPr lang="en-US"/>
          </a:p>
        </p:txBody>
      </p:sp>
    </p:spTree>
    <p:extLst>
      <p:ext uri="{BB962C8B-B14F-4D97-AF65-F5344CB8AC3E}">
        <p14:creationId xmlns:p14="http://schemas.microsoft.com/office/powerpoint/2010/main" val="1130104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2142-4853-F7BF-A141-695CD7680B3C}"/>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81E340-B3C7-3889-B361-695884BACF51}"/>
                  </a:ext>
                </a:extLst>
              </p:cNvPr>
              <p:cNvSpPr>
                <a:spLocks noGrp="1"/>
              </p:cNvSpPr>
              <p:nvPr>
                <p:ph idx="1"/>
              </p:nvPr>
            </p:nvSpPr>
            <p:spPr>
              <a:xfrm>
                <a:off x="329784" y="914399"/>
                <a:ext cx="11512446" cy="5176066"/>
              </a:xfrm>
            </p:spPr>
            <p:txBody>
              <a:bodyPr>
                <a:noAutofit/>
              </a:bodyPr>
              <a:lstStyle/>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Given sample </a:t>
                </a:r>
                <a:r>
                  <a:rPr lang="en-US" sz="195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and its evaluations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let </a:t>
                </a:r>
                <a:r>
                  <a:rPr lang="en-US" sz="195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max{</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be the temporal maximum at current iteration of NBO algorithm. EI acquisition function is determined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EI</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up>
                          </m:sSubSup>
                        </m:e>
                      </m:d>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up>
                              </m:sSubSup>
                            </m:num>
                            <m:den>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up>
                              </m:sSubSup>
                            </m:num>
                            <m:den>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Where </a:t>
                </a:r>
                <a:r>
                  <a:rPr lang="en-US" sz="1950" i="1" dirty="0" err="1">
                    <a:effectLst/>
                    <a:latin typeface="Times New Roman" panose="02020603050405020304" pitchFamily="18" charset="0"/>
                    <a:ea typeface="SimSun" panose="02010600030101010101" pitchFamily="2" charset="-122"/>
                    <a:cs typeface="Times New Roman" panose="02020603050405020304" pitchFamily="18" charset="0"/>
                  </a:rPr>
                  <a:t>σ</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is called standard deviation of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given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ad>
                        <m:radPr>
                          <m:degHide m:val="on"/>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radPr>
                        <m:deg/>
                        <m:e>
                          <m:sSubSup>
                            <m:sSub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e>
                      </m:rad>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The most important here is that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ϕ</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and Φ(.) are standard normal PDF and standard normal cumulative distribution function (standard normal CDF). Standard normal distribution is also called standard Gaussian distribution.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5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num>
                        <m:den>
                          <m:rad>
                            <m:radPr>
                              <m:degHide m:val="on"/>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radPr>
                            <m:deg/>
                            <m:e>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𝜋</m:t>
                              </m:r>
                            </m:e>
                          </m:rad>
                        </m:den>
                      </m:f>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p>
                            </m:num>
                            <m:den>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den>
                          </m:f>
                        </m:e>
                      </m:d>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r>
                            <a:rPr lang="en-US" sz="1950" i="1">
                              <a:effectLst/>
                              <a:latin typeface="Cambria Math" panose="02040503050406030204" pitchFamily="18" charset="0"/>
                              <a:ea typeface="SimSun" panose="02010600030101010101" pitchFamily="2" charset="-122"/>
                              <a:cs typeface="Times New Roman" panose="02020603050405020304" pitchFamily="18" charset="0"/>
                            </a:rPr>
                            <m:t>&lt;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ub>
                        <m:sup>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0</m:t>
                              </m:r>
                            </m:sub>
                          </m:sSub>
                        </m:sup>
                        <m:e>
                          <m:r>
                            <a:rPr lang="en-US" sz="195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𝑑𝑧</m:t>
                          </m:r>
                        </m:e>
                      </m:nary>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950" dirty="0">
                    <a:effectLst/>
                    <a:latin typeface="Times New Roman" panose="02020603050405020304" pitchFamily="18" charset="0"/>
                    <a:ea typeface="SimSun" panose="02010600030101010101" pitchFamily="2" charset="-122"/>
                  </a:rPr>
                  <a:t>Mean and variance of standard normal distribution are 0 and 1, respectively. Moreover, values of standard normal CDF were evaluated in practice.</a:t>
                </a:r>
                <a:endParaRPr lang="en-US" sz="1950" dirty="0"/>
              </a:p>
            </p:txBody>
          </p:sp>
        </mc:Choice>
        <mc:Fallback xmlns="">
          <p:sp>
            <p:nvSpPr>
              <p:cNvPr id="3" name="Content Placeholder 2">
                <a:extLst>
                  <a:ext uri="{FF2B5EF4-FFF2-40B4-BE49-F238E27FC236}">
                    <a16:creationId xmlns:a16="http://schemas.microsoft.com/office/drawing/2014/main" id="{E081E340-B3C7-3889-B361-695884BACF51}"/>
                  </a:ext>
                </a:extLst>
              </p:cNvPr>
              <p:cNvSpPr>
                <a:spLocks noGrp="1" noRot="1" noChangeAspect="1" noMove="1" noResize="1" noEditPoints="1" noAdjustHandles="1" noChangeArrowheads="1" noChangeShapeType="1" noTextEdit="1"/>
              </p:cNvSpPr>
              <p:nvPr>
                <p:ph idx="1"/>
              </p:nvPr>
            </p:nvSpPr>
            <p:spPr>
              <a:xfrm>
                <a:off x="329784" y="914399"/>
                <a:ext cx="11512446" cy="5176066"/>
              </a:xfrm>
              <a:blipFill>
                <a:blip r:embed="rId2"/>
                <a:stretch>
                  <a:fillRect l="-529" t="-589" r="-476" b="-412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28E9CA4-526B-C38D-C105-95835A725E60}"/>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C7F0A3F9-B5ED-0F18-DDF7-6997F58C8A9E}"/>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D472CAAE-0C5D-AAE6-95B2-AFB9948AC8A9}"/>
              </a:ext>
            </a:extLst>
          </p:cNvPr>
          <p:cNvSpPr>
            <a:spLocks noGrp="1"/>
          </p:cNvSpPr>
          <p:nvPr>
            <p:ph type="sldNum" sz="quarter" idx="12"/>
          </p:nvPr>
        </p:nvSpPr>
        <p:spPr/>
        <p:txBody>
          <a:bodyPr/>
          <a:lstStyle/>
          <a:p>
            <a:fld id="{5DB5036F-1FF2-46C4-8D2B-59C7E3B91952}" type="slidenum">
              <a:rPr lang="en-US" smtClean="0"/>
              <a:pPr/>
              <a:t>26</a:t>
            </a:fld>
            <a:endParaRPr lang="en-US"/>
          </a:p>
        </p:txBody>
      </p:sp>
    </p:spTree>
    <p:extLst>
      <p:ext uri="{BB962C8B-B14F-4D97-AF65-F5344CB8AC3E}">
        <p14:creationId xmlns:p14="http://schemas.microsoft.com/office/powerpoint/2010/main" val="6707482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F2EA-356A-DB7C-6135-3E384B620953}"/>
              </a:ext>
            </a:extLst>
          </p:cNvPr>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8BE57C8-84C0-7F52-32B1-C1F43A71C6AA}"/>
                  </a:ext>
                </a:extLst>
              </p:cNvPr>
              <p:cNvSpPr>
                <a:spLocks noGrp="1"/>
              </p:cNvSpPr>
              <p:nvPr>
                <p:ph idx="1"/>
              </p:nvPr>
            </p:nvSpPr>
            <p:spPr/>
            <p:txBody>
              <a:bodyPr>
                <a:normAutofit/>
              </a:bodyPr>
              <a:lstStyle/>
              <a:p>
                <a:pPr marL="0" indent="0">
                  <a:buNone/>
                </a:pPr>
                <a:r>
                  <a:rPr lang="en-US" sz="2500" dirty="0">
                    <a:effectLst/>
                    <a:latin typeface="Times New Roman" panose="02020603050405020304" pitchFamily="18" charset="0"/>
                    <a:ea typeface="SimSun" panose="02010600030101010101" pitchFamily="2" charset="-122"/>
                  </a:rPr>
                  <a:t>As a result, the maximizer </a:t>
                </a:r>
                <a:r>
                  <a:rPr lang="en-US" sz="2500" b="1" i="1" dirty="0">
                    <a:effectLst/>
                    <a:latin typeface="Times New Roman" panose="02020603050405020304" pitchFamily="18" charset="0"/>
                    <a:ea typeface="SimSun" panose="02010600030101010101" pitchFamily="2" charset="-122"/>
                  </a:rPr>
                  <a:t>x</a:t>
                </a:r>
                <a:r>
                  <a:rPr lang="en-US" sz="2500" i="1" baseline="-25000" dirty="0">
                    <a:effectLst/>
                    <a:latin typeface="Times New Roman" panose="02020603050405020304" pitchFamily="18" charset="0"/>
                    <a:ea typeface="SimSun" panose="02010600030101010101" pitchFamily="2" charset="-122"/>
                  </a:rPr>
                  <a:t>n</a:t>
                </a:r>
                <a:r>
                  <a:rPr lang="en-US" sz="2500" baseline="-25000" dirty="0">
                    <a:effectLst/>
                    <a:latin typeface="Times New Roman" panose="02020603050405020304" pitchFamily="18" charset="0"/>
                    <a:ea typeface="SimSun" panose="02010600030101010101" pitchFamily="2" charset="-122"/>
                  </a:rPr>
                  <a:t>+1</a:t>
                </a:r>
                <a:r>
                  <a:rPr lang="en-US" sz="2500" dirty="0">
                    <a:effectLst/>
                    <a:latin typeface="Times New Roman" panose="02020603050405020304" pitchFamily="18" charset="0"/>
                    <a:ea typeface="SimSun" panose="02010600030101010101" pitchFamily="2" charset="-122"/>
                  </a:rPr>
                  <a:t> of EI acquisition function</a:t>
                </a:r>
                <a:r>
                  <a:rPr lang="en-US" sz="2500" i="1" dirty="0">
                    <a:effectLst/>
                    <a:latin typeface="Times New Roman" panose="02020603050405020304" pitchFamily="18" charset="0"/>
                    <a:ea typeface="SimSun" panose="02010600030101010101" pitchFamily="2" charset="-122"/>
                  </a:rPr>
                  <a:t> </a:t>
                </a:r>
                <a:r>
                  <a:rPr lang="en-US" sz="2500" dirty="0">
                    <a:effectLst/>
                    <a:latin typeface="Times New Roman" panose="02020603050405020304" pitchFamily="18" charset="0"/>
                    <a:ea typeface="SimSun" panose="02010600030101010101" pitchFamily="2" charset="-122"/>
                  </a:rPr>
                  <a:t>in NBO algorithm at a current iteration is determined as follows:</a:t>
                </a:r>
              </a:p>
              <a:p>
                <a:pPr marL="0" indent="0">
                  <a:buNone/>
                </a:pPr>
                <a14:m>
                  <m:oMathPara xmlns:m="http://schemas.openxmlformats.org/officeDocument/2006/math">
                    <m:oMathParaPr>
                      <m:jc m:val="right"/>
                    </m:oMathParaPr>
                    <m:oMath xmlns:m="http://schemas.openxmlformats.org/officeDocument/2006/math">
                      <m:sSub>
                        <m:sSubPr>
                          <m:ctrlPr>
                            <a:rPr lang="en-US" sz="2500" i="1" smtClean="0">
                              <a:effectLst/>
                              <a:latin typeface="Cambria Math" panose="02040503050406030204" pitchFamily="18" charset="0"/>
                            </a:rPr>
                          </m:ctrlPr>
                        </m:sSubPr>
                        <m:e>
                          <m:r>
                            <a:rPr lang="en-US" sz="25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500" i="1">
                              <a:effectLst/>
                              <a:latin typeface="Cambria Math" panose="02040503050406030204" pitchFamily="18" charset="0"/>
                            </a:rPr>
                          </m:ctrlPr>
                        </m:funcPr>
                        <m:fName>
                          <m:limLow>
                            <m:limLowPr>
                              <m:ctrlPr>
                                <a:rPr lang="en-US" sz="2500" i="1">
                                  <a:effectLst/>
                                  <a:latin typeface="Cambria Math" panose="02040503050406030204" pitchFamily="18" charset="0"/>
                                </a:rPr>
                              </m:ctrlPr>
                            </m:limLowPr>
                            <m:e>
                              <m:r>
                                <m:rPr>
                                  <m:sty m:val="p"/>
                                </m:rPr>
                                <a:rPr lang="en-US" sz="25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5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500">
                                  <a:effectLst/>
                                  <a:latin typeface="Cambria Math" panose="02040503050406030204" pitchFamily="18" charset="0"/>
                                  <a:ea typeface="SimSun" panose="02010600030101010101" pitchFamily="2" charset="-122"/>
                                  <a:cs typeface="Times New Roman" panose="02020603050405020304" pitchFamily="18" charset="0"/>
                                </a:rPr>
                                <m:t>EI</m:t>
                              </m:r>
                            </m:sub>
                          </m:sSub>
                          <m:d>
                            <m:dPr>
                              <m:ctrlPr>
                                <a:rPr lang="en-US" sz="2500" i="1">
                                  <a:effectLst/>
                                  <a:latin typeface="Cambria Math" panose="02040503050406030204" pitchFamily="18" charset="0"/>
                                </a:rPr>
                              </m:ctrlPr>
                            </m:dPr>
                            <m:e>
                              <m:r>
                                <a:rPr lang="en-US" sz="2500" b="1" i="1">
                                  <a:effectLst/>
                                  <a:latin typeface="Cambria Math" panose="02040503050406030204" pitchFamily="18" charset="0"/>
                                  <a:ea typeface="SimSun" panose="02010600030101010101" pitchFamily="2" charset="-122"/>
                                  <a:cs typeface="Times New Roman" panose="02020603050405020304" pitchFamily="18" charset="0"/>
                                </a:rPr>
                                <m:t>𝒙</m:t>
                              </m:r>
                            </m:e>
                          </m:d>
                        </m:e>
                      </m:func>
                      <m:r>
                        <a:rPr lang="en-US" sz="25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500" i="1">
                              <a:effectLst/>
                              <a:latin typeface="Cambria Math" panose="02040503050406030204" pitchFamily="18" charset="0"/>
                            </a:rPr>
                          </m:ctrlPr>
                        </m:funcPr>
                        <m:fName>
                          <m:limLow>
                            <m:limLowPr>
                              <m:ctrlPr>
                                <a:rPr lang="en-US" sz="2500" i="1">
                                  <a:effectLst/>
                                  <a:latin typeface="Cambria Math" panose="02040503050406030204" pitchFamily="18" charset="0"/>
                                </a:rPr>
                              </m:ctrlPr>
                            </m:limLowPr>
                            <m:e>
                              <m:r>
                                <m:rPr>
                                  <m:sty m:val="p"/>
                                </m:rPr>
                                <a:rPr lang="en-US" sz="25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5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d>
                            <m:dPr>
                              <m:ctrlPr>
                                <a:rPr lang="en-US" sz="2500" i="1">
                                  <a:effectLst/>
                                  <a:latin typeface="Cambria Math" panose="02040503050406030204" pitchFamily="18" charset="0"/>
                                </a:rPr>
                              </m:ctrlPr>
                            </m:dPr>
                            <m:e>
                              <m:d>
                                <m:dPr>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500" i="1">
                                          <a:effectLst/>
                                          <a:latin typeface="Cambria Math" panose="02040503050406030204" pitchFamily="18" charset="0"/>
                                        </a:rPr>
                                      </m:ctrlPr>
                                    </m:dPr>
                                    <m:e>
                                      <m:r>
                                        <a:rPr lang="en-US" sz="25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500" i="1">
                                          <a:effectLst/>
                                          <a:latin typeface="Cambria Math" panose="02040503050406030204" pitchFamily="18" charset="0"/>
                                        </a:rPr>
                                      </m:ctrlPr>
                                    </m:sSubSup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up>
                                  </m:sSubSup>
                                </m:e>
                              </m:d>
                              <m:r>
                                <m:rPr>
                                  <m:sty m:val="p"/>
                                </m:rPr>
                                <a:rPr lang="en-US" sz="250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2500" i="1">
                                      <a:effectLst/>
                                      <a:latin typeface="Cambria Math" panose="02040503050406030204" pitchFamily="18" charset="0"/>
                                    </a:rPr>
                                  </m:ctrlPr>
                                </m:dPr>
                                <m:e>
                                  <m:f>
                                    <m:fPr>
                                      <m:ctrlPr>
                                        <a:rPr lang="en-US" sz="2500" i="1">
                                          <a:effectLst/>
                                          <a:latin typeface="Cambria Math" panose="02040503050406030204" pitchFamily="18" charset="0"/>
                                        </a:rPr>
                                      </m:ctrlPr>
                                    </m:fPr>
                                    <m:num>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500" i="1">
                                              <a:effectLst/>
                                              <a:latin typeface="Cambria Math" panose="02040503050406030204" pitchFamily="18" charset="0"/>
                                            </a:rPr>
                                          </m:ctrlPr>
                                        </m:dPr>
                                        <m:e>
                                          <m:r>
                                            <a:rPr lang="en-US" sz="25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500" i="1">
                                              <a:effectLst/>
                                              <a:latin typeface="Cambria Math" panose="02040503050406030204" pitchFamily="18" charset="0"/>
                                            </a:rPr>
                                          </m:ctrlPr>
                                        </m:sSubSup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up>
                                      </m:sSubSup>
                                    </m:num>
                                    <m:den>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500" i="1">
                                              <a:effectLst/>
                                              <a:latin typeface="Cambria Math" panose="02040503050406030204" pitchFamily="18" charset="0"/>
                                            </a:rPr>
                                          </m:ctrlPr>
                                        </m:dPr>
                                        <m:e>
                                          <m:r>
                                            <a:rPr lang="en-US" sz="25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500" i="1">
                                      <a:effectLst/>
                                      <a:latin typeface="Cambria Math" panose="02040503050406030204" pitchFamily="18" charset="0"/>
                                    </a:rPr>
                                  </m:ctrlPr>
                                </m:dPr>
                                <m:e>
                                  <m:r>
                                    <a:rPr lang="en-US" sz="25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5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500" i="1">
                                      <a:effectLst/>
                                      <a:latin typeface="Cambria Math" panose="02040503050406030204" pitchFamily="18" charset="0"/>
                                    </a:rPr>
                                  </m:ctrlPr>
                                </m:dPr>
                                <m:e>
                                  <m:f>
                                    <m:fPr>
                                      <m:ctrlPr>
                                        <a:rPr lang="en-US" sz="2500" i="1">
                                          <a:effectLst/>
                                          <a:latin typeface="Cambria Math" panose="02040503050406030204" pitchFamily="18" charset="0"/>
                                        </a:rPr>
                                      </m:ctrlPr>
                                    </m:fPr>
                                    <m:num>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500" i="1">
                                              <a:effectLst/>
                                              <a:latin typeface="Cambria Math" panose="02040503050406030204" pitchFamily="18" charset="0"/>
                                            </a:rPr>
                                          </m:ctrlPr>
                                        </m:dPr>
                                        <m:e>
                                          <m:r>
                                            <a:rPr lang="en-US" sz="25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500" i="1">
                                              <a:effectLst/>
                                              <a:latin typeface="Cambria Math" panose="02040503050406030204" pitchFamily="18" charset="0"/>
                                            </a:rPr>
                                          </m:ctrlPr>
                                        </m:sSubSup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up>
                                      </m:sSubSup>
                                    </m:num>
                                    <m:den>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500" i="1">
                                              <a:effectLst/>
                                              <a:latin typeface="Cambria Math" panose="02040503050406030204" pitchFamily="18" charset="0"/>
                                            </a:rPr>
                                          </m:ctrlPr>
                                        </m:dPr>
                                        <m:e>
                                          <m:r>
                                            <a:rPr lang="en-US" sz="25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e>
                          </m:d>
                        </m:e>
                      </m:func>
                      <m:r>
                        <a:rPr lang="en-US" sz="2500" b="1"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500" b="1"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500" b="0" i="1" smtClean="0">
                              <a:effectLst/>
                              <a:latin typeface="Cambria Math" panose="02040503050406030204" pitchFamily="18" charset="0"/>
                              <a:ea typeface="SimSun" panose="02010600030101010101" pitchFamily="2" charset="-122"/>
                              <a:cs typeface="Times New Roman" panose="02020603050405020304" pitchFamily="18" charset="0"/>
                            </a:rPr>
                            <m:t>2.22</m:t>
                          </m:r>
                        </m:e>
                      </m:d>
                    </m:oMath>
                  </m:oMathPara>
                </a14:m>
                <a:endParaRPr lang="en-US" sz="2500" dirty="0">
                  <a:effectLst/>
                  <a:latin typeface="Times New Roman" panose="02020603050405020304" pitchFamily="18" charset="0"/>
                  <a:ea typeface="SimSun" panose="02010600030101010101" pitchFamily="2" charset="-122"/>
                </a:endParaRPr>
              </a:p>
              <a:p>
                <a:pPr marL="0" indent="0">
                  <a:buNone/>
                </a:pPr>
                <a:r>
                  <a:rPr lang="en-US" sz="2500" dirty="0">
                    <a:effectLst/>
                    <a:latin typeface="Times New Roman" panose="02020603050405020304" pitchFamily="18" charset="0"/>
                    <a:ea typeface="SimSun" panose="02010600030101010101" pitchFamily="2" charset="-122"/>
                  </a:rPr>
                  <a:t>Recall that defining and maximizing acquisition function is one of two most important tasks in BO whereas the other one is to build up surrogate model. The essential criterion is that maximizing acquisition function like EI should be cheaper than maximizing analytic target function </a:t>
                </a:r>
                <a:r>
                  <a:rPr lang="en-US" sz="2500" i="1" dirty="0">
                    <a:effectLst/>
                    <a:latin typeface="Times New Roman" panose="02020603050405020304" pitchFamily="18" charset="0"/>
                    <a:ea typeface="SimSun" panose="02010600030101010101" pitchFamily="2" charset="-122"/>
                  </a:rPr>
                  <a:t>f</a:t>
                </a:r>
                <a:r>
                  <a:rPr lang="en-US" sz="2500" dirty="0">
                    <a:effectLst/>
                    <a:latin typeface="Times New Roman" panose="02020603050405020304" pitchFamily="18" charset="0"/>
                    <a:ea typeface="SimSun" panose="02010600030101010101" pitchFamily="2" charset="-122"/>
                  </a:rPr>
                  <a:t>(</a:t>
                </a:r>
                <a:r>
                  <a:rPr lang="en-US" sz="2500" b="1" i="1" dirty="0">
                    <a:effectLst/>
                    <a:latin typeface="Times New Roman" panose="02020603050405020304" pitchFamily="18" charset="0"/>
                    <a:ea typeface="SimSun" panose="02010600030101010101" pitchFamily="2" charset="-122"/>
                  </a:rPr>
                  <a:t>x</a:t>
                </a:r>
                <a:r>
                  <a:rPr lang="en-US" sz="2500" dirty="0">
                    <a:effectLst/>
                    <a:latin typeface="Times New Roman" panose="02020603050405020304" pitchFamily="18" charset="0"/>
                    <a:ea typeface="SimSun" panose="02010600030101010101" pitchFamily="2" charset="-122"/>
                  </a:rPr>
                  <a:t>) by analytic methods. Anyhow, BO is always significant because </a:t>
                </a:r>
                <a:r>
                  <a:rPr lang="en-US" sz="2500" i="1" dirty="0">
                    <a:effectLst/>
                    <a:latin typeface="Times New Roman" panose="02020603050405020304" pitchFamily="18" charset="0"/>
                    <a:ea typeface="SimSun" panose="02010600030101010101" pitchFamily="2" charset="-122"/>
                  </a:rPr>
                  <a:t>f</a:t>
                </a:r>
                <a:r>
                  <a:rPr lang="en-US" sz="2500" dirty="0">
                    <a:effectLst/>
                    <a:latin typeface="Times New Roman" panose="02020603050405020304" pitchFamily="18" charset="0"/>
                    <a:ea typeface="SimSun" panose="02010600030101010101" pitchFamily="2" charset="-122"/>
                  </a:rPr>
                  <a:t>(</a:t>
                </a:r>
                <a:r>
                  <a:rPr lang="en-US" sz="2500" b="1" i="1" dirty="0">
                    <a:effectLst/>
                    <a:latin typeface="Times New Roman" panose="02020603050405020304" pitchFamily="18" charset="0"/>
                    <a:ea typeface="SimSun" panose="02010600030101010101" pitchFamily="2" charset="-122"/>
                  </a:rPr>
                  <a:t>x</a:t>
                </a:r>
                <a:r>
                  <a:rPr lang="en-US" sz="2500" dirty="0">
                    <a:effectLst/>
                    <a:latin typeface="Times New Roman" panose="02020603050405020304" pitchFamily="18" charset="0"/>
                    <a:ea typeface="SimSun" panose="02010600030101010101" pitchFamily="2" charset="-122"/>
                  </a:rPr>
                  <a:t>) can be arbitrary or have no analytic formulation for BO.</a:t>
                </a:r>
              </a:p>
              <a:p>
                <a:pPr marL="0" indent="0">
                  <a:buNone/>
                </a:pPr>
                <a:endParaRPr lang="en-US" sz="2500" dirty="0"/>
              </a:p>
            </p:txBody>
          </p:sp>
        </mc:Choice>
        <mc:Fallback xmlns="">
          <p:sp>
            <p:nvSpPr>
              <p:cNvPr id="3" name="Content Placeholder 2">
                <a:extLst>
                  <a:ext uri="{FF2B5EF4-FFF2-40B4-BE49-F238E27FC236}">
                    <a16:creationId xmlns:a16="http://schemas.microsoft.com/office/drawing/2014/main" id="{A8BE57C8-84C0-7F52-32B1-C1F43A71C6AA}"/>
                  </a:ext>
                </a:extLst>
              </p:cNvPr>
              <p:cNvSpPr>
                <a:spLocks noGrp="1" noRot="1" noChangeAspect="1" noMove="1" noResize="1" noEditPoints="1" noAdjustHandles="1" noChangeArrowheads="1" noChangeShapeType="1" noTextEdit="1"/>
              </p:cNvSpPr>
              <p:nvPr>
                <p:ph idx="1"/>
              </p:nvPr>
            </p:nvSpPr>
            <p:spPr>
              <a:blipFill>
                <a:blip r:embed="rId2"/>
                <a:stretch>
                  <a:fillRect l="-986" t="-942" r="-9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9AD7D04-8F9E-51C7-B4A0-DCEC9BF2BB75}"/>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7B24D6F7-3962-4F23-D856-EE13E8E3ED15}"/>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762B8B95-7F5E-7BE3-F6E6-EC0F1046A8DC}"/>
              </a:ext>
            </a:extLst>
          </p:cNvPr>
          <p:cNvSpPr>
            <a:spLocks noGrp="1"/>
          </p:cNvSpPr>
          <p:nvPr>
            <p:ph type="sldNum" sz="quarter" idx="12"/>
          </p:nvPr>
        </p:nvSpPr>
        <p:spPr/>
        <p:txBody>
          <a:bodyPr/>
          <a:lstStyle/>
          <a:p>
            <a:fld id="{5DB5036F-1FF2-46C4-8D2B-59C7E3B91952}" type="slidenum">
              <a:rPr lang="en-US" smtClean="0"/>
              <a:pPr/>
              <a:t>27</a:t>
            </a:fld>
            <a:endParaRPr lang="en-US"/>
          </a:p>
        </p:txBody>
      </p:sp>
    </p:spTree>
    <p:extLst>
      <p:ext uri="{BB962C8B-B14F-4D97-AF65-F5344CB8AC3E}">
        <p14:creationId xmlns:p14="http://schemas.microsoft.com/office/powerpoint/2010/main" val="3990594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4813" y="914399"/>
                <a:ext cx="11572407" cy="5176066"/>
              </a:xfrm>
            </p:spPr>
            <p:txBody>
              <a:bodyPr>
                <a:normAutofit/>
              </a:bodyPr>
              <a:lstStyle/>
              <a:p>
                <a:pPr marL="0" indent="0">
                  <a:buNone/>
                </a:pPr>
                <a:r>
                  <a:rPr lang="en-US" sz="2000" dirty="0">
                    <a:effectLst/>
                    <a:ea typeface="SimSun" panose="02010600030101010101" pitchFamily="2" charset="-122"/>
                  </a:rPr>
                  <a:t>Nonparametric BO is based on Gaussian process regression (GPR) which, in turn, is based on Gaussian process. Therefore, we start the description of GPR with a concept of Gaussian process. Given a random process </a:t>
                </a:r>
                <a:r>
                  <a:rPr lang="en-US" sz="2000" b="1" i="1" dirty="0">
                    <a:effectLst/>
                    <a:ea typeface="SimSun" panose="02010600030101010101" pitchFamily="2" charset="-122"/>
                  </a:rPr>
                  <a:t>X</a:t>
                </a:r>
                <a:r>
                  <a:rPr lang="en-US" sz="2000" dirty="0">
                    <a:effectLst/>
                    <a:ea typeface="SimSun" panose="02010600030101010101" pitchFamily="2" charset="-122"/>
                  </a:rPr>
                  <a:t> = (</a:t>
                </a:r>
                <a:r>
                  <a:rPr lang="en-US" sz="2000" i="1" dirty="0">
                    <a:effectLst/>
                    <a:ea typeface="SimSun" panose="02010600030101010101" pitchFamily="2" charset="-122"/>
                  </a:rPr>
                  <a:t>X</a:t>
                </a:r>
                <a:r>
                  <a:rPr lang="en-US" sz="2000" baseline="-25000" dirty="0">
                    <a:effectLst/>
                    <a:ea typeface="SimSun" panose="02010600030101010101" pitchFamily="2" charset="-122"/>
                  </a:rPr>
                  <a:t>1</a:t>
                </a:r>
                <a:r>
                  <a:rPr lang="en-US" sz="2000" dirty="0">
                    <a:effectLst/>
                    <a:ea typeface="SimSun" panose="02010600030101010101" pitchFamily="2" charset="-122"/>
                  </a:rPr>
                  <a:t>, </a:t>
                </a:r>
                <a:r>
                  <a:rPr lang="en-US" sz="2000" i="1" dirty="0">
                    <a:effectLst/>
                    <a:ea typeface="SimSun" panose="02010600030101010101" pitchFamily="2" charset="-122"/>
                  </a:rPr>
                  <a:t>X</a:t>
                </a:r>
                <a:r>
                  <a:rPr lang="en-US" sz="2000" baseline="-25000" dirty="0">
                    <a:effectLst/>
                    <a:ea typeface="SimSun" panose="02010600030101010101" pitchFamily="2" charset="-122"/>
                  </a:rPr>
                  <a:t>2</a:t>
                </a:r>
                <a:r>
                  <a:rPr lang="en-US" sz="2000" dirty="0">
                    <a:effectLst/>
                    <a:ea typeface="SimSun" panose="02010600030101010101" pitchFamily="2" charset="-122"/>
                  </a:rPr>
                  <a:t>,…, </a:t>
                </a:r>
                <a:r>
                  <a:rPr lang="en-US" sz="2000" i="1" dirty="0" err="1">
                    <a:effectLst/>
                    <a:ea typeface="SimSun" panose="02010600030101010101" pitchFamily="2" charset="-122"/>
                  </a:rPr>
                  <a:t>X</a:t>
                </a:r>
                <a:r>
                  <a:rPr lang="en-US" sz="2000" i="1" baseline="-25000" dirty="0" err="1">
                    <a:effectLst/>
                    <a:ea typeface="SimSun" panose="02010600030101010101" pitchFamily="2" charset="-122"/>
                  </a:rPr>
                  <a:t>n</a:t>
                </a:r>
                <a:r>
                  <a:rPr lang="en-US" sz="2000" dirty="0">
                    <a:effectLst/>
                    <a:ea typeface="SimSun" panose="02010600030101010101" pitchFamily="2" charset="-122"/>
                  </a:rPr>
                  <a:t>) over </a:t>
                </a:r>
                <a:r>
                  <a:rPr lang="en-US" sz="2000" i="1" dirty="0">
                    <a:effectLst/>
                    <a:ea typeface="SimSun" panose="02010600030101010101" pitchFamily="2" charset="-122"/>
                  </a:rPr>
                  <a:t>n</a:t>
                </a:r>
                <a:r>
                  <a:rPr lang="en-US" sz="2000" dirty="0">
                    <a:effectLst/>
                    <a:ea typeface="SimSun" panose="02010600030101010101" pitchFamily="2" charset="-122"/>
                  </a:rPr>
                  <a:t> timepoints in which each </a:t>
                </a:r>
                <a:r>
                  <a:rPr lang="en-US" sz="2000" i="1" dirty="0" err="1">
                    <a:effectLst/>
                    <a:ea typeface="SimSun" panose="02010600030101010101" pitchFamily="2" charset="-122"/>
                  </a:rPr>
                  <a:t>X</a:t>
                </a:r>
                <a:r>
                  <a:rPr lang="en-US" sz="2000" i="1" baseline="-25000" dirty="0" err="1">
                    <a:effectLst/>
                    <a:ea typeface="SimSun" panose="02010600030101010101" pitchFamily="2" charset="-122"/>
                  </a:rPr>
                  <a:t>t</a:t>
                </a:r>
                <a:r>
                  <a:rPr lang="en-US" sz="2000" dirty="0">
                    <a:effectLst/>
                    <a:ea typeface="SimSun" panose="02010600030101010101" pitchFamily="2" charset="-122"/>
                  </a:rPr>
                  <a:t> where </a:t>
                </a:r>
                <a:r>
                  <a:rPr lang="en-US" sz="2000" i="1" dirty="0">
                    <a:effectLst/>
                    <a:ea typeface="SimSun" panose="02010600030101010101" pitchFamily="2" charset="-122"/>
                  </a:rPr>
                  <a:t>t</a:t>
                </a:r>
                <a:r>
                  <a:rPr lang="en-US" sz="2000" dirty="0">
                    <a:effectLst/>
                    <a:ea typeface="SimSun" panose="02010600030101010101" pitchFamily="2" charset="-122"/>
                  </a:rPr>
                  <a:t> belongs to {1, 2,…, </a:t>
                </a:r>
                <a:r>
                  <a:rPr lang="en-US" sz="2000" i="1" dirty="0">
                    <a:effectLst/>
                    <a:ea typeface="SimSun" panose="02010600030101010101" pitchFamily="2" charset="-122"/>
                  </a:rPr>
                  <a:t>n</a:t>
                </a:r>
                <a:r>
                  <a:rPr lang="en-US" sz="2000" dirty="0">
                    <a:effectLst/>
                    <a:ea typeface="SimSun" panose="02010600030101010101" pitchFamily="2" charset="-122"/>
                  </a:rPr>
                  <a:t>} is random variable then, </a:t>
                </a:r>
                <a:r>
                  <a:rPr lang="en-US" sz="2000" b="1" i="1" dirty="0">
                    <a:effectLst/>
                    <a:ea typeface="SimSun" panose="02010600030101010101" pitchFamily="2" charset="-122"/>
                  </a:rPr>
                  <a:t>X</a:t>
                </a:r>
                <a:r>
                  <a:rPr lang="en-US" sz="2000" dirty="0">
                    <a:effectLst/>
                    <a:ea typeface="SimSun" panose="02010600030101010101" pitchFamily="2" charset="-122"/>
                  </a:rPr>
                  <a:t> is called </a:t>
                </a:r>
                <a:r>
                  <a:rPr lang="en-US" sz="2000" i="1" dirty="0">
                    <a:effectLst/>
                    <a:ea typeface="SimSun" panose="02010600030101010101" pitchFamily="2" charset="-122"/>
                  </a:rPr>
                  <a:t>Gaussian random process</a:t>
                </a:r>
                <a:r>
                  <a:rPr lang="en-US" sz="2000" dirty="0">
                    <a:effectLst/>
                    <a:ea typeface="SimSun" panose="02010600030101010101" pitchFamily="2" charset="-122"/>
                  </a:rPr>
                  <a:t> or Gaussian process (GP) in brief if and only if for any finite index set {</a:t>
                </a:r>
                <a:r>
                  <a:rPr lang="en-US" sz="2000" i="1" dirty="0">
                    <a:effectLst/>
                    <a:ea typeface="SimSun" panose="02010600030101010101" pitchFamily="2" charset="-122"/>
                  </a:rPr>
                  <a:t>t</a:t>
                </a:r>
                <a:r>
                  <a:rPr lang="en-US" sz="2000" baseline="-25000" dirty="0">
                    <a:effectLst/>
                    <a:ea typeface="SimSun" panose="02010600030101010101" pitchFamily="2" charset="-122"/>
                  </a:rPr>
                  <a:t>1</a:t>
                </a:r>
                <a:r>
                  <a:rPr lang="en-US" sz="2000" dirty="0">
                    <a:effectLst/>
                    <a:ea typeface="SimSun" panose="02010600030101010101" pitchFamily="2" charset="-122"/>
                  </a:rPr>
                  <a:t>, </a:t>
                </a:r>
                <a:r>
                  <a:rPr lang="en-US" sz="2000" i="1" dirty="0">
                    <a:effectLst/>
                    <a:ea typeface="SimSun" panose="02010600030101010101" pitchFamily="2" charset="-122"/>
                  </a:rPr>
                  <a:t>t</a:t>
                </a:r>
                <a:r>
                  <a:rPr lang="en-US" sz="2000" baseline="-25000" dirty="0">
                    <a:effectLst/>
                    <a:ea typeface="SimSun" panose="02010600030101010101" pitchFamily="2" charset="-122"/>
                  </a:rPr>
                  <a:t>2</a:t>
                </a:r>
                <a:r>
                  <a:rPr lang="en-US" sz="2000" dirty="0">
                    <a:effectLst/>
                    <a:ea typeface="SimSun" panose="02010600030101010101" pitchFamily="2" charset="-122"/>
                  </a:rPr>
                  <a:t>,…, </a:t>
                </a:r>
                <a:r>
                  <a:rPr lang="en-US" sz="2000" i="1" dirty="0" err="1">
                    <a:effectLst/>
                    <a:ea typeface="SimSun" panose="02010600030101010101" pitchFamily="2" charset="-122"/>
                  </a:rPr>
                  <a:t>t</a:t>
                </a:r>
                <a:r>
                  <a:rPr lang="en-US" sz="2000" i="1" baseline="-25000" dirty="0" err="1">
                    <a:effectLst/>
                    <a:ea typeface="SimSun" panose="02010600030101010101" pitchFamily="2" charset="-122"/>
                  </a:rPr>
                  <a:t>k</a:t>
                </a:r>
                <a:r>
                  <a:rPr lang="en-US" sz="2000" dirty="0">
                    <a:effectLst/>
                    <a:ea typeface="SimSun" panose="02010600030101010101" pitchFamily="2" charset="-122"/>
                  </a:rPr>
                  <a:t>} of {1, 2,…, </a:t>
                </a:r>
                <a:r>
                  <a:rPr lang="en-US" sz="2000" i="1" dirty="0">
                    <a:effectLst/>
                    <a:ea typeface="SimSun" panose="02010600030101010101" pitchFamily="2" charset="-122"/>
                  </a:rPr>
                  <a:t>n</a:t>
                </a:r>
                <a:r>
                  <a:rPr lang="en-US" sz="2000" dirty="0">
                    <a:effectLst/>
                    <a:ea typeface="SimSun" panose="02010600030101010101" pitchFamily="2" charset="-122"/>
                  </a:rPr>
                  <a:t>} where </a:t>
                </a:r>
                <a:r>
                  <a:rPr lang="en-US" sz="2000" i="1" dirty="0" err="1">
                    <a:effectLst/>
                    <a:ea typeface="SimSun" panose="02010600030101010101" pitchFamily="2" charset="-122"/>
                  </a:rPr>
                  <a:t>t</a:t>
                </a:r>
                <a:r>
                  <a:rPr lang="en-US" sz="2000" i="1" baseline="-25000" dirty="0" err="1">
                    <a:effectLst/>
                    <a:ea typeface="SimSun" panose="02010600030101010101" pitchFamily="2" charset="-122"/>
                  </a:rPr>
                  <a:t>j</a:t>
                </a:r>
                <a:r>
                  <a:rPr lang="en-US" sz="2000" dirty="0">
                    <a:effectLst/>
                    <a:ea typeface="SimSun" panose="02010600030101010101" pitchFamily="2" charset="-122"/>
                  </a:rPr>
                  <a:t> belongs to {1, 2,…, </a:t>
                </a:r>
                <a:r>
                  <a:rPr lang="en-US" sz="2000" i="1" dirty="0">
                    <a:effectLst/>
                    <a:ea typeface="SimSun" panose="02010600030101010101" pitchFamily="2" charset="-122"/>
                  </a:rPr>
                  <a:t>n</a:t>
                </a:r>
                <a:r>
                  <a:rPr lang="en-US" sz="2000" dirty="0">
                    <a:effectLst/>
                    <a:ea typeface="SimSun" panose="02010600030101010101" pitchFamily="2" charset="-122"/>
                  </a:rPr>
                  <a:t>}, the subset </a:t>
                </a:r>
                <a14:m>
                  <m:oMath xmlns:m="http://schemas.openxmlformats.org/officeDocument/2006/math">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1</m:t>
                                </m:r>
                              </m:sub>
                            </m:sSub>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2</m:t>
                                </m:r>
                              </m:sub>
                            </m:sSub>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𝑘</m:t>
                                </m:r>
                              </m:sub>
                            </m:sSub>
                          </m:sub>
                        </m:sSub>
                      </m:e>
                    </m:d>
                  </m:oMath>
                </a14:m>
                <a:r>
                  <a:rPr lang="en-US" sz="2000" dirty="0">
                    <a:effectLst/>
                    <a:ea typeface="SimSun" panose="02010600030101010101" pitchFamily="2" charset="-122"/>
                  </a:rPr>
                  <a:t> considered as </a:t>
                </a:r>
                <a:r>
                  <a:rPr lang="en-US" sz="2000" i="1" dirty="0" err="1">
                    <a:effectLst/>
                    <a:ea typeface="SimSun" panose="02010600030101010101" pitchFamily="2" charset="-122"/>
                  </a:rPr>
                  <a:t>t</a:t>
                </a:r>
                <a:r>
                  <a:rPr lang="en-US" sz="2000" i="1" baseline="-25000" dirty="0" err="1">
                    <a:effectLst/>
                    <a:ea typeface="SimSun" panose="02010600030101010101" pitchFamily="2" charset="-122"/>
                  </a:rPr>
                  <a:t>k</a:t>
                </a:r>
                <a:r>
                  <a:rPr lang="en-US" sz="2000" dirty="0">
                    <a:effectLst/>
                    <a:ea typeface="SimSun" panose="02010600030101010101" pitchFamily="2" charset="-122"/>
                  </a:rPr>
                  <a:t>-dimension random vector </a:t>
                </a:r>
                <a14:m>
                  <m:oMath xmlns:m="http://schemas.openxmlformats.org/officeDocument/2006/math">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1</m:t>
                                    </m:r>
                                  </m:sub>
                                </m:sSub>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2</m:t>
                                    </m:r>
                                  </m:sub>
                                </m:sSub>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𝑘</m:t>
                                    </m:r>
                                  </m:sub>
                                </m:sSub>
                              </m:sub>
                            </m:sSub>
                          </m:e>
                        </m:d>
                      </m:e>
                      <m:sup>
                        <m:r>
                          <a:rPr lang="en-US" sz="2000" i="1">
                            <a:effectLst/>
                            <a:latin typeface="Cambria Math" panose="02040503050406030204" pitchFamily="18" charset="0"/>
                            <a:ea typeface="SimSun" panose="02010600030101010101" pitchFamily="2" charset="-122"/>
                          </a:rPr>
                          <m:t>𝑇</m:t>
                        </m:r>
                      </m:sup>
                    </m:sSup>
                  </m:oMath>
                </a14:m>
                <a:r>
                  <a:rPr lang="en-US" sz="2000" dirty="0">
                    <a:effectLst/>
                    <a:ea typeface="SimSun" panose="02010600030101010101" pitchFamily="2" charset="-122"/>
                  </a:rPr>
                  <a:t> follows multinormal distribution known as multivariate Gaussian distribution. Note, each </a:t>
                </a:r>
                <a14:m>
                  <m:oMath xmlns:m="http://schemas.openxmlformats.org/officeDocument/2006/math">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𝑗</m:t>
                            </m:r>
                          </m:sub>
                        </m:sSub>
                      </m:sub>
                    </m:sSub>
                  </m:oMath>
                </a14:m>
                <a:r>
                  <a:rPr lang="en-US" sz="2000" dirty="0">
                    <a:effectLst/>
                    <a:ea typeface="SimSun" panose="02010600030101010101" pitchFamily="2" charset="-122"/>
                  </a:rPr>
                  <a:t> represents one dimension of the </a:t>
                </a:r>
                <a:r>
                  <a:rPr lang="en-US" sz="2000" i="1" dirty="0">
                    <a:effectLst/>
                    <a:ea typeface="SimSun" panose="02010600030101010101" pitchFamily="2" charset="-122"/>
                  </a:rPr>
                  <a:t>k</a:t>
                </a:r>
                <a:r>
                  <a:rPr lang="en-US" sz="2000" dirty="0">
                    <a:effectLst/>
                    <a:ea typeface="SimSun" panose="02010600030101010101" pitchFamily="2" charset="-122"/>
                  </a:rPr>
                  <a:t>-dimension random vector variable </a:t>
                </a:r>
                <a14:m>
                  <m:oMath xmlns:m="http://schemas.openxmlformats.org/officeDocument/2006/math">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1</m:t>
                                    </m:r>
                                  </m:sub>
                                </m:sSub>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2</m:t>
                                    </m:r>
                                  </m:sub>
                                </m:sSub>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𝑘</m:t>
                                    </m:r>
                                  </m:sub>
                                </m:sSub>
                              </m:sub>
                            </m:sSub>
                          </m:e>
                        </m:d>
                      </m:e>
                      <m:sup>
                        <m:r>
                          <a:rPr lang="en-US" sz="2000" i="1">
                            <a:effectLst/>
                            <a:latin typeface="Cambria Math" panose="02040503050406030204" pitchFamily="18" charset="0"/>
                            <a:ea typeface="SimSun" panose="02010600030101010101" pitchFamily="2" charset="-122"/>
                          </a:rPr>
                          <m:t>𝑇</m:t>
                        </m:r>
                      </m:sup>
                    </m:sSup>
                  </m:oMath>
                </a14:m>
                <a:r>
                  <a:rPr lang="en-US" sz="2000" dirty="0">
                    <a:effectLst/>
                    <a:ea typeface="SimSun" panose="02010600030101010101" pitchFamily="2" charset="-122"/>
                  </a:rPr>
                  <a:t>. Moreover, please pay attention that any combination of </a:t>
                </a:r>
                <a14:m>
                  <m:oMath xmlns:m="http://schemas.openxmlformats.org/officeDocument/2006/math">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1</m:t>
                            </m:r>
                          </m:sub>
                        </m:sSub>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2</m:t>
                            </m:r>
                          </m:sub>
                        </m:sSub>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𝑡</m:t>
                            </m:r>
                          </m:e>
                          <m:sub>
                            <m:r>
                              <a:rPr lang="en-US" sz="2000" i="1">
                                <a:effectLst/>
                                <a:latin typeface="Cambria Math" panose="02040503050406030204" pitchFamily="18" charset="0"/>
                                <a:ea typeface="SimSun" panose="02010600030101010101" pitchFamily="2" charset="-122"/>
                              </a:rPr>
                              <m:t>𝑘</m:t>
                            </m:r>
                          </m:sub>
                        </m:sSub>
                      </m:sub>
                    </m:sSub>
                  </m:oMath>
                </a14:m>
                <a:r>
                  <a:rPr lang="en-US" sz="2000" dirty="0">
                    <a:effectLst/>
                    <a:ea typeface="SimSun" panose="02010600030101010101" pitchFamily="2" charset="-122"/>
                  </a:rPr>
                  <a:t> follows multinormal distribution too. Without loss of generality, we denote the random process as random variable </a:t>
                </a:r>
                <a:r>
                  <a:rPr lang="en-US" sz="2000" b="1" i="1" dirty="0">
                    <a:effectLst/>
                    <a:ea typeface="SimSun" panose="02010600030101010101" pitchFamily="2" charset="-122"/>
                  </a:rPr>
                  <a:t>X</a:t>
                </a:r>
                <a:r>
                  <a:rPr lang="en-US" sz="2000" dirty="0">
                    <a:effectLst/>
                    <a:ea typeface="SimSun" panose="02010600030101010101" pitchFamily="2" charset="-122"/>
                  </a:rPr>
                  <a:t> = (</a:t>
                </a:r>
                <a:r>
                  <a:rPr lang="en-US" sz="2000" i="1" dirty="0">
                    <a:effectLst/>
                    <a:ea typeface="SimSun" panose="02010600030101010101" pitchFamily="2" charset="-122"/>
                  </a:rPr>
                  <a:t>X</a:t>
                </a:r>
                <a:r>
                  <a:rPr lang="en-US" sz="2000" baseline="-25000" dirty="0">
                    <a:effectLst/>
                    <a:ea typeface="SimSun" panose="02010600030101010101" pitchFamily="2" charset="-122"/>
                  </a:rPr>
                  <a:t>1</a:t>
                </a:r>
                <a:r>
                  <a:rPr lang="en-US" sz="2000" dirty="0">
                    <a:effectLst/>
                    <a:ea typeface="SimSun" panose="02010600030101010101" pitchFamily="2" charset="-122"/>
                  </a:rPr>
                  <a:t>, </a:t>
                </a:r>
                <a:r>
                  <a:rPr lang="en-US" sz="2000" i="1" dirty="0">
                    <a:effectLst/>
                    <a:ea typeface="SimSun" panose="02010600030101010101" pitchFamily="2" charset="-122"/>
                  </a:rPr>
                  <a:t>X</a:t>
                </a:r>
                <a:r>
                  <a:rPr lang="en-US" sz="2000" baseline="-25000" dirty="0">
                    <a:effectLst/>
                    <a:ea typeface="SimSun" panose="02010600030101010101" pitchFamily="2" charset="-122"/>
                  </a:rPr>
                  <a:t>2</a:t>
                </a:r>
                <a:r>
                  <a:rPr lang="en-US" sz="2000" dirty="0">
                    <a:effectLst/>
                    <a:ea typeface="SimSun" panose="02010600030101010101" pitchFamily="2" charset="-122"/>
                  </a:rPr>
                  <a:t>,…, </a:t>
                </a:r>
                <a:r>
                  <a:rPr lang="en-US" sz="2000" i="1" dirty="0" err="1">
                    <a:effectLst/>
                    <a:ea typeface="SimSun" panose="02010600030101010101" pitchFamily="2" charset="-122"/>
                  </a:rPr>
                  <a:t>X</a:t>
                </a:r>
                <a:r>
                  <a:rPr lang="en-US" sz="2000" i="1" baseline="-25000" dirty="0" err="1">
                    <a:effectLst/>
                    <a:ea typeface="SimSun" panose="02010600030101010101" pitchFamily="2" charset="-122"/>
                  </a:rPr>
                  <a:t>n</a:t>
                </a:r>
                <a:r>
                  <a:rPr lang="en-US" sz="2000" dirty="0">
                    <a:effectLst/>
                    <a:ea typeface="SimSun" panose="02010600030101010101" pitchFamily="2" charset="-122"/>
                  </a:rPr>
                  <a:t>)</a:t>
                </a:r>
                <a:r>
                  <a:rPr lang="en-US" sz="2000" i="1" baseline="30000" dirty="0">
                    <a:effectLst/>
                    <a:ea typeface="SimSun" panose="02010600030101010101" pitchFamily="2" charset="-122"/>
                  </a:rPr>
                  <a:t>T</a:t>
                </a:r>
                <a:r>
                  <a:rPr lang="en-US" sz="2000" dirty="0">
                    <a:effectLst/>
                    <a:ea typeface="SimSun" panose="02010600030101010101" pitchFamily="2" charset="-122"/>
                  </a:rPr>
                  <a:t> where {</a:t>
                </a:r>
                <a:r>
                  <a:rPr lang="en-US" sz="2000" i="1" dirty="0">
                    <a:effectLst/>
                    <a:ea typeface="SimSun" panose="02010600030101010101" pitchFamily="2" charset="-122"/>
                  </a:rPr>
                  <a:t>t</a:t>
                </a:r>
                <a:r>
                  <a:rPr lang="en-US" sz="2000" baseline="-25000" dirty="0">
                    <a:effectLst/>
                    <a:ea typeface="SimSun" panose="02010600030101010101" pitchFamily="2" charset="-122"/>
                  </a:rPr>
                  <a:t>1</a:t>
                </a:r>
                <a:r>
                  <a:rPr lang="en-US" sz="2000" dirty="0">
                    <a:effectLst/>
                    <a:ea typeface="SimSun" panose="02010600030101010101" pitchFamily="2" charset="-122"/>
                  </a:rPr>
                  <a:t>, </a:t>
                </a:r>
                <a:r>
                  <a:rPr lang="en-US" sz="2000" i="1" dirty="0">
                    <a:effectLst/>
                    <a:ea typeface="SimSun" panose="02010600030101010101" pitchFamily="2" charset="-122"/>
                  </a:rPr>
                  <a:t>t</a:t>
                </a:r>
                <a:r>
                  <a:rPr lang="en-US" sz="2000" baseline="-25000" dirty="0">
                    <a:effectLst/>
                    <a:ea typeface="SimSun" panose="02010600030101010101" pitchFamily="2" charset="-122"/>
                  </a:rPr>
                  <a:t>2</a:t>
                </a:r>
                <a:r>
                  <a:rPr lang="en-US" sz="2000" dirty="0">
                    <a:effectLst/>
                    <a:ea typeface="SimSun" panose="02010600030101010101" pitchFamily="2" charset="-122"/>
                  </a:rPr>
                  <a:t>,…, </a:t>
                </a:r>
                <a:r>
                  <a:rPr lang="en-US" sz="2000" i="1" dirty="0" err="1">
                    <a:effectLst/>
                    <a:ea typeface="SimSun" panose="02010600030101010101" pitchFamily="2" charset="-122"/>
                  </a:rPr>
                  <a:t>t</a:t>
                </a:r>
                <a:r>
                  <a:rPr lang="en-US" sz="2000" i="1" baseline="-25000" dirty="0" err="1">
                    <a:effectLst/>
                    <a:ea typeface="SimSun" panose="02010600030101010101" pitchFamily="2" charset="-122"/>
                  </a:rPr>
                  <a:t>k</a:t>
                </a:r>
                <a:r>
                  <a:rPr lang="en-US" sz="2000" dirty="0">
                    <a:effectLst/>
                    <a:ea typeface="SimSun" panose="02010600030101010101" pitchFamily="2" charset="-122"/>
                  </a:rPr>
                  <a:t>} = {1, 2,…, </a:t>
                </a:r>
                <a:r>
                  <a:rPr lang="en-US" sz="2000" i="1" dirty="0">
                    <a:effectLst/>
                    <a:ea typeface="SimSun" panose="02010600030101010101" pitchFamily="2" charset="-122"/>
                  </a:rPr>
                  <a:t>n</a:t>
                </a:r>
                <a:r>
                  <a:rPr lang="en-US" sz="2000" dirty="0">
                    <a:effectLst/>
                    <a:ea typeface="SimSun" panose="02010600030101010101" pitchFamily="2" charset="-122"/>
                  </a:rPr>
                  <a:t>} obeying multinormal distribution also called multivariate normal distribution or multivariate Gaussian distribution as follows:</a:t>
                </a:r>
              </a:p>
              <a:p>
                <a:pPr marL="0" indent="0">
                  <a:buNone/>
                </a:pPr>
                <a14:m>
                  <m:oMathPara xmlns:m="http://schemas.openxmlformats.org/officeDocument/2006/math">
                    <m:oMathParaPr>
                      <m:jc m:val="right"/>
                    </m:oMathParaPr>
                    <m:oMath xmlns:m="http://schemas.openxmlformats.org/officeDocument/2006/math">
                      <m:r>
                        <a:rPr lang="en-US" sz="2000" b="1" i="1" smtClean="0">
                          <a:effectLst/>
                          <a:latin typeface="Cambria Math" panose="02040503050406030204" pitchFamily="18" charset="0"/>
                          <a:ea typeface="SimSun" panose="02010600030101010101" pitchFamily="2" charset="-122"/>
                        </a:rPr>
                        <m:t>𝑿</m:t>
                      </m:r>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r>
                                    <a:rPr lang="en-US" sz="2000" i="1">
                                      <a:effectLst/>
                                      <a:latin typeface="Cambria Math" panose="02040503050406030204" pitchFamily="18" charset="0"/>
                                      <a:ea typeface="SimSun" panose="02010600030101010101" pitchFamily="2" charset="-122"/>
                                    </a:rPr>
                                    <m:t>1</m:t>
                                  </m:r>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r>
                                    <a:rPr lang="en-US" sz="2000" i="1">
                                      <a:effectLst/>
                                      <a:latin typeface="Cambria Math" panose="02040503050406030204" pitchFamily="18" charset="0"/>
                                      <a:ea typeface="SimSun" panose="02010600030101010101" pitchFamily="2" charset="-122"/>
                                    </a:rPr>
                                    <m:t>2</m:t>
                                  </m:r>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r>
                                    <a:rPr lang="en-US" sz="2000" i="1">
                                      <a:effectLst/>
                                      <a:latin typeface="Cambria Math" panose="02040503050406030204" pitchFamily="18" charset="0"/>
                                      <a:ea typeface="SimSun" panose="02010600030101010101" pitchFamily="2" charset="-122"/>
                                    </a:rPr>
                                    <m:t>𝑛</m:t>
                                  </m:r>
                                </m:sub>
                              </m:sSub>
                            </m:e>
                          </m:d>
                        </m:e>
                        <m:sup>
                          <m:r>
                            <a:rPr lang="en-US" sz="2000" i="1">
                              <a:effectLst/>
                              <a:latin typeface="Cambria Math" panose="02040503050406030204" pitchFamily="18" charset="0"/>
                              <a:ea typeface="SimSun" panose="02010600030101010101" pitchFamily="2" charset="-122"/>
                            </a:rPr>
                            <m:t>𝑇</m:t>
                          </m:r>
                        </m:sup>
                      </m:sSup>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𝒩</m:t>
                      </m:r>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rPr>
                            <m:t>𝑿</m:t>
                          </m:r>
                        </m:e>
                        <m:e>
                          <m:r>
                            <a:rPr lang="en-US" sz="2000" i="1">
                              <a:effectLst/>
                              <a:latin typeface="Cambria Math" panose="02040503050406030204" pitchFamily="18" charset="0"/>
                              <a:ea typeface="SimSun" panose="02010600030101010101" pitchFamily="2" charset="-122"/>
                            </a:rPr>
                            <m:t>𝜇</m:t>
                          </m:r>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rPr>
                                <m:t>𝑿</m:t>
                              </m:r>
                            </m:e>
                          </m:d>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Σ</m:t>
                          </m:r>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rPr>
                                <m:t>𝑿</m:t>
                              </m:r>
                            </m:e>
                          </m:d>
                        </m:e>
                      </m:d>
                      <m:r>
                        <a:rPr lang="en-US" sz="2000" b="1" i="1" smtClean="0">
                          <a:effectLst/>
                          <a:latin typeface="Cambria Math" panose="02040503050406030204" pitchFamily="18" charset="0"/>
                          <a:ea typeface="SimSun" panose="02010600030101010101" pitchFamily="2" charset="-122"/>
                        </a:rPr>
                        <m:t>    </m:t>
                      </m:r>
                      <m:d>
                        <m:dPr>
                          <m:ctrlPr>
                            <a:rPr lang="en-US" sz="2000" b="1" i="1" smtClean="0">
                              <a:effectLst/>
                              <a:latin typeface="Cambria Math" panose="02040503050406030204" pitchFamily="18" charset="0"/>
                              <a:ea typeface="SimSun" panose="02010600030101010101" pitchFamily="2" charset="-122"/>
                            </a:rPr>
                          </m:ctrlPr>
                        </m:dPr>
                        <m:e>
                          <m:r>
                            <a:rPr lang="en-US" sz="2000" b="0" i="1" smtClean="0">
                              <a:effectLst/>
                              <a:latin typeface="Cambria Math" panose="02040503050406030204" pitchFamily="18" charset="0"/>
                              <a:ea typeface="SimSun" panose="02010600030101010101" pitchFamily="2" charset="-122"/>
                            </a:rPr>
                            <m:t>3.1</m:t>
                          </m:r>
                        </m:e>
                      </m:d>
                    </m:oMath>
                  </m:oMathPara>
                </a14:m>
                <a:endParaRPr lang="en-US" sz="2000" dirty="0"/>
              </a:p>
              <a:p>
                <a:pPr marL="0" indent="0">
                  <a:buNone/>
                </a:pPr>
                <a:r>
                  <a:rPr lang="en-US" sz="2000" dirty="0">
                    <a:effectLst/>
                    <a:ea typeface="SimSun" panose="02010600030101010101" pitchFamily="2" charset="-122"/>
                  </a:rPr>
                  <a:t>Where </a:t>
                </a:r>
                <a:r>
                  <a:rPr lang="en-US" sz="2000" i="1" dirty="0">
                    <a:effectLst/>
                    <a:ea typeface="SimSun" panose="02010600030101010101" pitchFamily="2" charset="-122"/>
                  </a:rPr>
                  <a:t>μ</a:t>
                </a:r>
                <a:r>
                  <a:rPr lang="en-US" sz="2000" dirty="0">
                    <a:effectLst/>
                    <a:ea typeface="SimSun" panose="02010600030101010101" pitchFamily="2" charset="-122"/>
                  </a:rPr>
                  <a:t>(</a:t>
                </a:r>
                <a:r>
                  <a:rPr lang="en-US" sz="2000" b="1" i="1" dirty="0">
                    <a:effectLst/>
                    <a:ea typeface="SimSun" panose="02010600030101010101" pitchFamily="2" charset="-122"/>
                  </a:rPr>
                  <a:t>X</a:t>
                </a:r>
                <a:r>
                  <a:rPr lang="en-US" sz="2000" dirty="0">
                    <a:effectLst/>
                    <a:ea typeface="SimSun" panose="02010600030101010101" pitchFamily="2" charset="-122"/>
                  </a:rPr>
                  <a:t>) and Σ(</a:t>
                </a:r>
                <a:r>
                  <a:rPr lang="en-US" sz="2000" b="1" i="1" dirty="0">
                    <a:effectLst/>
                    <a:ea typeface="SimSun" panose="02010600030101010101" pitchFamily="2" charset="-122"/>
                  </a:rPr>
                  <a:t>X</a:t>
                </a:r>
                <a:r>
                  <a:rPr lang="en-US" sz="2000" dirty="0">
                    <a:effectLst/>
                    <a:ea typeface="SimSun" panose="02010600030101010101" pitchFamily="2" charset="-122"/>
                  </a:rPr>
                  <a:t>) are mean function and covariance function of </a:t>
                </a:r>
                <a:r>
                  <a:rPr lang="en-US" sz="2000" b="1" i="1" dirty="0">
                    <a:effectLst/>
                    <a:ea typeface="SimSun" panose="02010600030101010101" pitchFamily="2" charset="-122"/>
                  </a:rPr>
                  <a:t>X</a:t>
                </a:r>
                <a:r>
                  <a:rPr lang="en-US" sz="2000" dirty="0">
                    <a:effectLst/>
                    <a:ea typeface="SimSun" panose="02010600030101010101" pitchFamily="2" charset="-122"/>
                  </a:rPr>
                  <a:t>, respectively. Note, the superscript “</a:t>
                </a:r>
                <a:r>
                  <a:rPr lang="en-US" sz="2000" i="1" baseline="30000" dirty="0">
                    <a:effectLst/>
                    <a:ea typeface="SimSun" panose="02010600030101010101" pitchFamily="2" charset="-122"/>
                  </a:rPr>
                  <a:t>T</a:t>
                </a:r>
                <a:r>
                  <a:rPr lang="en-US" sz="2000" dirty="0">
                    <a:effectLst/>
                    <a:ea typeface="SimSun" panose="02010600030101010101" pitchFamily="2" charset="-122"/>
                  </a:rPr>
                  <a:t>” denotes transposition operator of vector and matrix whereas the tilde sign “~” indicates probabilistic distribution of a random variable.</a:t>
                </a:r>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4813" y="914399"/>
                <a:ext cx="11572407" cy="5176066"/>
              </a:xfrm>
              <a:blipFill>
                <a:blip r:embed="rId2"/>
                <a:stretch>
                  <a:fillRect l="-580" t="-589" r="-52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20/04/2023</a:t>
            </a:r>
          </a:p>
        </p:txBody>
      </p:sp>
      <p:sp>
        <p:nvSpPr>
          <p:cNvPr id="5" name="Footer Placeholder 4"/>
          <p:cNvSpPr>
            <a:spLocks noGrp="1"/>
          </p:cNvSpPr>
          <p:nvPr>
            <p:ph type="ftr" sz="quarter" idx="11"/>
          </p:nvPr>
        </p:nvSpPr>
        <p:spPr/>
        <p:txBody>
          <a:bodyPr/>
          <a:lstStyle/>
          <a:p>
            <a:r>
              <a:rPr lang="en-US"/>
              <a:t>Tutorial on Bayesian optimization - Loc Nguyen</a:t>
            </a:r>
          </a:p>
        </p:txBody>
      </p:sp>
      <p:sp>
        <p:nvSpPr>
          <p:cNvPr id="6" name="Slide Number Placeholder 5"/>
          <p:cNvSpPr>
            <a:spLocks noGrp="1"/>
          </p:cNvSpPr>
          <p:nvPr>
            <p:ph type="sldNum" sz="quarter" idx="12"/>
          </p:nvPr>
        </p:nvSpPr>
        <p:spPr/>
        <p:txBody>
          <a:bodyPr/>
          <a:lstStyle/>
          <a:p>
            <a:fld id="{5DB5036F-1FF2-46C4-8D2B-59C7E3B91952}" type="slidenum">
              <a:rPr lang="en-US" smtClean="0"/>
              <a:pPr/>
              <a:t>28</a:t>
            </a:fld>
            <a:endParaRPr lang="en-US"/>
          </a:p>
        </p:txBody>
      </p:sp>
    </p:spTree>
    <p:extLst>
      <p:ext uri="{BB962C8B-B14F-4D97-AF65-F5344CB8AC3E}">
        <p14:creationId xmlns:p14="http://schemas.microsoft.com/office/powerpoint/2010/main" val="3424595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D5774-6DD5-F27A-F022-B63E5C011A32}"/>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59B5D2-0DC5-4469-F557-9C32EB561BB0}"/>
                  </a:ext>
                </a:extLst>
              </p:cNvPr>
              <p:cNvSpPr>
                <a:spLocks noGrp="1"/>
              </p:cNvSpPr>
              <p:nvPr>
                <p:ph idx="1"/>
              </p:nvPr>
            </p:nvSpPr>
            <p:spPr>
              <a:xfrm>
                <a:off x="104931" y="914399"/>
                <a:ext cx="11932171" cy="5176066"/>
              </a:xfrm>
            </p:spPr>
            <p:txBody>
              <a:bodyPr>
                <a:noAutofit/>
              </a:bodyPr>
              <a:lstStyle/>
              <a:p>
                <a:pPr marL="0" marR="0" indent="0" algn="just">
                  <a:spcBef>
                    <a:spcPts val="0"/>
                  </a:spcBef>
                  <a:spcAft>
                    <a:spcPts val="0"/>
                  </a:spcAft>
                  <a:buNone/>
                </a:pP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GP is known as infinite multinormal distribution which is the generalized form of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-dimension multinormal distribution because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can approach positive infinity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 +∞. Let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Σ(</a:t>
                </a:r>
                <a:r>
                  <a:rPr lang="en-US" sz="18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be probability density function (PDF) of </a:t>
                </a:r>
                <a:r>
                  <a:rPr lang="en-US" sz="18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when </a:t>
                </a:r>
                <a:r>
                  <a:rPr lang="en-US" sz="18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is continuous, 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8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b="1" i="1">
                              <a:effectLst/>
                              <a:latin typeface="Cambria Math" panose="02040503050406030204" pitchFamily="18" charset="0"/>
                              <a:ea typeface="SimSun" panose="02010600030101010101" pitchFamily="2" charset="-122"/>
                              <a:cs typeface="Times New Roman" panose="02020603050405020304" pitchFamily="18" charset="0"/>
                            </a:rPr>
                            <m:t>𝑿</m:t>
                          </m:r>
                        </m:e>
                        <m:e>
                          <m:r>
                            <a:rPr lang="en-US" sz="18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b="1" i="1">
                                  <a:effectLst/>
                                  <a:latin typeface="Cambria Math" panose="02040503050406030204" pitchFamily="18" charset="0"/>
                                  <a:ea typeface="SimSun" panose="02010600030101010101" pitchFamily="2" charset="-122"/>
                                  <a:cs typeface="Times New Roman" panose="02020603050405020304" pitchFamily="18" charset="0"/>
                                </a:rPr>
                                <m:t>𝑿</m:t>
                              </m:r>
                            </m:e>
                          </m:d>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b="1" i="1">
                              <a:effectLst/>
                              <a:latin typeface="Cambria Math" panose="02040503050406030204" pitchFamily="18" charset="0"/>
                              <a:ea typeface="SimSun" panose="02010600030101010101" pitchFamily="2" charset="-122"/>
                              <a:cs typeface="Times New Roman" panose="02020603050405020304" pitchFamily="18" charset="0"/>
                            </a:rPr>
                            <m:t>𝑿</m:t>
                          </m:r>
                        </m:e>
                        <m:e>
                          <m:r>
                            <a:rPr lang="en-US" sz="18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b="1" i="1">
                                  <a:effectLst/>
                                  <a:latin typeface="Cambria Math" panose="02040503050406030204" pitchFamily="18" charset="0"/>
                                  <a:ea typeface="SimSun" panose="02010600030101010101" pitchFamily="2" charset="-122"/>
                                  <a:cs typeface="Times New Roman" panose="02020603050405020304" pitchFamily="18" charset="0"/>
                                </a:rPr>
                                <m:t>𝑿</m:t>
                              </m:r>
                            </m:e>
                          </m:d>
                        </m:e>
                      </m:d>
                    </m:oMath>
                  </m:oMathPara>
                </a14:m>
                <a:endParaRPr lang="en-US" sz="18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Where mean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and covariance Σ(</a:t>
                </a:r>
                <a:r>
                  <a:rPr lang="en-US" sz="18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are functions of </a:t>
                </a:r>
                <a:r>
                  <a:rPr lang="en-US" sz="18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respectively. Note, in this research, notation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often denotes PDF, which is not concrete function, and notation </a:t>
                </a:r>
                <a14:m>
                  <m:oMath xmlns:m="http://schemas.openxmlformats.org/officeDocument/2006/math">
                    <m:r>
                      <a:rPr lang="en-US" sz="185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b="1"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850" i="1">
                            <a:effectLst/>
                            <a:latin typeface="Cambria Math" panose="02040503050406030204" pitchFamily="18" charset="0"/>
                            <a:ea typeface="SimSun" panose="02010600030101010101" pitchFamily="2" charset="-122"/>
                            <a:cs typeface="Times New Roman" panose="02020603050405020304" pitchFamily="18" charset="0"/>
                          </a:rPr>
                          <m:t>.</m:t>
                        </m:r>
                      </m:e>
                    </m:d>
                  </m:oMath>
                </a14:m>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denotes normal distribution. Probability function, distribution function, cumulative distribution function (CDF), and PDF are terms which can be exchangeable in some cases, but the term “PDF” focuses on probability function of continuous variable whereas the general notation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denotes probability function in both discrete case and continuous case. </a:t>
                </a:r>
                <a:r>
                  <a:rPr lang="en-US" sz="1850" dirty="0">
                    <a:effectLst/>
                    <a:latin typeface="Times New Roman" panose="02020603050405020304" pitchFamily="18" charset="0"/>
                    <a:ea typeface="SimSun" panose="02010600030101010101" pitchFamily="2" charset="-122"/>
                  </a:rPr>
                  <a:t>In literature,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is assumed to be zero as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 </a:t>
                </a:r>
                <a:r>
                  <a:rPr lang="en-US" sz="1850" b="1" dirty="0">
                    <a:effectLst/>
                    <a:latin typeface="Times New Roman" panose="02020603050405020304" pitchFamily="18" charset="0"/>
                    <a:ea typeface="SimSun" panose="02010600030101010101" pitchFamily="2" charset="-122"/>
                  </a:rPr>
                  <a:t>0</a:t>
                </a:r>
                <a:r>
                  <a:rPr lang="en-US" sz="1850" i="1" baseline="30000" dirty="0">
                    <a:effectLst/>
                    <a:latin typeface="Times New Roman" panose="02020603050405020304" pitchFamily="18" charset="0"/>
                    <a:ea typeface="SimSun" panose="02010600030101010101" pitchFamily="2" charset="-122"/>
                  </a:rPr>
                  <a:t>T</a:t>
                </a:r>
                <a:r>
                  <a:rPr lang="en-US" sz="1850" dirty="0">
                    <a:effectLst/>
                    <a:latin typeface="Times New Roman" panose="02020603050405020304" pitchFamily="18" charset="0"/>
                    <a:ea typeface="SimSun" panose="02010600030101010101" pitchFamily="2" charset="-122"/>
                  </a:rPr>
                  <a:t> for convenience but it can be defined as the random process </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itself,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 </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a:t>
                </a:r>
                <a:r>
                  <a:rPr lang="en-US" sz="1850" b="1" dirty="0">
                    <a:effectLst/>
                    <a:latin typeface="Times New Roman" panose="02020603050405020304" pitchFamily="18" charset="0"/>
                    <a:ea typeface="SimSun" panose="02010600030101010101" pitchFamily="2" charset="-122"/>
                  </a:rPr>
                  <a:t> </a:t>
                </a:r>
                <a:r>
                  <a:rPr lang="en-US" sz="1850" dirty="0">
                    <a:effectLst/>
                    <a:latin typeface="Times New Roman" panose="02020603050405020304" pitchFamily="18" charset="0"/>
                    <a:ea typeface="SimSun" panose="02010600030101010101" pitchFamily="2" charset="-122"/>
                  </a:rPr>
                  <a:t>Besides,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can be customized according to concrete applications, for example it can be constant as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 </a:t>
                </a:r>
                <a:r>
                  <a:rPr lang="en-US" sz="1850" b="1"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 However, it is better to set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 </a:t>
                </a:r>
                <a:r>
                  <a:rPr lang="en-US" sz="1850" b="1" dirty="0">
                    <a:effectLst/>
                    <a:latin typeface="Times New Roman" panose="02020603050405020304" pitchFamily="18" charset="0"/>
                    <a:ea typeface="SimSun" panose="02010600030101010101" pitchFamily="2" charset="-122"/>
                  </a:rPr>
                  <a:t>0</a:t>
                </a:r>
                <a:r>
                  <a:rPr lang="en-US" sz="1850" i="1" baseline="30000" dirty="0">
                    <a:effectLst/>
                    <a:latin typeface="Times New Roman" panose="02020603050405020304" pitchFamily="18" charset="0"/>
                    <a:ea typeface="SimSun" panose="02010600030101010101" pitchFamily="2" charset="-122"/>
                  </a:rPr>
                  <a:t>T</a:t>
                </a:r>
                <a:r>
                  <a:rPr lang="en-US" sz="1850" dirty="0">
                    <a:effectLst/>
                    <a:latin typeface="Times New Roman" panose="02020603050405020304" pitchFamily="18" charset="0"/>
                    <a:ea typeface="SimSun" panose="02010600030101010101" pitchFamily="2" charset="-122"/>
                  </a:rPr>
                  <a:t> for my opinion. As a convention in Gaussian process, output of a mean function is a mean and so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also denotes the theoretical mean of </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In general case,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is vector function of combination of </a:t>
                </a:r>
                <a:r>
                  <a:rPr lang="en-US" sz="1850" i="1" dirty="0">
                    <a:effectLst/>
                    <a:latin typeface="Times New Roman" panose="02020603050405020304" pitchFamily="18" charset="0"/>
                    <a:ea typeface="SimSun" panose="02010600030101010101" pitchFamily="2" charset="-122"/>
                  </a:rPr>
                  <a:t>X</a:t>
                </a:r>
                <a:r>
                  <a:rPr lang="en-US" sz="1850" baseline="-25000" dirty="0">
                    <a:effectLst/>
                    <a:latin typeface="Times New Roman" panose="02020603050405020304" pitchFamily="18" charset="0"/>
                    <a:ea typeface="SimSun" panose="02010600030101010101" pitchFamily="2" charset="-122"/>
                  </a:rPr>
                  <a:t>1</a:t>
                </a:r>
                <a:r>
                  <a:rPr lang="en-US" sz="1850" dirty="0">
                    <a:effectLst/>
                    <a:latin typeface="Times New Roman" panose="02020603050405020304" pitchFamily="18" charset="0"/>
                    <a:ea typeface="SimSun" panose="02010600030101010101" pitchFamily="2" charset="-122"/>
                  </a:rPr>
                  <a:t>, </a:t>
                </a:r>
                <a:r>
                  <a:rPr lang="en-US" sz="1850" i="1" dirty="0">
                    <a:effectLst/>
                    <a:latin typeface="Times New Roman" panose="02020603050405020304" pitchFamily="18" charset="0"/>
                    <a:ea typeface="SimSun" panose="02010600030101010101" pitchFamily="2" charset="-122"/>
                  </a:rPr>
                  <a:t>X</a:t>
                </a:r>
                <a:r>
                  <a:rPr lang="en-US" sz="1850" baseline="-25000" dirty="0">
                    <a:effectLst/>
                    <a:latin typeface="Times New Roman" panose="02020603050405020304" pitchFamily="18" charset="0"/>
                    <a:ea typeface="SimSun" panose="02010600030101010101" pitchFamily="2" charset="-122"/>
                  </a:rPr>
                  <a:t>3</a:t>
                </a:r>
                <a:r>
                  <a:rPr lang="en-US" sz="1850" dirty="0">
                    <a:effectLst/>
                    <a:latin typeface="Times New Roman" panose="02020603050405020304" pitchFamily="18" charset="0"/>
                    <a:ea typeface="SimSun" panose="02010600030101010101" pitchFamily="2" charset="-122"/>
                  </a:rPr>
                  <a:t>,…, and </a:t>
                </a:r>
                <a:r>
                  <a:rPr lang="en-US" sz="1850" i="1" dirty="0" err="1">
                    <a:effectLst/>
                    <a:latin typeface="Times New Roman" panose="02020603050405020304" pitchFamily="18" charset="0"/>
                    <a:ea typeface="SimSun" panose="02010600030101010101" pitchFamily="2" charset="-122"/>
                  </a:rPr>
                  <a:t>X</a:t>
                </a:r>
                <a:r>
                  <a:rPr lang="en-US" sz="1850" i="1" baseline="-25000" dirty="0" err="1">
                    <a:effectLst/>
                    <a:latin typeface="Times New Roman" panose="02020603050405020304" pitchFamily="18" charset="0"/>
                    <a:ea typeface="SimSun" panose="02010600030101010101" pitchFamily="2" charset="-122"/>
                  </a:rPr>
                  <a:t>n</a:t>
                </a:r>
                <a:r>
                  <a:rPr lang="en-US" sz="1850" dirty="0">
                    <a:effectLst/>
                    <a:latin typeface="Times New Roman" panose="02020603050405020304" pitchFamily="18" charset="0"/>
                    <a:ea typeface="SimSun" panose="02010600030101010101" pitchFamily="2" charset="-122"/>
                  </a:rPr>
                  <a:t> (s) belong to </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but, as a convention, each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i="1" dirty="0">
                    <a:effectLst/>
                    <a:latin typeface="Times New Roman" panose="02020603050405020304" pitchFamily="18" charset="0"/>
                    <a:ea typeface="SimSun" panose="02010600030101010101" pitchFamily="2" charset="-122"/>
                  </a:rPr>
                  <a:t>X</a:t>
                </a:r>
                <a:r>
                  <a:rPr lang="en-US" sz="1850" i="1" baseline="-25000" dirty="0">
                    <a:effectLst/>
                    <a:latin typeface="Times New Roman" panose="02020603050405020304" pitchFamily="18" charset="0"/>
                    <a:ea typeface="SimSun" panose="02010600030101010101" pitchFamily="2" charset="-122"/>
                  </a:rPr>
                  <a:t>i</a:t>
                </a:r>
                <a:r>
                  <a:rPr lang="en-US" sz="1850" dirty="0">
                    <a:effectLst/>
                    <a:latin typeface="Times New Roman" panose="02020603050405020304" pitchFamily="18" charset="0"/>
                    <a:ea typeface="SimSun" panose="02010600030101010101" pitchFamily="2" charset="-122"/>
                  </a:rPr>
                  <a:t>) depends only </a:t>
                </a:r>
                <a:r>
                  <a:rPr lang="en-US" sz="1850" i="1" dirty="0">
                    <a:effectLst/>
                    <a:latin typeface="Times New Roman" panose="02020603050405020304" pitchFamily="18" charset="0"/>
                    <a:ea typeface="SimSun" panose="02010600030101010101" pitchFamily="2" charset="-122"/>
                  </a:rPr>
                  <a:t>X</a:t>
                </a:r>
                <a:r>
                  <a:rPr lang="en-US" sz="1850" i="1" baseline="-25000" dirty="0">
                    <a:effectLst/>
                    <a:latin typeface="Times New Roman" panose="02020603050405020304" pitchFamily="18" charset="0"/>
                    <a:ea typeface="SimSun" panose="02010600030101010101" pitchFamily="2" charset="-122"/>
                  </a:rPr>
                  <a:t>i</a:t>
                </a:r>
                <a:r>
                  <a:rPr lang="en-US" sz="1850" dirty="0">
                    <a:effectLst/>
                    <a:latin typeface="Times New Roman" panose="02020603050405020304" pitchFamily="18" charset="0"/>
                    <a:ea typeface="SimSun" panose="02010600030101010101" pitchFamily="2" charset="-122"/>
                  </a:rPr>
                  <a:t> and moreover,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i="1" dirty="0">
                    <a:effectLst/>
                    <a:latin typeface="Times New Roman" panose="02020603050405020304" pitchFamily="18" charset="0"/>
                    <a:ea typeface="SimSun" panose="02010600030101010101" pitchFamily="2" charset="-122"/>
                  </a:rPr>
                  <a:t>X</a:t>
                </a:r>
                <a:r>
                  <a:rPr lang="en-US" sz="1850" i="1" baseline="-25000" dirty="0">
                    <a:effectLst/>
                    <a:latin typeface="Times New Roman" panose="02020603050405020304" pitchFamily="18" charset="0"/>
                    <a:ea typeface="SimSun" panose="02010600030101010101" pitchFamily="2" charset="-122"/>
                  </a:rPr>
                  <a:t>i</a:t>
                </a:r>
                <a:r>
                  <a:rPr lang="en-US" sz="1850" dirty="0">
                    <a:effectLst/>
                    <a:latin typeface="Times New Roman" panose="02020603050405020304" pitchFamily="18" charset="0"/>
                    <a:ea typeface="SimSun" panose="02010600030101010101" pitchFamily="2" charset="-122"/>
                  </a:rPr>
                  <a:t>) has the same formulation of every </a:t>
                </a:r>
                <a:r>
                  <a:rPr lang="en-US" sz="1850" i="1" dirty="0">
                    <a:effectLst/>
                    <a:latin typeface="Times New Roman" panose="02020603050405020304" pitchFamily="18" charset="0"/>
                    <a:ea typeface="SimSun" panose="02010600030101010101" pitchFamily="2" charset="-122"/>
                  </a:rPr>
                  <a:t>X</a:t>
                </a:r>
                <a:r>
                  <a:rPr lang="en-US" sz="1850" i="1" baseline="-25000" dirty="0">
                    <a:effectLst/>
                    <a:latin typeface="Times New Roman" panose="02020603050405020304" pitchFamily="18" charset="0"/>
                    <a:ea typeface="SimSun" panose="02010600030101010101" pitchFamily="2" charset="-122"/>
                  </a:rPr>
                  <a:t>i</a:t>
                </a:r>
                <a:r>
                  <a:rPr lang="en-US" sz="1850" dirty="0">
                    <a:effectLst/>
                    <a:latin typeface="Times New Roman" panose="02020603050405020304" pitchFamily="18" charset="0"/>
                    <a:ea typeface="SimSun" panose="02010600030101010101" pitchFamily="2" charset="-122"/>
                  </a:rPr>
                  <a:t>. Therefore,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should be identified with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i="1" dirty="0">
                    <a:effectLst/>
                    <a:latin typeface="Times New Roman" panose="02020603050405020304" pitchFamily="18" charset="0"/>
                    <a:ea typeface="SimSun" panose="02010600030101010101" pitchFamily="2" charset="-122"/>
                  </a:rPr>
                  <a:t>X</a:t>
                </a:r>
                <a:r>
                  <a:rPr lang="en-US" sz="1850" i="1" baseline="-25000" dirty="0">
                    <a:effectLst/>
                    <a:latin typeface="Times New Roman" panose="02020603050405020304" pitchFamily="18" charset="0"/>
                    <a:ea typeface="SimSun" panose="02010600030101010101" pitchFamily="2" charset="-122"/>
                  </a:rPr>
                  <a:t>i</a:t>
                </a:r>
                <a:r>
                  <a:rPr lang="en-US" sz="1850" dirty="0">
                    <a:effectLst/>
                    <a:latin typeface="Times New Roman" panose="02020603050405020304" pitchFamily="18" charset="0"/>
                    <a:ea typeface="SimSun" panose="02010600030101010101" pitchFamily="2" charset="-122"/>
                  </a:rPr>
                  <a:t>) or </a:t>
                </a:r>
                <a:r>
                  <a:rPr lang="en-US" sz="1850" i="1" dirty="0">
                    <a:effectLst/>
                    <a:latin typeface="Times New Roman" panose="02020603050405020304" pitchFamily="18" charset="0"/>
                    <a:ea typeface="SimSun" panose="02010600030101010101" pitchFamily="2" charset="-122"/>
                  </a:rPr>
                  <a:t>μ</a:t>
                </a:r>
                <a:r>
                  <a:rPr lang="en-US" sz="1850" dirty="0">
                    <a:effectLst/>
                    <a:latin typeface="Times New Roman" panose="02020603050405020304" pitchFamily="18" charset="0"/>
                    <a:ea typeface="SimSun" panose="02010600030101010101" pitchFamily="2" charset="-122"/>
                  </a:rPr>
                  <a:t>(</a:t>
                </a:r>
                <a:r>
                  <a:rPr lang="en-US" sz="1850"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where </a:t>
                </a:r>
                <a:r>
                  <a:rPr lang="en-US" sz="1850"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denotes any </a:t>
                </a:r>
                <a:r>
                  <a:rPr lang="en-US" sz="1850" i="1" dirty="0">
                    <a:effectLst/>
                    <a:latin typeface="Times New Roman" panose="02020603050405020304" pitchFamily="18" charset="0"/>
                    <a:ea typeface="SimSun" panose="02010600030101010101" pitchFamily="2" charset="-122"/>
                  </a:rPr>
                  <a:t>X</a:t>
                </a:r>
                <a:r>
                  <a:rPr lang="en-US" sz="1850" i="1" baseline="-25000" dirty="0">
                    <a:effectLst/>
                    <a:latin typeface="Times New Roman" panose="02020603050405020304" pitchFamily="18" charset="0"/>
                    <a:ea typeface="SimSun" panose="02010600030101010101" pitchFamily="2" charset="-122"/>
                  </a:rPr>
                  <a:t>i</a:t>
                </a:r>
                <a:r>
                  <a:rPr lang="en-US" sz="1850" dirty="0">
                    <a:effectLst/>
                    <a:latin typeface="Times New Roman" panose="02020603050405020304" pitchFamily="18" charset="0"/>
                    <a:ea typeface="SimSun" panose="02010600030101010101" pitchFamily="2" charset="-122"/>
                  </a:rPr>
                  <a:t> belonging to </a:t>
                </a:r>
                <a:r>
                  <a:rPr lang="en-US" sz="1850" b="1"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a:t>
                </a:r>
                <a:endParaRPr lang="en-US" sz="1850" dirty="0">
                  <a:ea typeface="SimSun"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sz="1850" i="1" smtClean="0">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850" i="1">
                              <a:effectLst/>
                              <a:latin typeface="Cambria Math" panose="02040503050406030204" pitchFamily="18" charset="0"/>
                            </a:rPr>
                          </m:ctrlPr>
                        </m:dPr>
                        <m:e>
                          <m:r>
                            <a:rPr lang="en-US" sz="185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should</m:t>
                      </m:r>
                      <m:r>
                        <a:rPr lang="en-US" sz="185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be</m:t>
                      </m:r>
                      <m:r>
                        <a:rPr lang="en-US" sz="1850" i="1">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850" i="1">
                              <a:effectLst/>
                              <a:latin typeface="Cambria Math" panose="02040503050406030204" pitchFamily="18" charset="0"/>
                            </a:rPr>
                          </m:ctrlPr>
                        </m:dPr>
                        <m:e>
                          <m:m>
                            <m:mPr>
                              <m:mcs>
                                <m:mc>
                                  <m:mcPr>
                                    <m:count m:val="1"/>
                                    <m:mcJc m:val="center"/>
                                  </m:mcPr>
                                </m:mc>
                              </m:mcs>
                              <m:ctrlPr>
                                <a:rPr lang="en-US" sz="1850" i="1">
                                  <a:effectLst/>
                                  <a:latin typeface="Cambria Math" panose="02040503050406030204" pitchFamily="18" charset="0"/>
                                </a:rPr>
                              </m:ctrlPr>
                            </m:mPr>
                            <m:mr>
                              <m:e>
                                <m:r>
                                  <a:rPr lang="en-US" sz="18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850" i="1">
                                        <a:effectLst/>
                                        <a:latin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Sub>
                                  </m:e>
                                </m:d>
                              </m:e>
                            </m:mr>
                            <m:mr>
                              <m:e>
                                <m:r>
                                  <a:rPr lang="en-US" sz="18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850" i="1">
                                        <a:effectLst/>
                                        <a:latin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Sub>
                                  </m:e>
                                </m:d>
                              </m:e>
                            </m:mr>
                            <m:mr>
                              <m:e>
                                <m:r>
                                  <a:rPr lang="en-US" sz="1850" i="1">
                                    <a:effectLst/>
                                    <a:latin typeface="Cambria Math" panose="02040503050406030204" pitchFamily="18" charset="0"/>
                                    <a:ea typeface="SimSun" panose="02010600030101010101" pitchFamily="2" charset="-122"/>
                                    <a:cs typeface="Times New Roman" panose="02020603050405020304" pitchFamily="18" charset="0"/>
                                  </a:rPr>
                                  <m:t>⋮</m:t>
                                </m:r>
                              </m:e>
                            </m:mr>
                            <m:mr>
                              <m:e>
                                <m:r>
                                  <a:rPr lang="en-US" sz="18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850" i="1">
                                        <a:effectLst/>
                                        <a:latin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
                        </m:e>
                      </m:d>
                    </m:oMath>
                  </m:oMathPara>
                </a14:m>
                <a:endParaRPr lang="en-US" sz="1850" dirty="0">
                  <a:effectLst/>
                  <a:latin typeface="Times New Roman" panose="02020603050405020304" pitchFamily="18" charset="0"/>
                  <a:ea typeface="SimSun" panose="02010600030101010101" pitchFamily="2" charset="-122"/>
                </a:endParaRPr>
              </a:p>
            </p:txBody>
          </p:sp>
        </mc:Choice>
        <mc:Fallback xmlns="">
          <p:sp>
            <p:nvSpPr>
              <p:cNvPr id="3" name="Content Placeholder 2">
                <a:extLst>
                  <a:ext uri="{FF2B5EF4-FFF2-40B4-BE49-F238E27FC236}">
                    <a16:creationId xmlns:a16="http://schemas.microsoft.com/office/drawing/2014/main" id="{3D59B5D2-0DC5-4469-F557-9C32EB561BB0}"/>
                  </a:ext>
                </a:extLst>
              </p:cNvPr>
              <p:cNvSpPr>
                <a:spLocks noGrp="1" noRot="1" noChangeAspect="1" noMove="1" noResize="1" noEditPoints="1" noAdjustHandles="1" noChangeArrowheads="1" noChangeShapeType="1" noTextEdit="1"/>
              </p:cNvSpPr>
              <p:nvPr>
                <p:ph idx="1"/>
              </p:nvPr>
            </p:nvSpPr>
            <p:spPr>
              <a:xfrm>
                <a:off x="104931" y="914399"/>
                <a:ext cx="11932171" cy="5176066"/>
              </a:xfrm>
              <a:blipFill>
                <a:blip r:embed="rId2"/>
                <a:stretch>
                  <a:fillRect l="-460" t="-707" r="-409" b="-412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75EAC77-4CA7-D182-2CC7-CAC19D436F1A}"/>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15054E2B-748B-388F-CD82-3C69261A6422}"/>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42A43CA9-2B98-3A90-FC67-793FD4607E5D}"/>
              </a:ext>
            </a:extLst>
          </p:cNvPr>
          <p:cNvSpPr>
            <a:spLocks noGrp="1"/>
          </p:cNvSpPr>
          <p:nvPr>
            <p:ph type="sldNum" sz="quarter" idx="12"/>
          </p:nvPr>
        </p:nvSpPr>
        <p:spPr/>
        <p:txBody>
          <a:bodyPr/>
          <a:lstStyle/>
          <a:p>
            <a:fld id="{5DB5036F-1FF2-46C4-8D2B-59C7E3B91952}" type="slidenum">
              <a:rPr lang="en-US" smtClean="0"/>
              <a:pPr/>
              <a:t>29</a:t>
            </a:fld>
            <a:endParaRPr lang="en-US"/>
          </a:p>
        </p:txBody>
      </p:sp>
    </p:spTree>
    <p:extLst>
      <p:ext uri="{BB962C8B-B14F-4D97-AF65-F5344CB8AC3E}">
        <p14:creationId xmlns:p14="http://schemas.microsoft.com/office/powerpoint/2010/main" val="1353614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of contents</a:t>
            </a:r>
          </a:p>
        </p:txBody>
      </p:sp>
      <p:sp>
        <p:nvSpPr>
          <p:cNvPr id="3" name="Content Placeholder 2"/>
          <p:cNvSpPr>
            <a:spLocks noGrp="1"/>
          </p:cNvSpPr>
          <p:nvPr>
            <p:ph idx="1"/>
          </p:nvPr>
        </p:nvSpPr>
        <p:spPr/>
        <p:txBody>
          <a:bodyPr/>
          <a:lstStyle/>
          <a:p>
            <a:pPr marL="457200" indent="-457200">
              <a:buFont typeface="+mj-lt"/>
              <a:buAutoNum type="arabicPeriod"/>
            </a:pPr>
            <a:r>
              <a:rPr lang="en-US" dirty="0"/>
              <a:t>Introduction</a:t>
            </a:r>
          </a:p>
          <a:p>
            <a:pPr marL="457200" indent="-457200">
              <a:buFont typeface="+mj-lt"/>
              <a:buAutoNum type="arabicPeriod"/>
            </a:pPr>
            <a:r>
              <a:rPr lang="en-US" dirty="0"/>
              <a:t>Bayesian optimization</a:t>
            </a:r>
          </a:p>
          <a:p>
            <a:pPr marL="457200" indent="-457200">
              <a:buFont typeface="+mj-lt"/>
              <a:buAutoNum type="arabicPeriod"/>
            </a:pPr>
            <a:r>
              <a:rPr lang="en-US" dirty="0"/>
              <a:t>Gaussian process regression</a:t>
            </a:r>
          </a:p>
          <a:p>
            <a:pPr marL="457200" indent="-457200">
              <a:buFont typeface="+mj-lt"/>
              <a:buAutoNum type="arabicPeriod"/>
            </a:pPr>
            <a:r>
              <a:rPr lang="en-US" dirty="0"/>
              <a:t>Acquisition functions</a:t>
            </a:r>
          </a:p>
          <a:p>
            <a:pPr marL="457200" indent="-457200">
              <a:buFont typeface="+mj-lt"/>
              <a:buAutoNum type="arabicPeriod"/>
            </a:pPr>
            <a:r>
              <a:rPr lang="en-US" dirty="0"/>
              <a:t>Discussions</a:t>
            </a:r>
          </a:p>
        </p:txBody>
      </p:sp>
      <p:sp>
        <p:nvSpPr>
          <p:cNvPr id="4" name="Slide Number Placeholder 3"/>
          <p:cNvSpPr>
            <a:spLocks noGrp="1"/>
          </p:cNvSpPr>
          <p:nvPr>
            <p:ph type="sldNum" sz="quarter" idx="12"/>
          </p:nvPr>
        </p:nvSpPr>
        <p:spPr/>
        <p:txBody>
          <a:bodyPr/>
          <a:lstStyle/>
          <a:p>
            <a:fld id="{5DB5036F-1FF2-46C4-8D2B-59C7E3B91952}" type="slidenum">
              <a:rPr lang="en-US" smtClean="0"/>
              <a:pPr/>
              <a:t>3</a:t>
            </a:fld>
            <a:endParaRPr lang="en-US"/>
          </a:p>
        </p:txBody>
      </p:sp>
      <p:sp>
        <p:nvSpPr>
          <p:cNvPr id="5" name="Footer Placeholder 4"/>
          <p:cNvSpPr>
            <a:spLocks noGrp="1"/>
          </p:cNvSpPr>
          <p:nvPr>
            <p:ph type="ftr" sz="quarter" idx="11"/>
          </p:nvPr>
        </p:nvSpPr>
        <p:spPr/>
        <p:txBody>
          <a:bodyPr/>
          <a:lstStyle/>
          <a:p>
            <a:r>
              <a:rPr lang="en-US"/>
              <a:t>Tutorial on Bayesian optimization - Loc Nguyen</a:t>
            </a:r>
          </a:p>
        </p:txBody>
      </p:sp>
      <p:sp>
        <p:nvSpPr>
          <p:cNvPr id="6" name="Date Placeholder 5"/>
          <p:cNvSpPr>
            <a:spLocks noGrp="1"/>
          </p:cNvSpPr>
          <p:nvPr>
            <p:ph type="dt" sz="half" idx="10"/>
          </p:nvPr>
        </p:nvSpPr>
        <p:spPr/>
        <p:txBody>
          <a:bodyPr/>
          <a:lstStyle/>
          <a:p>
            <a:r>
              <a:rPr lang="en-US"/>
              <a:t>20/04/2023</a:t>
            </a:r>
          </a:p>
        </p:txBody>
      </p:sp>
    </p:spTree>
    <p:extLst>
      <p:ext uri="{BB962C8B-B14F-4D97-AF65-F5344CB8AC3E}">
        <p14:creationId xmlns:p14="http://schemas.microsoft.com/office/powerpoint/2010/main" val="3112241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674D5-4050-0C67-935E-A75F52A9367B}"/>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54D7020-8976-D184-A3B9-D37344E82B90}"/>
                  </a:ext>
                </a:extLst>
              </p:cNvPr>
              <p:cNvSpPr>
                <a:spLocks noGrp="1"/>
              </p:cNvSpPr>
              <p:nvPr>
                <p:ph idx="1"/>
              </p:nvPr>
            </p:nvSpPr>
            <p:spPr>
              <a:xfrm>
                <a:off x="149901" y="914399"/>
                <a:ext cx="11857219" cy="5176066"/>
              </a:xfrm>
            </p:spPr>
            <p:txBody>
              <a:bodyPr>
                <a:noAutofit/>
              </a:bodyPr>
              <a:lstStyle/>
              <a:p>
                <a:pPr marL="0" indent="0">
                  <a:buNone/>
                </a:pPr>
                <a:r>
                  <a:rPr lang="en-US" sz="2000" dirty="0">
                    <a:effectLst/>
                    <a:latin typeface="Times New Roman" panose="02020603050405020304" pitchFamily="18" charset="0"/>
                    <a:ea typeface="SimSun" panose="02010600030101010101" pitchFamily="2" charset="-122"/>
                  </a:rPr>
                  <a:t>Covariance function Σ(</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measures the correlation between random variables when the random process “moves” them, in which the closer the given two random variables are, the larger their covariance. The two most important properties based on covariance function Σ(</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of random process are stationarity and isotropy among four basic properties (Wikipedia, 2003): stationarity, isotropy, smoothness, and periodicity. Stationarity implies that the PDF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μ</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of random process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will not be changed when the process is moved in time, for example, if new random variable </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n</a:t>
                </a:r>
                <a:r>
                  <a:rPr lang="en-US" sz="2000" baseline="-25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raises to be added then means and covariances of old (previous) variables </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where 1 ≤ </a:t>
                </a:r>
                <a:r>
                  <a:rPr lang="en-US" sz="2000" i="1" dirty="0" err="1">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 in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will not be changed. It is proved that if GP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satisfies stationarity, Σ(</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will depend only on the deviation </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j</a:t>
                </a:r>
                <a:r>
                  <a:rPr lang="en-US" sz="2000" dirty="0">
                    <a:effectLst/>
                    <a:latin typeface="Times New Roman" panose="02020603050405020304" pitchFamily="18" charset="0"/>
                    <a:ea typeface="SimSun" panose="02010600030101010101" pitchFamily="2" charset="-122"/>
                  </a:rPr>
                  <a:t> but the inversed statement is not asserted. However, if Σ(</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depends only on the Euclidean distance |</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j</a:t>
                </a:r>
                <a:r>
                  <a:rPr lang="en-US" sz="2000" dirty="0">
                    <a:effectLst/>
                    <a:latin typeface="Times New Roman" panose="02020603050405020304" pitchFamily="18" charset="0"/>
                    <a:ea typeface="SimSun" panose="02010600030101010101" pitchFamily="2" charset="-122"/>
                  </a:rPr>
                  <a:t>| then, GP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will satisfy isotropy. If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satisfies both stationarity and isotropy,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called homogeneous process. In cases where each element of matrix function Σ(</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depends on only </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and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j</a:t>
                </a:r>
                <a:r>
                  <a:rPr lang="en-US" sz="2000" dirty="0">
                    <a:effectLst/>
                    <a:latin typeface="Times New Roman" panose="02020603050405020304" pitchFamily="18" charset="0"/>
                    <a:ea typeface="SimSun" panose="02010600030101010101" pitchFamily="2" charset="-122"/>
                  </a:rPr>
                  <a:t> like stationarity case and isotropy, it will result out a following matrix.</a:t>
                </a:r>
              </a:p>
              <a:p>
                <a:pPr marL="0" indent="0">
                  <a:buNone/>
                </a:pPr>
                <a14:m>
                  <m:oMathPara xmlns:m="http://schemas.openxmlformats.org/officeDocument/2006/math">
                    <m:oMathParaPr>
                      <m:jc m:val="right"/>
                    </m:oMathParaPr>
                    <m:oMath xmlns:m="http://schemas.openxmlformats.org/officeDocument/2006/math">
                      <m:r>
                        <m:rPr>
                          <m:sty m:val="p"/>
                        </m:rPr>
                        <a:rPr lang="en-US" sz="2000" smtClean="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rPr>
                          </m:ctrlPr>
                        </m:dPr>
                        <m:e>
                          <m:m>
                            <m:mPr>
                              <m:mcs>
                                <m:mc>
                                  <m:mcPr>
                                    <m:count m:val="4"/>
                                    <m:mcJc m:val="center"/>
                                  </m:mcPr>
                                </m:mc>
                              </m:mcs>
                              <m:ctrlPr>
                                <a:rPr lang="en-US" sz="2000" i="1">
                                  <a:effectLst/>
                                  <a:latin typeface="Cambria Math" panose="02040503050406030204" pitchFamily="18" charset="0"/>
                                </a:rPr>
                              </m:ctrlPr>
                            </m:mPr>
                            <m:m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d>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d>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r>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mr>
                            <m:m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d>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
                        </m:e>
                      </m:d>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3.2</m:t>
                          </m:r>
                        </m:e>
                      </m:d>
                    </m:oMath>
                  </m:oMathPara>
                </a14:m>
                <a:endParaRPr lang="en-US" sz="2000" dirty="0"/>
              </a:p>
              <a:p>
                <a:pPr marL="0" indent="0">
                  <a:buNone/>
                </a:pPr>
                <a:r>
                  <a:rPr lang="en-US" sz="2000" dirty="0">
                    <a:effectLst/>
                    <a:latin typeface="Times New Roman" panose="02020603050405020304" pitchFamily="18" charset="0"/>
                    <a:ea typeface="SimSun" panose="02010600030101010101" pitchFamily="2" charset="-122"/>
                  </a:rPr>
                  <a:t>In these cases, covariance function Σ(</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can be “identified” with its element function Σ(</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j</a:t>
                </a:r>
                <a:r>
                  <a:rPr lang="en-US" sz="2000" dirty="0">
                    <a:effectLst/>
                    <a:latin typeface="Times New Roman" panose="02020603050405020304" pitchFamily="18" charset="0"/>
                    <a:ea typeface="SimSun" panose="02010600030101010101" pitchFamily="2" charset="-122"/>
                  </a:rPr>
                  <a:t>) when the formulation of Σ(</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j</a:t>
                </a:r>
                <a:r>
                  <a:rPr lang="en-US" sz="2000" dirty="0">
                    <a:effectLst/>
                    <a:latin typeface="Times New Roman" panose="02020603050405020304" pitchFamily="18" charset="0"/>
                    <a:ea typeface="SimSun" panose="02010600030101010101" pitchFamily="2" charset="-122"/>
                  </a:rPr>
                  <a:t>) is not changed formally and hence, Σ(</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j</a:t>
                </a:r>
                <a:r>
                  <a:rPr lang="en-US" sz="2000" dirty="0">
                    <a:effectLst/>
                    <a:latin typeface="Times New Roman" panose="02020603050405020304" pitchFamily="18" charset="0"/>
                    <a:ea typeface="SimSun" panose="02010600030101010101" pitchFamily="2" charset="-122"/>
                  </a:rPr>
                  <a:t>) is called </a:t>
                </a:r>
                <a:r>
                  <a:rPr lang="en-US" sz="2000" i="1" dirty="0">
                    <a:effectLst/>
                    <a:latin typeface="Times New Roman" panose="02020603050405020304" pitchFamily="18" charset="0"/>
                    <a:ea typeface="SimSun" panose="02010600030101010101" pitchFamily="2" charset="-122"/>
                  </a:rPr>
                  <a:t>kernel function</a:t>
                </a:r>
                <a:r>
                  <a:rPr lang="en-US" sz="2000" dirty="0">
                    <a:effectLst/>
                    <a:latin typeface="Times New Roman" panose="02020603050405020304" pitchFamily="18" charset="0"/>
                    <a:ea typeface="SimSun" panose="02010600030101010101" pitchFamily="2" charset="-122"/>
                  </a:rPr>
                  <a:t>.</a:t>
                </a:r>
                <a:endParaRPr lang="en-US" sz="2000" dirty="0"/>
              </a:p>
            </p:txBody>
          </p:sp>
        </mc:Choice>
        <mc:Fallback xmlns="">
          <p:sp>
            <p:nvSpPr>
              <p:cNvPr id="3" name="Content Placeholder 2">
                <a:extLst>
                  <a:ext uri="{FF2B5EF4-FFF2-40B4-BE49-F238E27FC236}">
                    <a16:creationId xmlns:a16="http://schemas.microsoft.com/office/drawing/2014/main" id="{454D7020-8976-D184-A3B9-D37344E82B90}"/>
                  </a:ext>
                </a:extLst>
              </p:cNvPr>
              <p:cNvSpPr>
                <a:spLocks noGrp="1" noRot="1" noChangeAspect="1" noMove="1" noResize="1" noEditPoints="1" noAdjustHandles="1" noChangeArrowheads="1" noChangeShapeType="1" noTextEdit="1"/>
              </p:cNvSpPr>
              <p:nvPr>
                <p:ph idx="1"/>
              </p:nvPr>
            </p:nvSpPr>
            <p:spPr>
              <a:xfrm>
                <a:off x="149901" y="914399"/>
                <a:ext cx="11857219" cy="5176066"/>
              </a:xfrm>
              <a:blipFill>
                <a:blip r:embed="rId2"/>
                <a:stretch>
                  <a:fillRect l="-566" t="-589" r="-514" b="-365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920C7A6-8A15-E1A9-AD09-EA4A9F46160F}"/>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6E6778CA-5E69-3F10-5A28-E48FDD095DF3}"/>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47421313-4FF5-A86F-2A4D-67A9123C7281}"/>
              </a:ext>
            </a:extLst>
          </p:cNvPr>
          <p:cNvSpPr>
            <a:spLocks noGrp="1"/>
          </p:cNvSpPr>
          <p:nvPr>
            <p:ph type="sldNum" sz="quarter" idx="12"/>
          </p:nvPr>
        </p:nvSpPr>
        <p:spPr/>
        <p:txBody>
          <a:bodyPr/>
          <a:lstStyle/>
          <a:p>
            <a:fld id="{5DB5036F-1FF2-46C4-8D2B-59C7E3B91952}" type="slidenum">
              <a:rPr lang="en-US" smtClean="0"/>
              <a:pPr/>
              <a:t>30</a:t>
            </a:fld>
            <a:endParaRPr lang="en-US"/>
          </a:p>
        </p:txBody>
      </p:sp>
    </p:spTree>
    <p:extLst>
      <p:ext uri="{BB962C8B-B14F-4D97-AF65-F5344CB8AC3E}">
        <p14:creationId xmlns:p14="http://schemas.microsoft.com/office/powerpoint/2010/main" val="3646063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B914-E167-3F41-5F51-BBA4E1CD8BD7}"/>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7751A7-A5F9-EBC8-1F42-FA7DCD89E381}"/>
                  </a:ext>
                </a:extLst>
              </p:cNvPr>
              <p:cNvSpPr>
                <a:spLocks noGrp="1"/>
              </p:cNvSpPr>
              <p:nvPr>
                <p:ph idx="1"/>
              </p:nvPr>
            </p:nvSpPr>
            <p:spPr>
              <a:xfrm>
                <a:off x="134911" y="914398"/>
                <a:ext cx="11932171" cy="5441951"/>
              </a:xfrm>
            </p:spPr>
            <p:txBody>
              <a:bodyPr>
                <a:noAutofit/>
              </a:bodyPr>
              <a:lstStyle/>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Please pay attention that the term “covariance function” is slightly different from the term “kernel function”. When referring to only two variables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they are the same. When referring to one or two sets of variables such as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the notations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or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mentions covariance function as matrix function whose elements are defined by kernel function if each element depends on only two variables like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Exactly Σ(.) is matrix-by-vector function if each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vector. Output of a covariance function is a covariance matrix if such output is invertible and symmetric; in this case, covariance function is “identified” with covariance matrix. For explanation, suppose each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belonging to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scalar (so that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vector) and the output of covariance function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covariance matrix, the multinormal PDF of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if formulated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d>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d>
                        </m:e>
                      </m:d>
                      <m:r>
                        <a:rPr lang="en-US" sz="19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r>
                                <a:rPr lang="en-US" sz="1900" i="1">
                                  <a:effectLst/>
                                  <a:latin typeface="Cambria Math" panose="02040503050406030204" pitchFamily="18" charset="0"/>
                                  <a:ea typeface="SimSun" panose="02010600030101010101" pitchFamily="2" charset="-122"/>
                                  <a:cs typeface="Times New Roman" panose="02020603050405020304" pitchFamily="18" charset="0"/>
                                </a:rPr>
                                <m:t>𝜋</m:t>
                              </m:r>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sup>
                      </m:sSup>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sup>
                      </m:sSup>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p>
                          </m:s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d>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However, each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in GPR is arbitrary, such as scalar, vector, and matrix. Note,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denotes inverse of covariance matrix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Kernel function is not only essential to define covariance function of Gaussian process but also used to make GPR line smoother. The following are some kernel functions (Wikipedia, 2003).</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mPr>
                        <m:m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Linear</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𝐿</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bSup>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mr>
                        <m:m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Squared</m:t>
                            </m:r>
                            <m:r>
                              <a:rPr lang="en-US" sz="190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exponential</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𝑆𝐸</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den>
                                </m:f>
                              </m:e>
                            </m:d>
                          </m:e>
                        </m:mr>
                      </m:m>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900" dirty="0">
                    <a:effectLst/>
                    <a:latin typeface="Times New Roman" panose="02020603050405020304" pitchFamily="18" charset="0"/>
                    <a:ea typeface="SimSun" panose="02010600030101010101" pitchFamily="2" charset="-122"/>
                  </a:rPr>
                  <a:t>Where </a:t>
                </a:r>
                <a:r>
                  <a:rPr lang="en-US" sz="1900" i="1" dirty="0">
                    <a:effectLst/>
                    <a:latin typeface="Times New Roman" panose="02020603050405020304" pitchFamily="18" charset="0"/>
                    <a:ea typeface="SimSun" panose="02010600030101010101" pitchFamily="2" charset="-122"/>
                  </a:rPr>
                  <a:t>l</a:t>
                </a:r>
                <a:r>
                  <a:rPr lang="en-US" sz="1900" dirty="0">
                    <a:effectLst/>
                    <a:latin typeface="Times New Roman" panose="02020603050405020304" pitchFamily="18" charset="0"/>
                    <a:ea typeface="SimSun" panose="02010600030101010101" pitchFamily="2" charset="-122"/>
                  </a:rPr>
                  <a:t> is the characteristic length-scale of the process which reinforces similarity of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and </a:t>
                </a:r>
                <a:r>
                  <a:rPr lang="en-US" sz="1900"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In this research the notation |.| denotes absolute value of scalar, length (module) of vector, determinant of matrix, and cardinality of set.</a:t>
                </a:r>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900" dirty="0"/>
              </a:p>
            </p:txBody>
          </p:sp>
        </mc:Choice>
        <mc:Fallback xmlns="">
          <p:sp>
            <p:nvSpPr>
              <p:cNvPr id="3" name="Content Placeholder 2">
                <a:extLst>
                  <a:ext uri="{FF2B5EF4-FFF2-40B4-BE49-F238E27FC236}">
                    <a16:creationId xmlns:a16="http://schemas.microsoft.com/office/drawing/2014/main" id="{4F7751A7-A5F9-EBC8-1F42-FA7DCD89E381}"/>
                  </a:ext>
                </a:extLst>
              </p:cNvPr>
              <p:cNvSpPr>
                <a:spLocks noGrp="1" noRot="1" noChangeAspect="1" noMove="1" noResize="1" noEditPoints="1" noAdjustHandles="1" noChangeArrowheads="1" noChangeShapeType="1" noTextEdit="1"/>
              </p:cNvSpPr>
              <p:nvPr>
                <p:ph idx="1"/>
              </p:nvPr>
            </p:nvSpPr>
            <p:spPr>
              <a:xfrm>
                <a:off x="134911" y="914398"/>
                <a:ext cx="11932171" cy="5441951"/>
              </a:xfrm>
              <a:blipFill>
                <a:blip r:embed="rId2"/>
                <a:stretch>
                  <a:fillRect l="-460" t="-560" r="-460" b="-380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04A6D85-B2FB-02B3-A5A9-C134889B8810}"/>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D4B53466-B4BD-DF43-DE0A-62BA675FE2AD}"/>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5CCD75E0-AE0B-78F0-4E7A-E54D25D5A1AD}"/>
              </a:ext>
            </a:extLst>
          </p:cNvPr>
          <p:cNvSpPr>
            <a:spLocks noGrp="1"/>
          </p:cNvSpPr>
          <p:nvPr>
            <p:ph type="sldNum" sz="quarter" idx="12"/>
          </p:nvPr>
        </p:nvSpPr>
        <p:spPr/>
        <p:txBody>
          <a:bodyPr/>
          <a:lstStyle/>
          <a:p>
            <a:fld id="{5DB5036F-1FF2-46C4-8D2B-59C7E3B91952}" type="slidenum">
              <a:rPr lang="en-US" smtClean="0"/>
              <a:pPr/>
              <a:t>31</a:t>
            </a:fld>
            <a:endParaRPr lang="en-US"/>
          </a:p>
        </p:txBody>
      </p:sp>
    </p:spTree>
    <p:extLst>
      <p:ext uri="{BB962C8B-B14F-4D97-AF65-F5344CB8AC3E}">
        <p14:creationId xmlns:p14="http://schemas.microsoft.com/office/powerpoint/2010/main" val="2342920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A7F1A-A67E-D2B5-7AF8-8817A89F387C}"/>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4BD0922-6313-2D3F-D3FA-A4ED5D83876B}"/>
                  </a:ext>
                </a:extLst>
              </p:cNvPr>
              <p:cNvSpPr>
                <a:spLocks noGrp="1"/>
              </p:cNvSpPr>
              <p:nvPr>
                <p:ph idx="1"/>
              </p:nvPr>
            </p:nvSpPr>
            <p:spPr>
              <a:xfrm>
                <a:off x="209862" y="914399"/>
                <a:ext cx="11722308" cy="5176066"/>
              </a:xfrm>
            </p:spPr>
            <p:txBody>
              <a:bodyPr>
                <a:normAutofit/>
              </a:bodyPr>
              <a:lstStyle/>
              <a:p>
                <a:pPr marL="0" marR="0" indent="0" algn="just">
                  <a:spcBef>
                    <a:spcPts val="0"/>
                  </a:spcBef>
                  <a:spcAft>
                    <a:spcPts val="0"/>
                  </a:spcAft>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As a convention, let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4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where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4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denote a sequential subset of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such that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4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Of course, we have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4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In general case,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4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is arbitrary subset of distinguish variables. Let Σ(</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4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denote a row-vector covariance function of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4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b="1"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Sub>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mPr>
                                <m:m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mr>
                                <m:m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Sub>
                                      </m:e>
                                    </m:d>
                                  </m:e>
                                </m:mr>
                                <m:mr>
                                  <m:e>
                                    <m:r>
                                      <a:rPr lang="en-US" sz="2400" i="1">
                                        <a:effectLst/>
                                        <a:latin typeface="Cambria Math" panose="02040503050406030204" pitchFamily="18" charset="0"/>
                                        <a:ea typeface="SimSun" panose="02010600030101010101" pitchFamily="2" charset="-122"/>
                                        <a:cs typeface="Times New Roman" panose="02020603050405020304" pitchFamily="18" charset="0"/>
                                      </a:rPr>
                                      <m:t>⋮</m:t>
                                    </m:r>
                                  </m:e>
                                </m:mr>
                                <m:m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mr>
                              </m:m>
                            </m:e>
                          </m:d>
                        </m:e>
                        <m:sup>
                          <m:r>
                            <a:rPr lang="en-US" sz="2400" i="1">
                              <a:effectLst/>
                              <a:latin typeface="Cambria Math" panose="02040503050406030204" pitchFamily="18" charset="0"/>
                              <a:ea typeface="SimSun" panose="02010600030101010101" pitchFamily="2" charset="-122"/>
                              <a:cs typeface="Times New Roman" panose="02020603050405020304" pitchFamily="18" charset="0"/>
                            </a:rPr>
                            <m:t>𝑇</m:t>
                          </m:r>
                        </m:sup>
                      </m:sSup>
                    </m:oMath>
                  </m:oMathPara>
                </a14:m>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Let Σ(</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4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denote a column-vector covariance function of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4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400" b="1"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mPr>
                            <m:m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mr>
                            <m:m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mr>
                            <m:mr>
                              <m:e>
                                <m:r>
                                  <a:rPr lang="en-US" sz="2400" i="1">
                                    <a:effectLst/>
                                    <a:latin typeface="Cambria Math" panose="02040503050406030204" pitchFamily="18" charset="0"/>
                                    <a:ea typeface="SimSun" panose="02010600030101010101" pitchFamily="2" charset="-122"/>
                                    <a:cs typeface="Times New Roman" panose="02020603050405020304" pitchFamily="18" charset="0"/>
                                  </a:rPr>
                                  <m:t>⋮</m:t>
                                </m:r>
                              </m:e>
                            </m:mr>
                            <m:m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mr>
                          </m:m>
                        </m:e>
                      </m:d>
                    </m:oMath>
                  </m:oMathPara>
                </a14:m>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D4BD0922-6313-2D3F-D3FA-A4ED5D83876B}"/>
                  </a:ext>
                </a:extLst>
              </p:cNvPr>
              <p:cNvSpPr>
                <a:spLocks noGrp="1" noRot="1" noChangeAspect="1" noMove="1" noResize="1" noEditPoints="1" noAdjustHandles="1" noChangeArrowheads="1" noChangeShapeType="1" noTextEdit="1"/>
              </p:cNvSpPr>
              <p:nvPr>
                <p:ph idx="1"/>
              </p:nvPr>
            </p:nvSpPr>
            <p:spPr>
              <a:xfrm>
                <a:off x="209862" y="914399"/>
                <a:ext cx="11722308" cy="5176066"/>
              </a:xfrm>
              <a:blipFill>
                <a:blip r:embed="rId2"/>
                <a:stretch>
                  <a:fillRect l="-780" t="-942" r="-83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FA4F453-98D3-2AB1-9BAA-DA9E0DD2FCE5}"/>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8B5650B7-92E6-B7FF-7251-6FF3B6BF913D}"/>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EDAE2A27-4E9F-8DC0-073E-97F3328EC67A}"/>
              </a:ext>
            </a:extLst>
          </p:cNvPr>
          <p:cNvSpPr>
            <a:spLocks noGrp="1"/>
          </p:cNvSpPr>
          <p:nvPr>
            <p:ph type="sldNum" sz="quarter" idx="12"/>
          </p:nvPr>
        </p:nvSpPr>
        <p:spPr/>
        <p:txBody>
          <a:bodyPr/>
          <a:lstStyle/>
          <a:p>
            <a:fld id="{5DB5036F-1FF2-46C4-8D2B-59C7E3B91952}" type="slidenum">
              <a:rPr lang="en-US" smtClean="0"/>
              <a:pPr/>
              <a:t>32</a:t>
            </a:fld>
            <a:endParaRPr lang="en-US"/>
          </a:p>
        </p:txBody>
      </p:sp>
    </p:spTree>
    <p:extLst>
      <p:ext uri="{BB962C8B-B14F-4D97-AF65-F5344CB8AC3E}">
        <p14:creationId xmlns:p14="http://schemas.microsoft.com/office/powerpoint/2010/main" val="2523490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3266D-18CE-9CC4-0D20-E7FB38E2D713}"/>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849341-C918-8D89-6402-0B99773965B5}"/>
                  </a:ext>
                </a:extLst>
              </p:cNvPr>
              <p:cNvSpPr>
                <a:spLocks noGrp="1"/>
              </p:cNvSpPr>
              <p:nvPr>
                <p:ph idx="1"/>
              </p:nvPr>
            </p:nvSpPr>
            <p:spPr>
              <a:xfrm>
                <a:off x="104931" y="914399"/>
                <a:ext cx="11947161" cy="5176066"/>
              </a:xfrm>
            </p:spPr>
            <p:txBody>
              <a:bodyPr>
                <a:noAutofit/>
              </a:bodyPr>
              <a:lstStyle/>
              <a:p>
                <a:pPr marL="0" indent="0">
                  <a:buNone/>
                </a:pPr>
                <a:r>
                  <a:rPr lang="en-US" sz="2000" dirty="0">
                    <a:effectLst/>
                    <a:latin typeface="Times New Roman" panose="02020603050405020304" pitchFamily="18" charset="0"/>
                    <a:ea typeface="SimSun" panose="02010600030101010101" pitchFamily="2" charset="-122"/>
                  </a:rPr>
                  <a:t>As a convention, let Σ(</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i</a:t>
                </a:r>
                <a:r>
                  <a:rPr lang="en-US" sz="2000" baseline="-25000" dirty="0" err="1">
                    <a:effectLst/>
                    <a:latin typeface="Times New Roman" panose="02020603050405020304" pitchFamily="18" charset="0"/>
                    <a:ea typeface="SimSun" panose="02010600030101010101" pitchFamily="2" charset="-122"/>
                  </a:rPr>
                  <a:t>:</a:t>
                </a:r>
                <a:r>
                  <a:rPr lang="en-US" sz="2000" i="1" baseline="-25000" dirty="0" err="1">
                    <a:effectLst/>
                    <a:latin typeface="Times New Roman" panose="02020603050405020304" pitchFamily="18" charset="0"/>
                    <a:ea typeface="SimSun" panose="02010600030101010101" pitchFamily="2" charset="-122"/>
                  </a:rPr>
                  <a:t>j</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k</a:t>
                </a:r>
                <a:r>
                  <a:rPr lang="en-US" sz="2000" baseline="-25000" dirty="0" err="1">
                    <a:effectLst/>
                    <a:latin typeface="Times New Roman" panose="02020603050405020304" pitchFamily="18" charset="0"/>
                    <a:ea typeface="SimSun" panose="02010600030101010101" pitchFamily="2" charset="-122"/>
                  </a:rPr>
                  <a:t>:</a:t>
                </a:r>
                <a:r>
                  <a:rPr lang="en-US" sz="2000" i="1" baseline="-25000" dirty="0" err="1">
                    <a:effectLst/>
                    <a:latin typeface="Times New Roman" panose="02020603050405020304" pitchFamily="18" charset="0"/>
                    <a:ea typeface="SimSun" panose="02010600030101010101" pitchFamily="2" charset="-122"/>
                  </a:rPr>
                  <a:t>l</a:t>
                </a:r>
                <a:r>
                  <a:rPr lang="en-US" sz="2000" dirty="0">
                    <a:effectLst/>
                    <a:latin typeface="Times New Roman" panose="02020603050405020304" pitchFamily="18" charset="0"/>
                    <a:ea typeface="SimSun" panose="02010600030101010101" pitchFamily="2" charset="-122"/>
                  </a:rPr>
                  <a:t>) denote a covariance function of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i</a:t>
                </a:r>
                <a:r>
                  <a:rPr lang="en-US" sz="2000" baseline="-25000" dirty="0" err="1">
                    <a:effectLst/>
                    <a:latin typeface="Times New Roman" panose="02020603050405020304" pitchFamily="18" charset="0"/>
                    <a:ea typeface="SimSun" panose="02010600030101010101" pitchFamily="2" charset="-122"/>
                  </a:rPr>
                  <a:t>:</a:t>
                </a:r>
                <a:r>
                  <a:rPr lang="en-US" sz="2000" i="1" baseline="-25000" dirty="0" err="1">
                    <a:effectLst/>
                    <a:latin typeface="Times New Roman" panose="02020603050405020304" pitchFamily="18" charset="0"/>
                    <a:ea typeface="SimSun" panose="02010600030101010101" pitchFamily="2" charset="-122"/>
                  </a:rPr>
                  <a:t>j</a:t>
                </a:r>
                <a:r>
                  <a:rPr lang="en-US" sz="2000" dirty="0">
                    <a:effectLst/>
                    <a:latin typeface="Times New Roman" panose="02020603050405020304" pitchFamily="18" charset="0"/>
                    <a:ea typeface="SimSun" panose="02010600030101010101" pitchFamily="2" charset="-122"/>
                  </a:rPr>
                  <a:t> and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k</a:t>
                </a:r>
                <a:r>
                  <a:rPr lang="en-US" sz="2000" baseline="-25000" dirty="0" err="1">
                    <a:effectLst/>
                    <a:latin typeface="Times New Roman" panose="02020603050405020304" pitchFamily="18" charset="0"/>
                    <a:ea typeface="SimSun" panose="02010600030101010101" pitchFamily="2" charset="-122"/>
                  </a:rPr>
                  <a:t>:</a:t>
                </a:r>
                <a:r>
                  <a:rPr lang="en-US" sz="2000" i="1" baseline="-25000" dirty="0" err="1">
                    <a:effectLst/>
                    <a:latin typeface="Times New Roman" panose="02020603050405020304" pitchFamily="18" charset="0"/>
                    <a:ea typeface="SimSun" panose="02010600030101010101" pitchFamily="2" charset="-122"/>
                  </a:rPr>
                  <a:t>l</a:t>
                </a:r>
                <a:r>
                  <a:rPr lang="en-US" sz="2000" dirty="0">
                    <a:effectLst/>
                    <a:latin typeface="Times New Roman" panose="02020603050405020304" pitchFamily="18" charset="0"/>
                    <a:ea typeface="SimSun" panose="02010600030101010101" pitchFamily="2" charset="-122"/>
                  </a:rPr>
                  <a:t> as follows:</a:t>
                </a:r>
              </a:p>
              <a:p>
                <a:pPr marL="0" indent="0">
                  <a:buNone/>
                </a:pPr>
                <a14:m>
                  <m:oMathPara xmlns:m="http://schemas.openxmlformats.org/officeDocument/2006/math">
                    <m:oMathParaPr>
                      <m:jc m:val="right"/>
                    </m:oMathParaPr>
                    <m:oMath xmlns:m="http://schemas.openxmlformats.org/officeDocument/2006/math">
                      <m:r>
                        <m:rPr>
                          <m:sty m:val="p"/>
                        </m:rPr>
                        <a:rPr lang="en-US" sz="2000" smtClean="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b="1"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b="1"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rPr>
                          </m:ctrlPr>
                        </m:dPr>
                        <m:e>
                          <m:m>
                            <m:mPr>
                              <m:mcs>
                                <m:mc>
                                  <m:mcPr>
                                    <m:count m:val="4"/>
                                    <m:mcJc m:val="center"/>
                                  </m:mcPr>
                                </m:mc>
                              </m:mcs>
                              <m:ctrlPr>
                                <a:rPr lang="en-US" sz="2000" i="1">
                                  <a:effectLst/>
                                  <a:latin typeface="Cambria Math" panose="02040503050406030204" pitchFamily="18" charset="0"/>
                                </a:rPr>
                              </m:ctrlPr>
                            </m:mPr>
                            <m:m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mr>
                            <m:m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mr>
                            <m:mr>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mr>
                            <m:m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mr>
                          </m:m>
                        </m:e>
                      </m:d>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3.3</m:t>
                          </m:r>
                        </m:e>
                      </m:d>
                    </m:oMath>
                  </m:oMathPara>
                </a14:m>
                <a:endParaRPr lang="en-US" sz="2000" dirty="0"/>
              </a:p>
              <a:p>
                <a:pPr marL="0" indent="0">
                  <a:buNone/>
                </a:pPr>
                <a:r>
                  <a:rPr lang="en-US" sz="2000" dirty="0">
                    <a:effectLst/>
                    <a:latin typeface="Times New Roman" panose="02020603050405020304" pitchFamily="18" charset="0"/>
                    <a:ea typeface="SimSun" panose="02010600030101010101" pitchFamily="2" charset="-122"/>
                  </a:rPr>
                  <a:t>Obviously, the output of Σ(</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i</a:t>
                </a:r>
                <a:r>
                  <a:rPr lang="en-US" sz="2000" baseline="-25000" dirty="0" err="1">
                    <a:effectLst/>
                    <a:latin typeface="Times New Roman" panose="02020603050405020304" pitchFamily="18" charset="0"/>
                    <a:ea typeface="SimSun" panose="02010600030101010101" pitchFamily="2" charset="-122"/>
                  </a:rPr>
                  <a:t>:</a:t>
                </a:r>
                <a:r>
                  <a:rPr lang="en-US" sz="2000" i="1" baseline="-25000" dirty="0" err="1">
                    <a:effectLst/>
                    <a:latin typeface="Times New Roman" panose="02020603050405020304" pitchFamily="18" charset="0"/>
                    <a:ea typeface="SimSun" panose="02010600030101010101" pitchFamily="2" charset="-122"/>
                  </a:rPr>
                  <a:t>j</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k</a:t>
                </a:r>
                <a:r>
                  <a:rPr lang="en-US" sz="2000" baseline="-25000" dirty="0" err="1">
                    <a:effectLst/>
                    <a:latin typeface="Times New Roman" panose="02020603050405020304" pitchFamily="18" charset="0"/>
                    <a:ea typeface="SimSun" panose="02010600030101010101" pitchFamily="2" charset="-122"/>
                  </a:rPr>
                  <a:t>:</a:t>
                </a:r>
                <a:r>
                  <a:rPr lang="en-US" sz="2000" i="1" baseline="-25000" dirty="0" err="1">
                    <a:effectLst/>
                    <a:latin typeface="Times New Roman" panose="02020603050405020304" pitchFamily="18" charset="0"/>
                    <a:ea typeface="SimSun" panose="02010600030101010101" pitchFamily="2" charset="-122"/>
                  </a:rPr>
                  <a:t>l</a:t>
                </a:r>
                <a:r>
                  <a:rPr lang="en-US" sz="2000" dirty="0">
                    <a:effectLst/>
                    <a:latin typeface="Times New Roman" panose="02020603050405020304" pitchFamily="18" charset="0"/>
                    <a:ea typeface="SimSun" panose="02010600030101010101" pitchFamily="2" charset="-122"/>
                  </a:rPr>
                  <a:t>) cannot be a covariance matrix if it is not squared. Note, Σ(</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i</a:t>
                </a:r>
                <a:r>
                  <a:rPr lang="en-US" sz="2000" baseline="-25000" dirty="0" err="1">
                    <a:effectLst/>
                    <a:latin typeface="Times New Roman" panose="02020603050405020304" pitchFamily="18" charset="0"/>
                    <a:ea typeface="SimSun" panose="02010600030101010101" pitchFamily="2" charset="-122"/>
                  </a:rPr>
                  <a:t>:</a:t>
                </a:r>
                <a:r>
                  <a:rPr lang="en-US" sz="2000" i="1" baseline="-25000" dirty="0" err="1">
                    <a:effectLst/>
                    <a:latin typeface="Times New Roman" panose="02020603050405020304" pitchFamily="18" charset="0"/>
                    <a:ea typeface="SimSun" panose="02010600030101010101" pitchFamily="2" charset="-122"/>
                  </a:rPr>
                  <a:t>j</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k</a:t>
                </a:r>
                <a:r>
                  <a:rPr lang="en-US" sz="2000" baseline="-25000" dirty="0" err="1">
                    <a:effectLst/>
                    <a:latin typeface="Times New Roman" panose="02020603050405020304" pitchFamily="18" charset="0"/>
                    <a:ea typeface="SimSun" panose="02010600030101010101" pitchFamily="2" charset="-122"/>
                  </a:rPr>
                  <a:t>:</a:t>
                </a:r>
                <a:r>
                  <a:rPr lang="en-US" sz="2000" i="1" baseline="-25000" dirty="0" err="1">
                    <a:effectLst/>
                    <a:latin typeface="Times New Roman" panose="02020603050405020304" pitchFamily="18" charset="0"/>
                    <a:ea typeface="SimSun" panose="02010600030101010101" pitchFamily="2" charset="-122"/>
                  </a:rPr>
                  <a:t>l</a:t>
                </a:r>
                <a:r>
                  <a:rPr lang="en-US" sz="2000" dirty="0">
                    <a:effectLst/>
                    <a:latin typeface="Times New Roman" panose="02020603050405020304" pitchFamily="18" charset="0"/>
                    <a:ea typeface="SimSun" panose="02010600030101010101" pitchFamily="2" charset="-122"/>
                  </a:rPr>
                  <a:t>) is a partition of Σ(</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and we have Σ(</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Σ(</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i</a:t>
                </a:r>
                <a:r>
                  <a:rPr lang="en-US" sz="2000" baseline="-25000" dirty="0" err="1">
                    <a:effectLst/>
                    <a:latin typeface="Times New Roman" panose="02020603050405020304" pitchFamily="18" charset="0"/>
                    <a:ea typeface="SimSun" panose="02010600030101010101" pitchFamily="2" charset="-122"/>
                  </a:rPr>
                  <a:t>:</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i</a:t>
                </a:r>
                <a:r>
                  <a:rPr lang="en-US" sz="2000" baseline="-25000" dirty="0" err="1">
                    <a:effectLst/>
                    <a:latin typeface="Times New Roman" panose="02020603050405020304" pitchFamily="18" charset="0"/>
                    <a:ea typeface="SimSun" panose="02010600030101010101" pitchFamily="2" charset="-122"/>
                  </a:rPr>
                  <a:t>:</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 If denoting </a:t>
                </a:r>
                <a:r>
                  <a:rPr lang="en-US" sz="2000" b="1" i="1" dirty="0">
                    <a:effectLst/>
                    <a:latin typeface="Times New Roman" panose="02020603050405020304" pitchFamily="18" charset="0"/>
                    <a:ea typeface="SimSun" panose="02010600030101010101" pitchFamily="2" charset="-122"/>
                  </a:rPr>
                  <a:t>X</a:t>
                </a:r>
                <a:r>
                  <a:rPr lang="en-US" sz="2000" baseline="-25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 </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baseline="-25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j</a:t>
                </a:r>
                <a:r>
                  <a:rPr lang="en-US" sz="2000" dirty="0">
                    <a:effectLst/>
                    <a:latin typeface="Times New Roman" panose="02020603050405020304" pitchFamily="18" charset="0"/>
                    <a:ea typeface="SimSun" panose="02010600030101010101" pitchFamily="2" charset="-122"/>
                  </a:rPr>
                  <a:t>)</a:t>
                </a:r>
                <a:r>
                  <a:rPr lang="en-US" sz="2000" i="1" baseline="30000" dirty="0">
                    <a:effectLst/>
                    <a:latin typeface="Times New Roman" panose="02020603050405020304" pitchFamily="18" charset="0"/>
                    <a:ea typeface="SimSun" panose="02010600030101010101" pitchFamily="2" charset="-122"/>
                  </a:rPr>
                  <a:t>T</a:t>
                </a:r>
                <a:r>
                  <a:rPr lang="en-US" sz="2000" dirty="0">
                    <a:effectLst/>
                    <a:latin typeface="Times New Roman" panose="02020603050405020304" pitchFamily="18" charset="0"/>
                    <a:ea typeface="SimSun" panose="02010600030101010101" pitchFamily="2" charset="-122"/>
                  </a:rPr>
                  <a:t> and </a:t>
                </a:r>
                <a:r>
                  <a:rPr lang="en-US" sz="2000" b="1" i="1" dirty="0">
                    <a:effectLst/>
                    <a:latin typeface="Times New Roman" panose="02020603050405020304" pitchFamily="18" charset="0"/>
                    <a:ea typeface="SimSun" panose="02010600030101010101" pitchFamily="2" charset="-122"/>
                  </a:rPr>
                  <a:t>X</a:t>
                </a:r>
                <a:r>
                  <a:rPr lang="en-US" sz="2000" baseline="-25000" dirty="0">
                    <a:effectLst/>
                    <a:latin typeface="Times New Roman" panose="02020603050405020304" pitchFamily="18" charset="0"/>
                    <a:ea typeface="SimSun" panose="02010600030101010101" pitchFamily="2" charset="-122"/>
                  </a:rPr>
                  <a:t>2</a:t>
                </a:r>
                <a:r>
                  <a:rPr lang="en-US" sz="2000" dirty="0">
                    <a:effectLst/>
                    <a:latin typeface="Times New Roman" panose="02020603050405020304" pitchFamily="18" charset="0"/>
                    <a:ea typeface="SimSun" panose="02010600030101010101" pitchFamily="2" charset="-122"/>
                  </a:rPr>
                  <a:t> =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k</a:t>
                </a:r>
                <a:r>
                  <a:rPr lang="en-US" sz="2000" baseline="-25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l</a:t>
                </a:r>
                <a:r>
                  <a:rPr lang="en-US" sz="2000" dirty="0">
                    <a:effectLst/>
                    <a:latin typeface="Times New Roman" panose="02020603050405020304" pitchFamily="18" charset="0"/>
                    <a:ea typeface="SimSun" panose="02010600030101010101" pitchFamily="2" charset="-122"/>
                  </a:rPr>
                  <a:t>)</a:t>
                </a:r>
                <a:r>
                  <a:rPr lang="en-US" sz="2000" i="1" baseline="30000" dirty="0">
                    <a:effectLst/>
                    <a:latin typeface="Times New Roman" panose="02020603050405020304" pitchFamily="18" charset="0"/>
                    <a:ea typeface="SimSun" panose="02010600030101010101" pitchFamily="2" charset="-122"/>
                  </a:rPr>
                  <a:t>T</a:t>
                </a:r>
                <a:r>
                  <a:rPr lang="en-US" sz="2000" dirty="0">
                    <a:effectLst/>
                    <a:latin typeface="Times New Roman" panose="02020603050405020304" pitchFamily="18" charset="0"/>
                    <a:ea typeface="SimSun" panose="02010600030101010101" pitchFamily="2" charset="-122"/>
                  </a:rPr>
                  <a:t>, we denote:</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000" i="1" smtClean="0">
                              <a:effectLst/>
                              <a:latin typeface="Cambria Math" panose="02040503050406030204" pitchFamily="18" charset="0"/>
                            </a:rPr>
                          </m:ctrlPr>
                        </m:mPr>
                        <m:m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b="1"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d>
                            <m:r>
                              <a:rPr lang="en-US" sz="20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b="1"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b="1"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mr>
                        <m:m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r>
                              <a:rPr lang="en-US" sz="20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d>
                            <m:r>
                              <a:rPr lang="en-US" sz="20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b="1"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b="1"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rPr>
                                </m:ctrlPr>
                              </m:dPr>
                              <m:e>
                                <m:sSub>
                                  <m:sSubPr>
                                    <m:ctrlPr>
                                      <a:rPr lang="en-US" sz="2000" b="1"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mr>
                      </m:m>
                      <m:r>
                        <a:rPr lang="en-US" sz="2000" b="1"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1"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3.4</m:t>
                          </m:r>
                        </m:e>
                      </m:d>
                    </m:oMath>
                  </m:oMathPara>
                </a14:m>
                <a:endParaRPr lang="en-US" sz="2000" dirty="0"/>
              </a:p>
              <a:p>
                <a:pPr marL="0" indent="0">
                  <a:buNone/>
                </a:pPr>
                <a:r>
                  <a:rPr lang="en-US" sz="2000" dirty="0">
                    <a:effectLst/>
                    <a:latin typeface="Times New Roman" panose="02020603050405020304" pitchFamily="18" charset="0"/>
                    <a:ea typeface="SimSun" panose="02010600030101010101" pitchFamily="2" charset="-122"/>
                  </a:rPr>
                  <a:t>Gaussian process repression (GPR) is based on Gaussian process (GP) when there is a target function which attaches to each </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where </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represents any </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in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such that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Please distinguish the target function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 from the formal notations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 of probability density function (PDF). Of course,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or </a:t>
                </a:r>
                <a:r>
                  <a:rPr lang="en-US" sz="2000" i="1" dirty="0">
                    <a:effectLst/>
                    <a:latin typeface="Times New Roman" panose="02020603050405020304" pitchFamily="18" charset="0"/>
                    <a:ea typeface="SimSun" panose="02010600030101010101" pitchFamily="2" charset="-122"/>
                  </a:rPr>
                  <a:t>Y</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is also random variable and we also have </a:t>
                </a:r>
                <a:r>
                  <a:rPr lang="en-US" sz="2000" i="1" dirty="0">
                    <a:effectLst/>
                    <a:latin typeface="Times New Roman" panose="02020603050405020304" pitchFamily="18" charset="0"/>
                    <a:ea typeface="SimSun" panose="02010600030101010101" pitchFamily="2" charset="-122"/>
                  </a:rPr>
                  <a:t>Y</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Besides, in context of regression model, the target function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not a formal function with arithmetic operators and exactly, it is a mapping between </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and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For example, sample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has two paired datasets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and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in which for every </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belonging to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there is a </a:t>
                </a:r>
                <a:r>
                  <a:rPr lang="en-US" sz="2000" i="1" dirty="0">
                    <a:effectLst/>
                    <a:latin typeface="Times New Roman" panose="02020603050405020304" pitchFamily="18" charset="0"/>
                    <a:ea typeface="SimSun" panose="02010600030101010101" pitchFamily="2" charset="-122"/>
                  </a:rPr>
                  <a:t>Y</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belong to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and hence, the equation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only indicates such mapping.</a:t>
                </a:r>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1B849341-C918-8D89-6402-0B99773965B5}"/>
                  </a:ext>
                </a:extLst>
              </p:cNvPr>
              <p:cNvSpPr>
                <a:spLocks noGrp="1" noRot="1" noChangeAspect="1" noMove="1" noResize="1" noEditPoints="1" noAdjustHandles="1" noChangeArrowheads="1" noChangeShapeType="1" noTextEdit="1"/>
              </p:cNvSpPr>
              <p:nvPr>
                <p:ph idx="1"/>
              </p:nvPr>
            </p:nvSpPr>
            <p:spPr>
              <a:xfrm>
                <a:off x="104931" y="914399"/>
                <a:ext cx="11947161" cy="5176066"/>
              </a:xfrm>
              <a:blipFill>
                <a:blip r:embed="rId2"/>
                <a:stretch>
                  <a:fillRect l="-510" t="-589" r="-561" b="-12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EA680F2-A058-A2CB-8439-ED3FF266E92D}"/>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8C40B6A8-CE69-2ABA-9FDF-0D47477D8BC4}"/>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3E934E81-48A1-CD80-4710-7EF651FCD59C}"/>
              </a:ext>
            </a:extLst>
          </p:cNvPr>
          <p:cNvSpPr>
            <a:spLocks noGrp="1"/>
          </p:cNvSpPr>
          <p:nvPr>
            <p:ph type="sldNum" sz="quarter" idx="12"/>
          </p:nvPr>
        </p:nvSpPr>
        <p:spPr/>
        <p:txBody>
          <a:bodyPr/>
          <a:lstStyle/>
          <a:p>
            <a:fld id="{5DB5036F-1FF2-46C4-8D2B-59C7E3B91952}" type="slidenum">
              <a:rPr lang="en-US" smtClean="0"/>
              <a:pPr/>
              <a:t>33</a:t>
            </a:fld>
            <a:endParaRPr lang="en-US"/>
          </a:p>
        </p:txBody>
      </p:sp>
    </p:spTree>
    <p:extLst>
      <p:ext uri="{BB962C8B-B14F-4D97-AF65-F5344CB8AC3E}">
        <p14:creationId xmlns:p14="http://schemas.microsoft.com/office/powerpoint/2010/main" val="692175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A4CBF-891C-EE87-E245-AE4935B435B2}"/>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48467D-F5B5-EFA7-215F-3B363A552B54}"/>
                  </a:ext>
                </a:extLst>
              </p:cNvPr>
              <p:cNvSpPr>
                <a:spLocks noGrp="1"/>
              </p:cNvSpPr>
              <p:nvPr>
                <p:ph idx="1"/>
              </p:nvPr>
            </p:nvSpPr>
            <p:spPr>
              <a:xfrm>
                <a:off x="254833" y="914399"/>
                <a:ext cx="11647357" cy="5176066"/>
              </a:xfrm>
            </p:spPr>
            <p:txBody>
              <a:bodyPr>
                <a:normAutofit/>
              </a:bodyPr>
              <a:lstStyle/>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GPR model tries to represent or draw a regressive PDF of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from its previous ones (which will be explained later) and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Suppose we had a GP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and target function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assuming that the prior PDF of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given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 also derived from the multinormal PDF of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d>
                        <m:dPr>
                          <m:begChr m:val=""/>
                          <m:endChr m:val="|"/>
                          <m:ctrlPr>
                            <a:rPr lang="en-US" sz="2200" b="1"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d>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e>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e>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200" dirty="0">
                    <a:effectLst/>
                    <a:latin typeface="Times New Roman" panose="02020603050405020304" pitchFamily="18" charset="0"/>
                    <a:ea typeface="SimSun" panose="02010600030101010101" pitchFamily="2" charset="-122"/>
                  </a:rPr>
                  <a:t>Therefore, we have:</a:t>
                </a:r>
              </a:p>
              <a:p>
                <a:pPr marL="0" indent="0">
                  <a:buNone/>
                </a:pPr>
                <a14:m>
                  <m:oMathPara xmlns:m="http://schemas.openxmlformats.org/officeDocument/2006/math">
                    <m:oMathParaPr>
                      <m:jc m:val="right"/>
                    </m:oMathParaPr>
                    <m:oMath xmlns:m="http://schemas.openxmlformats.org/officeDocument/2006/math">
                      <m:d>
                        <m:dPr>
                          <m:begChr m:val=""/>
                          <m:endChr m:val="|"/>
                          <m:ctrlPr>
                            <a:rPr lang="en-US" sz="2200" b="1" i="1" smtClean="0">
                              <a:effectLst/>
                              <a:latin typeface="Cambria Math" panose="020405030504060302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d>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200" i="1">
                              <a:effectLst/>
                              <a:latin typeface="Cambria Math" panose="020405030504060302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d>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2200" i="1">
                              <a:effectLst/>
                              <a:latin typeface="Cambria Math" panose="020405030504060302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e>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e>
                      </m:d>
                      <m: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t>3.5</m:t>
                          </m:r>
                        </m:e>
                      </m:d>
                    </m:oMath>
                  </m:oMathPara>
                </a14:m>
                <a:endParaRPr lang="en-US" sz="2200" dirty="0"/>
              </a:p>
              <a:p>
                <a:pPr marL="0" indent="0">
                  <a:buNone/>
                </a:pPr>
                <a:r>
                  <a:rPr lang="en-US" sz="2200" dirty="0">
                    <a:effectLst/>
                    <a:latin typeface="Times New Roman" panose="02020603050405020304" pitchFamily="18" charset="0"/>
                    <a:ea typeface="SimSun" panose="02010600030101010101" pitchFamily="2" charset="-122"/>
                  </a:rPr>
                  <a:t>Where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 and Σ(.) denote mean function and covariance function in formality, respectively, and Σ(</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 Σ(</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The equation above implies that the prior PDF of GP </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is initialized with the PDF of GP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Mean vector and covariance matrix of </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are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and Σ(</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within the PDF </a:t>
                </a:r>
                <a:r>
                  <a:rPr lang="en-US" sz="2200" i="1" dirty="0">
                    <a:effectLst/>
                    <a:latin typeface="Times New Roman" panose="02020603050405020304" pitchFamily="18" charset="0"/>
                    <a:ea typeface="SimSun" panose="02010600030101010101" pitchFamily="2" charset="-122"/>
                  </a:rPr>
                  <a:t>f</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 Σ(.)), respectively. The mean function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is redefined here with variable </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but it should be the same to the mean function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in formulation if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can be extended with the lower/higher dimensional space. For instance, if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is defined as identity function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then,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will be defined as identity function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 </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 (</a:t>
                </a:r>
                <a:r>
                  <a:rPr lang="en-US" sz="2200" i="1" dirty="0">
                    <a:effectLst/>
                    <a:latin typeface="Times New Roman" panose="02020603050405020304" pitchFamily="18" charset="0"/>
                    <a:ea typeface="SimSun" panose="02010600030101010101" pitchFamily="2" charset="-122"/>
                  </a:rPr>
                  <a:t>Y</a:t>
                </a:r>
                <a:r>
                  <a:rPr lang="en-US" sz="2200" baseline="-25000" dirty="0">
                    <a:effectLst/>
                    <a:latin typeface="Times New Roman" panose="02020603050405020304" pitchFamily="18" charset="0"/>
                    <a:ea typeface="SimSun" panose="02010600030101010101" pitchFamily="2" charset="-122"/>
                  </a:rPr>
                  <a:t>1</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Y</a:t>
                </a:r>
                <a:r>
                  <a:rPr lang="en-US" sz="2200" baseline="-25000" dirty="0">
                    <a:effectLst/>
                    <a:latin typeface="Times New Roman" panose="02020603050405020304" pitchFamily="18" charset="0"/>
                    <a:ea typeface="SimSun" panose="02010600030101010101" pitchFamily="2" charset="-122"/>
                  </a:rPr>
                  <a:t>2</a:t>
                </a:r>
                <a:r>
                  <a:rPr lang="en-US" sz="2200" dirty="0">
                    <a:effectLst/>
                    <a:latin typeface="Times New Roman" panose="02020603050405020304" pitchFamily="18" charset="0"/>
                    <a:ea typeface="SimSun" panose="02010600030101010101" pitchFamily="2" charset="-122"/>
                  </a:rPr>
                  <a:t>,…, </a:t>
                </a:r>
                <a:r>
                  <a:rPr lang="en-US" sz="2200" i="1" dirty="0" err="1">
                    <a:effectLst/>
                    <a:latin typeface="Times New Roman" panose="02020603050405020304" pitchFamily="18" charset="0"/>
                    <a:ea typeface="SimSun" panose="02010600030101010101" pitchFamily="2" charset="-122"/>
                  </a:rPr>
                  <a:t>Y</a:t>
                </a:r>
                <a:r>
                  <a:rPr lang="en-US" sz="2200" i="1" baseline="-25000" dirty="0" err="1">
                    <a:effectLst/>
                    <a:latin typeface="Times New Roman" panose="02020603050405020304" pitchFamily="18" charset="0"/>
                    <a:ea typeface="SimSun" panose="02010600030101010101" pitchFamily="2" charset="-122"/>
                  </a:rPr>
                  <a:t>n</a:t>
                </a:r>
                <a:r>
                  <a:rPr lang="en-US" sz="22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dirty="0">
                    <a:effectLst/>
                    <a:latin typeface="Times New Roman" panose="02020603050405020304" pitchFamily="18" charset="0"/>
                    <a:ea typeface="SimSun" panose="02010600030101010101" pitchFamily="2" charset="-122"/>
                  </a:rPr>
                  <a:t>. For simplicity,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is often set to be zero as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 </a:t>
                </a:r>
                <a:r>
                  <a:rPr lang="en-US" sz="2200" b="1" dirty="0">
                    <a:effectLst/>
                    <a:latin typeface="Times New Roman" panose="02020603050405020304" pitchFamily="18" charset="0"/>
                    <a:ea typeface="SimSun" panose="02010600030101010101" pitchFamily="2" charset="-122"/>
                  </a:rPr>
                  <a:t>0</a:t>
                </a:r>
                <a:r>
                  <a:rPr lang="en-US" sz="2200" i="1" baseline="30000" dirty="0">
                    <a:effectLst/>
                    <a:latin typeface="Times New Roman" panose="02020603050405020304" pitchFamily="18" charset="0"/>
                    <a:ea typeface="SimSun" panose="02010600030101010101" pitchFamily="2" charset="-122"/>
                  </a:rPr>
                  <a:t>T</a:t>
                </a:r>
                <a:r>
                  <a:rPr lang="en-US" sz="2200" dirty="0">
                    <a:effectLst/>
                    <a:latin typeface="Times New Roman" panose="02020603050405020304" pitchFamily="18" charset="0"/>
                    <a:ea typeface="SimSun" panose="02010600030101010101" pitchFamily="2" charset="-122"/>
                  </a:rPr>
                  <a:t>. It is also better to set </a:t>
                </a:r>
                <a:r>
                  <a:rPr lang="en-US" sz="2200" i="1" dirty="0">
                    <a:effectLst/>
                    <a:latin typeface="Times New Roman" panose="02020603050405020304" pitchFamily="18" charset="0"/>
                    <a:ea typeface="SimSun" panose="02010600030101010101" pitchFamily="2" charset="-122"/>
                  </a:rPr>
                  <a:t>μ</a:t>
                </a:r>
                <a:r>
                  <a:rPr lang="en-US" sz="2200" dirty="0">
                    <a:effectLst/>
                    <a:latin typeface="Times New Roman" panose="02020603050405020304" pitchFamily="18" charset="0"/>
                    <a:ea typeface="SimSun" panose="02010600030101010101" pitchFamily="2" charset="-122"/>
                  </a:rPr>
                  <a:t>(</a:t>
                </a:r>
                <a:r>
                  <a:rPr lang="en-US" sz="2200" b="1" i="1" dirty="0">
                    <a:effectLst/>
                    <a:latin typeface="Times New Roman" panose="02020603050405020304" pitchFamily="18" charset="0"/>
                    <a:ea typeface="SimSun" panose="02010600030101010101" pitchFamily="2" charset="-122"/>
                  </a:rPr>
                  <a:t>Y</a:t>
                </a:r>
                <a:r>
                  <a:rPr lang="en-US" sz="2200" dirty="0">
                    <a:effectLst/>
                    <a:latin typeface="Times New Roman" panose="02020603050405020304" pitchFamily="18" charset="0"/>
                    <a:ea typeface="SimSun" panose="02010600030101010101" pitchFamily="2" charset="-122"/>
                  </a:rPr>
                  <a:t>) = </a:t>
                </a:r>
                <a:r>
                  <a:rPr lang="en-US" sz="2200" b="1" dirty="0">
                    <a:effectLst/>
                    <a:latin typeface="Times New Roman" panose="02020603050405020304" pitchFamily="18" charset="0"/>
                    <a:ea typeface="SimSun" panose="02010600030101010101" pitchFamily="2" charset="-122"/>
                  </a:rPr>
                  <a:t>0</a:t>
                </a:r>
                <a:r>
                  <a:rPr lang="en-US" sz="2200" i="1" baseline="30000" dirty="0">
                    <a:effectLst/>
                    <a:latin typeface="Times New Roman" panose="02020603050405020304" pitchFamily="18" charset="0"/>
                    <a:ea typeface="SimSun" panose="02010600030101010101" pitchFamily="2" charset="-122"/>
                  </a:rPr>
                  <a:t>T</a:t>
                </a:r>
                <a:r>
                  <a:rPr lang="en-US" sz="2200" dirty="0">
                    <a:effectLst/>
                    <a:latin typeface="Times New Roman" panose="02020603050405020304" pitchFamily="18" charset="0"/>
                    <a:ea typeface="SimSun" panose="02010600030101010101" pitchFamily="2" charset="-122"/>
                  </a:rPr>
                  <a:t>.</a:t>
                </a:r>
                <a:endParaRPr lang="en-US" sz="2200" dirty="0"/>
              </a:p>
            </p:txBody>
          </p:sp>
        </mc:Choice>
        <mc:Fallback xmlns="">
          <p:sp>
            <p:nvSpPr>
              <p:cNvPr id="3" name="Content Placeholder 2">
                <a:extLst>
                  <a:ext uri="{FF2B5EF4-FFF2-40B4-BE49-F238E27FC236}">
                    <a16:creationId xmlns:a16="http://schemas.microsoft.com/office/drawing/2014/main" id="{1B48467D-F5B5-EFA7-215F-3B363A552B54}"/>
                  </a:ext>
                </a:extLst>
              </p:cNvPr>
              <p:cNvSpPr>
                <a:spLocks noGrp="1" noRot="1" noChangeAspect="1" noMove="1" noResize="1" noEditPoints="1" noAdjustHandles="1" noChangeArrowheads="1" noChangeShapeType="1" noTextEdit="1"/>
              </p:cNvSpPr>
              <p:nvPr>
                <p:ph idx="1"/>
              </p:nvPr>
            </p:nvSpPr>
            <p:spPr>
              <a:xfrm>
                <a:off x="254833" y="914399"/>
                <a:ext cx="11647357" cy="5176066"/>
              </a:xfrm>
              <a:blipFill>
                <a:blip r:embed="rId2"/>
                <a:stretch>
                  <a:fillRect l="-681" t="-824" r="-681" b="-12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6A55184-4FB2-3AAE-6F61-1FDA15F662D0}"/>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9420A1C9-ADD2-2549-4E39-7064E2B572F5}"/>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00BB57F4-EEFE-3ADC-88CA-CFBF059E5037}"/>
              </a:ext>
            </a:extLst>
          </p:cNvPr>
          <p:cNvSpPr>
            <a:spLocks noGrp="1"/>
          </p:cNvSpPr>
          <p:nvPr>
            <p:ph type="sldNum" sz="quarter" idx="12"/>
          </p:nvPr>
        </p:nvSpPr>
        <p:spPr/>
        <p:txBody>
          <a:bodyPr/>
          <a:lstStyle/>
          <a:p>
            <a:fld id="{5DB5036F-1FF2-46C4-8D2B-59C7E3B91952}" type="slidenum">
              <a:rPr lang="en-US" smtClean="0"/>
              <a:pPr/>
              <a:t>34</a:t>
            </a:fld>
            <a:endParaRPr lang="en-US"/>
          </a:p>
        </p:txBody>
      </p:sp>
    </p:spTree>
    <p:extLst>
      <p:ext uri="{BB962C8B-B14F-4D97-AF65-F5344CB8AC3E}">
        <p14:creationId xmlns:p14="http://schemas.microsoft.com/office/powerpoint/2010/main" val="4059494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C80E-A5FE-31D9-EB0F-63D8E8C3AC28}"/>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E62E6B-D360-4421-1B34-C71376E5B122}"/>
                  </a:ext>
                </a:extLst>
              </p:cNvPr>
              <p:cNvSpPr>
                <a:spLocks noGrp="1"/>
              </p:cNvSpPr>
              <p:nvPr>
                <p:ph idx="1"/>
              </p:nvPr>
            </p:nvSpPr>
            <p:spPr>
              <a:xfrm>
                <a:off x="164891" y="914399"/>
                <a:ext cx="11857220" cy="5176066"/>
              </a:xfrm>
            </p:spPr>
            <p:txBody>
              <a:bodyPr>
                <a:noAutofit/>
              </a:bodyPr>
              <a:lstStyle/>
              <a:p>
                <a:pPr marL="0" indent="0">
                  <a:buNone/>
                </a:pPr>
                <a:r>
                  <a:rPr lang="en-US" sz="2300" dirty="0">
                    <a:effectLst/>
                    <a:latin typeface="Times New Roman" panose="02020603050405020304" pitchFamily="18" charset="0"/>
                    <a:ea typeface="SimSun" panose="02010600030101010101" pitchFamily="2" charset="-122"/>
                  </a:rPr>
                  <a:t>Now suppose we randomize a new set of variables </a:t>
                </a:r>
                <a:r>
                  <a:rPr lang="en-US" sz="2300" b="1" i="1" dirty="0">
                    <a:effectLst/>
                    <a:latin typeface="Times New Roman" panose="02020603050405020304" pitchFamily="18" charset="0"/>
                    <a:ea typeface="SimSun" panose="02010600030101010101" pitchFamily="2" charset="-122"/>
                  </a:rPr>
                  <a:t>X</a:t>
                </a:r>
                <a:r>
                  <a:rPr lang="en-US" sz="2300" baseline="30000"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 (</a:t>
                </a:r>
                <a:r>
                  <a:rPr lang="en-US" sz="2300" i="1" dirty="0">
                    <a:effectLst/>
                    <a:latin typeface="Times New Roman" panose="02020603050405020304" pitchFamily="18" charset="0"/>
                    <a:ea typeface="SimSun" panose="02010600030101010101" pitchFamily="2" charset="-122"/>
                  </a:rPr>
                  <a:t>X</a:t>
                </a:r>
                <a:r>
                  <a:rPr lang="en-US" sz="2300" i="1" baseline="-25000" dirty="0">
                    <a:effectLst/>
                    <a:latin typeface="Times New Roman" panose="02020603050405020304" pitchFamily="18" charset="0"/>
                    <a:ea typeface="SimSun" panose="02010600030101010101" pitchFamily="2" charset="-122"/>
                  </a:rPr>
                  <a:t>n</a:t>
                </a:r>
                <a:r>
                  <a:rPr lang="en-US" sz="2300" baseline="-25000" dirty="0">
                    <a:effectLst/>
                    <a:latin typeface="Times New Roman" panose="02020603050405020304" pitchFamily="18" charset="0"/>
                    <a:ea typeface="SimSun" panose="02010600030101010101" pitchFamily="2" charset="-122"/>
                  </a:rPr>
                  <a:t>+1</a:t>
                </a:r>
                <a:r>
                  <a:rPr lang="en-US" sz="2300" dirty="0">
                    <a:effectLst/>
                    <a:latin typeface="Times New Roman" panose="02020603050405020304" pitchFamily="18" charset="0"/>
                    <a:ea typeface="SimSun" panose="02010600030101010101" pitchFamily="2" charset="-122"/>
                  </a:rPr>
                  <a:t>, </a:t>
                </a:r>
                <a:r>
                  <a:rPr lang="en-US" sz="2300" i="1" dirty="0">
                    <a:effectLst/>
                    <a:latin typeface="Times New Roman" panose="02020603050405020304" pitchFamily="18" charset="0"/>
                    <a:ea typeface="SimSun" panose="02010600030101010101" pitchFamily="2" charset="-122"/>
                  </a:rPr>
                  <a:t>X</a:t>
                </a:r>
                <a:r>
                  <a:rPr lang="en-US" sz="2300" i="1" baseline="-25000" dirty="0">
                    <a:effectLst/>
                    <a:latin typeface="Times New Roman" panose="02020603050405020304" pitchFamily="18" charset="0"/>
                    <a:ea typeface="SimSun" panose="02010600030101010101" pitchFamily="2" charset="-122"/>
                  </a:rPr>
                  <a:t>n</a:t>
                </a:r>
                <a:r>
                  <a:rPr lang="en-US" sz="2300" baseline="-25000" dirty="0">
                    <a:effectLst/>
                    <a:latin typeface="Times New Roman" panose="02020603050405020304" pitchFamily="18" charset="0"/>
                    <a:ea typeface="SimSun" panose="02010600030101010101" pitchFamily="2" charset="-122"/>
                  </a:rPr>
                  <a:t>+2</a:t>
                </a:r>
                <a:r>
                  <a:rPr lang="en-US" sz="2300" dirty="0">
                    <a:effectLst/>
                    <a:latin typeface="Times New Roman" panose="02020603050405020304" pitchFamily="18" charset="0"/>
                    <a:ea typeface="SimSun" panose="02010600030101010101" pitchFamily="2" charset="-122"/>
                  </a:rPr>
                  <a:t>,…, </a:t>
                </a:r>
                <a:r>
                  <a:rPr lang="en-US" sz="2300" i="1" dirty="0" err="1">
                    <a:effectLst/>
                    <a:latin typeface="Times New Roman" panose="02020603050405020304" pitchFamily="18" charset="0"/>
                    <a:ea typeface="SimSun" panose="02010600030101010101" pitchFamily="2" charset="-122"/>
                  </a:rPr>
                  <a:t>X</a:t>
                </a:r>
                <a:r>
                  <a:rPr lang="en-US" sz="2300" i="1" baseline="-25000" dirty="0" err="1">
                    <a:effectLst/>
                    <a:latin typeface="Times New Roman" panose="02020603050405020304" pitchFamily="18" charset="0"/>
                    <a:ea typeface="SimSun" panose="02010600030101010101" pitchFamily="2" charset="-122"/>
                  </a:rPr>
                  <a:t>n</a:t>
                </a:r>
                <a:r>
                  <a:rPr lang="en-US" sz="2300" baseline="-25000" dirty="0" err="1">
                    <a:effectLst/>
                    <a:latin typeface="Times New Roman" panose="02020603050405020304" pitchFamily="18" charset="0"/>
                    <a:ea typeface="SimSun" panose="02010600030101010101" pitchFamily="2" charset="-122"/>
                  </a:rPr>
                  <a:t>+</a:t>
                </a:r>
                <a:r>
                  <a:rPr lang="en-US" sz="2300" i="1" baseline="-25000" dirty="0" err="1">
                    <a:effectLst/>
                    <a:latin typeface="Times New Roman" panose="02020603050405020304" pitchFamily="18" charset="0"/>
                    <a:ea typeface="SimSun" panose="02010600030101010101" pitchFamily="2" charset="-122"/>
                  </a:rPr>
                  <a:t>k</a:t>
                </a:r>
                <a:r>
                  <a:rPr lang="en-US" sz="2300" dirty="0">
                    <a:effectLst/>
                    <a:latin typeface="Times New Roman" panose="02020603050405020304" pitchFamily="18" charset="0"/>
                    <a:ea typeface="SimSun" panose="02010600030101010101" pitchFamily="2" charset="-122"/>
                  </a:rPr>
                  <a:t>)</a:t>
                </a:r>
                <a:r>
                  <a:rPr lang="en-US" sz="2300" i="1" baseline="30000" dirty="0">
                    <a:effectLst/>
                    <a:latin typeface="Times New Roman" panose="02020603050405020304" pitchFamily="18" charset="0"/>
                    <a:ea typeface="SimSun" panose="02010600030101010101" pitchFamily="2" charset="-122"/>
                  </a:rPr>
                  <a:t>T</a:t>
                </a:r>
                <a:r>
                  <a:rPr lang="en-US" sz="2300" dirty="0">
                    <a:effectLst/>
                    <a:latin typeface="Times New Roman" panose="02020603050405020304" pitchFamily="18" charset="0"/>
                    <a:ea typeface="SimSun" panose="02010600030101010101" pitchFamily="2" charset="-122"/>
                  </a:rPr>
                  <a:t> and obtain their evaluated values </a:t>
                </a:r>
                <a:r>
                  <a:rPr lang="en-US" sz="2300" b="1" i="1" dirty="0">
                    <a:effectLst/>
                    <a:latin typeface="Times New Roman" panose="02020603050405020304" pitchFamily="18" charset="0"/>
                    <a:ea typeface="SimSun" panose="02010600030101010101" pitchFamily="2" charset="-122"/>
                  </a:rPr>
                  <a:t>Y</a:t>
                </a:r>
                <a:r>
                  <a:rPr lang="en-US" sz="2300" baseline="30000"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 </a:t>
                </a:r>
                <a:r>
                  <a:rPr lang="en-US" sz="2300" i="1" dirty="0">
                    <a:effectLst/>
                    <a:latin typeface="Times New Roman" panose="02020603050405020304" pitchFamily="18" charset="0"/>
                    <a:ea typeface="SimSun" panose="02010600030101010101" pitchFamily="2" charset="-122"/>
                  </a:rPr>
                  <a:t>f</a:t>
                </a:r>
                <a:r>
                  <a:rPr lang="en-US" sz="2300" dirty="0">
                    <a:effectLst/>
                    <a:latin typeface="Times New Roman" panose="02020603050405020304" pitchFamily="18" charset="0"/>
                    <a:ea typeface="SimSun" panose="02010600030101010101" pitchFamily="2" charset="-122"/>
                  </a:rPr>
                  <a:t>(</a:t>
                </a:r>
                <a:r>
                  <a:rPr lang="en-US" sz="2300" b="1" i="1" dirty="0">
                    <a:effectLst/>
                    <a:latin typeface="Times New Roman" panose="02020603050405020304" pitchFamily="18" charset="0"/>
                    <a:ea typeface="SimSun" panose="02010600030101010101" pitchFamily="2" charset="-122"/>
                  </a:rPr>
                  <a:t>X</a:t>
                </a:r>
                <a:r>
                  <a:rPr lang="en-US" sz="2300" baseline="30000"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 (</a:t>
                </a:r>
                <a:r>
                  <a:rPr lang="en-US" sz="2300" i="1" dirty="0">
                    <a:effectLst/>
                    <a:latin typeface="Times New Roman" panose="02020603050405020304" pitchFamily="18" charset="0"/>
                    <a:ea typeface="SimSun" panose="02010600030101010101" pitchFamily="2" charset="-122"/>
                  </a:rPr>
                  <a:t>Y</a:t>
                </a:r>
                <a:r>
                  <a:rPr lang="en-US" sz="2300" i="1" baseline="-25000" dirty="0">
                    <a:effectLst/>
                    <a:latin typeface="Times New Roman" panose="02020603050405020304" pitchFamily="18" charset="0"/>
                    <a:ea typeface="SimSun" panose="02010600030101010101" pitchFamily="2" charset="-122"/>
                  </a:rPr>
                  <a:t>n</a:t>
                </a:r>
                <a:r>
                  <a:rPr lang="en-US" sz="2300" baseline="-25000" dirty="0">
                    <a:effectLst/>
                    <a:latin typeface="Times New Roman" panose="02020603050405020304" pitchFamily="18" charset="0"/>
                    <a:ea typeface="SimSun" panose="02010600030101010101" pitchFamily="2" charset="-122"/>
                  </a:rPr>
                  <a:t>+1</a:t>
                </a:r>
                <a:r>
                  <a:rPr lang="en-US" sz="2300" dirty="0">
                    <a:effectLst/>
                    <a:latin typeface="Times New Roman" panose="02020603050405020304" pitchFamily="18" charset="0"/>
                    <a:ea typeface="SimSun" panose="02010600030101010101" pitchFamily="2" charset="-122"/>
                  </a:rPr>
                  <a:t>, </a:t>
                </a:r>
                <a:r>
                  <a:rPr lang="en-US" sz="2300" i="1" dirty="0">
                    <a:effectLst/>
                    <a:latin typeface="Times New Roman" panose="02020603050405020304" pitchFamily="18" charset="0"/>
                    <a:ea typeface="SimSun" panose="02010600030101010101" pitchFamily="2" charset="-122"/>
                  </a:rPr>
                  <a:t>Y</a:t>
                </a:r>
                <a:r>
                  <a:rPr lang="en-US" sz="2300" i="1" baseline="-25000" dirty="0">
                    <a:effectLst/>
                    <a:latin typeface="Times New Roman" panose="02020603050405020304" pitchFamily="18" charset="0"/>
                    <a:ea typeface="SimSun" panose="02010600030101010101" pitchFamily="2" charset="-122"/>
                  </a:rPr>
                  <a:t>n</a:t>
                </a:r>
                <a:r>
                  <a:rPr lang="en-US" sz="2300" baseline="-25000" dirty="0">
                    <a:effectLst/>
                    <a:latin typeface="Times New Roman" panose="02020603050405020304" pitchFamily="18" charset="0"/>
                    <a:ea typeface="SimSun" panose="02010600030101010101" pitchFamily="2" charset="-122"/>
                  </a:rPr>
                  <a:t>+2</a:t>
                </a:r>
                <a:r>
                  <a:rPr lang="en-US" sz="2300" dirty="0">
                    <a:effectLst/>
                    <a:latin typeface="Times New Roman" panose="02020603050405020304" pitchFamily="18" charset="0"/>
                    <a:ea typeface="SimSun" panose="02010600030101010101" pitchFamily="2" charset="-122"/>
                  </a:rPr>
                  <a:t>,…, </a:t>
                </a:r>
                <a:r>
                  <a:rPr lang="en-US" sz="2300" i="1" dirty="0" err="1">
                    <a:effectLst/>
                    <a:latin typeface="Times New Roman" panose="02020603050405020304" pitchFamily="18" charset="0"/>
                    <a:ea typeface="SimSun" panose="02010600030101010101" pitchFamily="2" charset="-122"/>
                  </a:rPr>
                  <a:t>Y</a:t>
                </a:r>
                <a:r>
                  <a:rPr lang="en-US" sz="2300" i="1" baseline="-25000" dirty="0" err="1">
                    <a:effectLst/>
                    <a:latin typeface="Times New Roman" panose="02020603050405020304" pitchFamily="18" charset="0"/>
                    <a:ea typeface="SimSun" panose="02010600030101010101" pitchFamily="2" charset="-122"/>
                  </a:rPr>
                  <a:t>n</a:t>
                </a:r>
                <a:r>
                  <a:rPr lang="en-US" sz="2300" baseline="-25000" dirty="0" err="1">
                    <a:effectLst/>
                    <a:latin typeface="Times New Roman" panose="02020603050405020304" pitchFamily="18" charset="0"/>
                    <a:ea typeface="SimSun" panose="02010600030101010101" pitchFamily="2" charset="-122"/>
                  </a:rPr>
                  <a:t>+</a:t>
                </a:r>
                <a:r>
                  <a:rPr lang="en-US" sz="2300" i="1" baseline="-25000" dirty="0" err="1">
                    <a:effectLst/>
                    <a:latin typeface="Times New Roman" panose="02020603050405020304" pitchFamily="18" charset="0"/>
                    <a:ea typeface="SimSun" panose="02010600030101010101" pitchFamily="2" charset="-122"/>
                  </a:rPr>
                  <a:t>k</a:t>
                </a:r>
                <a:r>
                  <a:rPr lang="en-US" sz="2300" dirty="0">
                    <a:effectLst/>
                    <a:latin typeface="Times New Roman" panose="02020603050405020304" pitchFamily="18" charset="0"/>
                    <a:ea typeface="SimSun" panose="02010600030101010101" pitchFamily="2" charset="-122"/>
                  </a:rPr>
                  <a:t>)</a:t>
                </a:r>
                <a:r>
                  <a:rPr lang="en-US" sz="2300" i="1" baseline="30000" dirty="0">
                    <a:effectLst/>
                    <a:latin typeface="Times New Roman" panose="02020603050405020304" pitchFamily="18" charset="0"/>
                    <a:ea typeface="SimSun" panose="02010600030101010101" pitchFamily="2" charset="-122"/>
                  </a:rPr>
                  <a:t>T</a:t>
                </a:r>
                <a:r>
                  <a:rPr lang="en-US" sz="2300" dirty="0">
                    <a:effectLst/>
                    <a:latin typeface="Times New Roman" panose="02020603050405020304" pitchFamily="18" charset="0"/>
                    <a:ea typeface="SimSun" panose="02010600030101010101" pitchFamily="2" charset="-122"/>
                  </a:rPr>
                  <a:t>. Similarly, mean vector and covariance matrix of </a:t>
                </a:r>
                <a:r>
                  <a:rPr lang="en-US" sz="2300" b="1" i="1" dirty="0">
                    <a:effectLst/>
                    <a:latin typeface="Times New Roman" panose="02020603050405020304" pitchFamily="18" charset="0"/>
                    <a:ea typeface="SimSun" panose="02010600030101010101" pitchFamily="2" charset="-122"/>
                  </a:rPr>
                  <a:t>Y</a:t>
                </a:r>
                <a:r>
                  <a:rPr lang="en-US" sz="2300" i="1" baseline="30000"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are </a:t>
                </a:r>
                <a:r>
                  <a:rPr lang="en-US" sz="2300" i="1" dirty="0">
                    <a:effectLst/>
                    <a:latin typeface="Times New Roman" panose="02020603050405020304" pitchFamily="18" charset="0"/>
                    <a:ea typeface="SimSun" panose="02010600030101010101" pitchFamily="2" charset="-122"/>
                  </a:rPr>
                  <a:t>μ</a:t>
                </a:r>
                <a:r>
                  <a:rPr lang="en-US" sz="2300" dirty="0">
                    <a:effectLst/>
                    <a:latin typeface="Times New Roman" panose="02020603050405020304" pitchFamily="18" charset="0"/>
                    <a:ea typeface="SimSun" panose="02010600030101010101" pitchFamily="2" charset="-122"/>
                  </a:rPr>
                  <a:t>(</a:t>
                </a:r>
                <a:r>
                  <a:rPr lang="en-US" sz="2300" b="1" i="1" dirty="0">
                    <a:effectLst/>
                    <a:latin typeface="Times New Roman" panose="02020603050405020304" pitchFamily="18" charset="0"/>
                    <a:ea typeface="SimSun" panose="02010600030101010101" pitchFamily="2" charset="-122"/>
                  </a:rPr>
                  <a:t>Y</a:t>
                </a:r>
                <a:r>
                  <a:rPr lang="en-US" sz="2300" i="1" baseline="30000"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and Σ(</a:t>
                </a:r>
                <a:r>
                  <a:rPr lang="en-US" sz="2300" b="1" i="1" dirty="0">
                    <a:effectLst/>
                    <a:latin typeface="Times New Roman" panose="02020603050405020304" pitchFamily="18" charset="0"/>
                    <a:ea typeface="SimSun" panose="02010600030101010101" pitchFamily="2" charset="-122"/>
                  </a:rPr>
                  <a:t>X</a:t>
                </a:r>
                <a:r>
                  <a:rPr lang="en-US" sz="2300" i="1" baseline="30000"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a:t>
                </a:r>
                <a:r>
                  <a:rPr lang="en-US" sz="2300" b="1" i="1" dirty="0">
                    <a:effectLst/>
                    <a:latin typeface="Times New Roman" panose="02020603050405020304" pitchFamily="18" charset="0"/>
                    <a:ea typeface="SimSun" panose="02010600030101010101" pitchFamily="2" charset="-122"/>
                  </a:rPr>
                  <a:t>X</a:t>
                </a:r>
                <a:r>
                  <a:rPr lang="en-US" sz="2300" i="1" baseline="30000"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within the PDF </a:t>
                </a:r>
                <a:r>
                  <a:rPr lang="en-US" sz="2300" i="1" dirty="0">
                    <a:effectLst/>
                    <a:latin typeface="Times New Roman" panose="02020603050405020304" pitchFamily="18" charset="0"/>
                    <a:ea typeface="SimSun" panose="02010600030101010101" pitchFamily="2" charset="-122"/>
                  </a:rPr>
                  <a:t>f</a:t>
                </a:r>
                <a:r>
                  <a:rPr lang="en-US" sz="2300" dirty="0">
                    <a:effectLst/>
                    <a:latin typeface="Times New Roman" panose="02020603050405020304" pitchFamily="18" charset="0"/>
                    <a:ea typeface="SimSun" panose="02010600030101010101" pitchFamily="2" charset="-122"/>
                  </a:rPr>
                  <a:t>(</a:t>
                </a:r>
                <a:r>
                  <a:rPr lang="en-US" sz="2300" b="1" i="1" dirty="0">
                    <a:effectLst/>
                    <a:latin typeface="Times New Roman" panose="02020603050405020304" pitchFamily="18" charset="0"/>
                    <a:ea typeface="SimSun" panose="02010600030101010101" pitchFamily="2" charset="-122"/>
                  </a:rPr>
                  <a:t>Y</a:t>
                </a:r>
                <a:r>
                  <a:rPr lang="en-US" sz="2300" baseline="30000"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 </a:t>
                </a:r>
                <a:r>
                  <a:rPr lang="en-US" sz="2300" b="1" i="1" dirty="0">
                    <a:effectLst/>
                    <a:latin typeface="Times New Roman" panose="02020603050405020304" pitchFamily="18" charset="0"/>
                    <a:ea typeface="SimSun" panose="02010600030101010101" pitchFamily="2" charset="-122"/>
                  </a:rPr>
                  <a:t>X</a:t>
                </a:r>
                <a:r>
                  <a:rPr lang="en-US" sz="2300" baseline="30000"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a:t>
                </a:r>
                <a:r>
                  <a:rPr lang="en-US" sz="2300" i="1" dirty="0">
                    <a:effectLst/>
                    <a:latin typeface="Times New Roman" panose="02020603050405020304" pitchFamily="18" charset="0"/>
                    <a:ea typeface="SimSun" panose="02010600030101010101" pitchFamily="2" charset="-122"/>
                  </a:rPr>
                  <a:t>μ</a:t>
                </a:r>
                <a:r>
                  <a:rPr lang="en-US" sz="2300" dirty="0">
                    <a:effectLst/>
                    <a:latin typeface="Times New Roman" panose="02020603050405020304" pitchFamily="18" charset="0"/>
                    <a:ea typeface="SimSun" panose="02010600030101010101" pitchFamily="2" charset="-122"/>
                  </a:rPr>
                  <a:t>(.), Σ(.)), respectively. Of course, the mean function </a:t>
                </a:r>
                <a:r>
                  <a:rPr lang="en-US" sz="2300" i="1" dirty="0">
                    <a:effectLst/>
                    <a:latin typeface="Times New Roman" panose="02020603050405020304" pitchFamily="18" charset="0"/>
                    <a:ea typeface="SimSun" panose="02010600030101010101" pitchFamily="2" charset="-122"/>
                  </a:rPr>
                  <a:t>μ</a:t>
                </a:r>
                <a:r>
                  <a:rPr lang="en-US" sz="2300" dirty="0">
                    <a:effectLst/>
                    <a:latin typeface="Times New Roman" panose="02020603050405020304" pitchFamily="18" charset="0"/>
                    <a:ea typeface="SimSun" panose="02010600030101010101" pitchFamily="2" charset="-122"/>
                  </a:rPr>
                  <a:t>(</a:t>
                </a:r>
                <a:r>
                  <a:rPr lang="en-US" sz="2300" i="1"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for both </a:t>
                </a:r>
                <a:r>
                  <a:rPr lang="en-US" sz="2300" b="1" i="1" dirty="0">
                    <a:effectLst/>
                    <a:latin typeface="Times New Roman" panose="02020603050405020304" pitchFamily="18" charset="0"/>
                    <a:ea typeface="SimSun" panose="02010600030101010101" pitchFamily="2" charset="-122"/>
                  </a:rPr>
                  <a:t>Y</a:t>
                </a:r>
                <a:r>
                  <a:rPr lang="en-US" sz="2300" dirty="0">
                    <a:effectLst/>
                    <a:latin typeface="Times New Roman" panose="02020603050405020304" pitchFamily="18" charset="0"/>
                    <a:ea typeface="SimSun" panose="02010600030101010101" pitchFamily="2" charset="-122"/>
                  </a:rPr>
                  <a:t> and </a:t>
                </a:r>
                <a:r>
                  <a:rPr lang="en-US" sz="2300" b="1" i="1" dirty="0">
                    <a:effectLst/>
                    <a:latin typeface="Times New Roman" panose="02020603050405020304" pitchFamily="18" charset="0"/>
                    <a:ea typeface="SimSun" panose="02010600030101010101" pitchFamily="2" charset="-122"/>
                  </a:rPr>
                  <a:t>Y</a:t>
                </a:r>
                <a:r>
                  <a:rPr lang="en-US" sz="2300" i="1" baseline="30000"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is the same. Consequently, the joint PDF of </a:t>
                </a:r>
                <a:r>
                  <a:rPr lang="en-US" sz="2300" b="1" i="1" dirty="0">
                    <a:effectLst/>
                    <a:latin typeface="Times New Roman" panose="02020603050405020304" pitchFamily="18" charset="0"/>
                    <a:ea typeface="SimSun" panose="02010600030101010101" pitchFamily="2" charset="-122"/>
                  </a:rPr>
                  <a:t>Y</a:t>
                </a:r>
                <a:r>
                  <a:rPr lang="en-US" sz="2300" dirty="0">
                    <a:effectLst/>
                    <a:latin typeface="Times New Roman" panose="02020603050405020304" pitchFamily="18" charset="0"/>
                    <a:ea typeface="SimSun" panose="02010600030101010101" pitchFamily="2" charset="-122"/>
                  </a:rPr>
                  <a:t> and </a:t>
                </a:r>
                <a:r>
                  <a:rPr lang="en-US" sz="2300" b="1" i="1" dirty="0">
                    <a:effectLst/>
                    <a:latin typeface="Times New Roman" panose="02020603050405020304" pitchFamily="18" charset="0"/>
                    <a:ea typeface="SimSun" panose="02010600030101010101" pitchFamily="2" charset="-122"/>
                  </a:rPr>
                  <a:t>Y</a:t>
                </a:r>
                <a:r>
                  <a:rPr lang="en-US" sz="2300" baseline="30000" dirty="0">
                    <a:effectLst/>
                    <a:latin typeface="Times New Roman" panose="02020603050405020304" pitchFamily="18" charset="0"/>
                    <a:ea typeface="SimSun" panose="02010600030101010101" pitchFamily="2" charset="-122"/>
                  </a:rPr>
                  <a:t>*</a:t>
                </a:r>
                <a:r>
                  <a:rPr lang="en-US" sz="2300" dirty="0">
                    <a:effectLst/>
                    <a:latin typeface="Times New Roman" panose="02020603050405020304" pitchFamily="18" charset="0"/>
                    <a:ea typeface="SimSun" panose="02010600030101010101" pitchFamily="2" charset="-122"/>
                  </a:rPr>
                  <a:t> which is of course multinormal distribution is denoted as follows (Wang, 2022, p. 11):</a:t>
                </a:r>
              </a:p>
              <a:p>
                <a:pPr marL="0" indent="0">
                  <a:buNone/>
                </a:pPr>
                <a14:m>
                  <m:oMathPara xmlns:m="http://schemas.openxmlformats.org/officeDocument/2006/math">
                    <m:oMathParaPr>
                      <m:jc m:val="right"/>
                    </m:oMathParaPr>
                    <m:oMath xmlns:m="http://schemas.openxmlformats.org/officeDocument/2006/math">
                      <m:r>
                        <a:rPr lang="en-US" sz="2300" i="1" smtClean="0">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300" i="1">
                              <a:effectLst/>
                              <a:latin typeface="Cambria Math" panose="020405030504060302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00" i="1">
                                  <a:effectLst/>
                                  <a:latin typeface="Cambria Math" panose="020405030504060302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00" i="1">
                                  <a:effectLst/>
                                  <a:latin typeface="Cambria Math" panose="020405030504060302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300" i="1">
                                  <a:effectLst/>
                                  <a:latin typeface="Cambria Math" panose="02040503050406030204" pitchFamily="18" charset="0"/>
                                </a:rPr>
                              </m:ctrlPr>
                            </m:dPr>
                            <m:e>
                              <m:r>
                                <a:rPr lang="en-US" sz="2300" i="1">
                                  <a:effectLst/>
                                  <a:latin typeface="Cambria Math" panose="02040503050406030204" pitchFamily="18" charset="0"/>
                                  <a:ea typeface="SimSun" panose="02010600030101010101" pitchFamily="2" charset="-122"/>
                                  <a:cs typeface="Times New Roman" panose="02020603050405020304" pitchFamily="18" charset="0"/>
                                </a:rPr>
                                <m:t>.</m:t>
                              </m:r>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00" i="1">
                                  <a:effectLst/>
                                  <a:latin typeface="Cambria Math" panose="02040503050406030204" pitchFamily="18" charset="0"/>
                                </a:rPr>
                              </m:ctrlPr>
                            </m:dPr>
                            <m:e>
                              <m:r>
                                <a:rPr lang="en-US" sz="2300" i="1">
                                  <a:effectLst/>
                                  <a:latin typeface="Cambria Math" panose="02040503050406030204" pitchFamily="18" charset="0"/>
                                  <a:ea typeface="SimSun" panose="02010600030101010101" pitchFamily="2" charset="-122"/>
                                  <a:cs typeface="Times New Roman" panose="02020603050405020304" pitchFamily="18" charset="0"/>
                                </a:rPr>
                                <m:t>.</m:t>
                              </m:r>
                            </m:e>
                          </m:d>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2300" i="1">
                              <a:effectLst/>
                              <a:latin typeface="Cambria Math" panose="020405030504060302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𝒀</m:t>
                          </m:r>
                        </m:e>
                        <m:e>
                          <m:d>
                            <m:dPr>
                              <m:ctrlPr>
                                <a:rPr lang="en-US" sz="2300" i="1">
                                  <a:effectLst/>
                                  <a:latin typeface="Cambria Math" panose="02040503050406030204" pitchFamily="18" charset="0"/>
                                </a:rPr>
                              </m:ctrlPr>
                            </m:dPr>
                            <m:e>
                              <m:m>
                                <m:mPr>
                                  <m:mcs>
                                    <m:mc>
                                      <m:mcPr>
                                        <m:count m:val="1"/>
                                        <m:mcJc m:val="center"/>
                                      </m:mcPr>
                                    </m:mc>
                                  </m:mcs>
                                  <m:ctrlPr>
                                    <a:rPr lang="en-US" sz="2300" i="1">
                                      <a:effectLst/>
                                      <a:latin typeface="Cambria Math" panose="02040503050406030204" pitchFamily="18" charset="0"/>
                                    </a:rPr>
                                  </m:ctrlPr>
                                </m:mPr>
                                <m:mr>
                                  <m:e>
                                    <m:r>
                                      <a:rPr lang="en-US" sz="23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300" i="1">
                                            <a:effectLst/>
                                            <a:latin typeface="Cambria Math" panose="020405030504060302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𝒀</m:t>
                                        </m:r>
                                      </m:e>
                                    </m:d>
                                  </m:e>
                                </m:mr>
                                <m:mr>
                                  <m:e>
                                    <m:r>
                                      <a:rPr lang="en-US" sz="23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300" i="1">
                                            <a:effectLst/>
                                            <a:latin typeface="Cambria Math" panose="02040503050406030204" pitchFamily="18" charset="0"/>
                                          </a:rPr>
                                        </m:ctrlPr>
                                      </m:dPr>
                                      <m:e>
                                        <m:sSup>
                                          <m:sSupPr>
                                            <m:ctrlPr>
                                              <a:rPr lang="en-US" sz="2300" i="1">
                                                <a:effectLst/>
                                                <a:latin typeface="Cambria Math" panose="020405030504060302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e>
                                    </m:d>
                                  </m:e>
                                </m:mr>
                              </m:m>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300" i="1">
                                  <a:effectLst/>
                                  <a:latin typeface="Cambria Math" panose="02040503050406030204" pitchFamily="18" charset="0"/>
                                </a:rPr>
                              </m:ctrlPr>
                            </m:dPr>
                            <m:e>
                              <m:m>
                                <m:mPr>
                                  <m:mcs>
                                    <m:mc>
                                      <m:mcPr>
                                        <m:count m:val="2"/>
                                        <m:mcJc m:val="center"/>
                                      </m:mcPr>
                                    </m:mc>
                                  </m:mcs>
                                  <m:ctrlPr>
                                    <a:rPr lang="en-US" sz="2300" i="1">
                                      <a:effectLst/>
                                      <a:latin typeface="Cambria Math" panose="02040503050406030204" pitchFamily="18" charset="0"/>
                                    </a:rPr>
                                  </m:ctrlPr>
                                </m:mPr>
                                <m:m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hlinkClick r:id="" action="ppaction://noaction"/>
                                      </a:rPr>
                                      <m:t>Σ</m:t>
                                    </m:r>
                                    <m:d>
                                      <m:dPr>
                                        <m:ctrlPr>
                                          <a:rPr lang="en-US" sz="2300" i="1">
                                            <a:effectLst/>
                                            <a:latin typeface="Cambria Math" panose="020405030504060302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d>
                                  </m:e>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00" i="1">
                                            <a:effectLst/>
                                            <a:latin typeface="Cambria Math" panose="020405030504060302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00" i="1">
                                                <a:effectLst/>
                                                <a:latin typeface="Cambria Math" panose="020405030504060302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e>
                                    </m:d>
                                  </m:e>
                                </m:mr>
                                <m:m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00" i="1">
                                            <a:effectLst/>
                                            <a:latin typeface="Cambria Math" panose="02040503050406030204" pitchFamily="18" charset="0"/>
                                          </a:rPr>
                                        </m:ctrlPr>
                                      </m:dPr>
                                      <m:e>
                                        <m:sSup>
                                          <m:sSupPr>
                                            <m:ctrlPr>
                                              <a:rPr lang="en-US" sz="2300" i="1">
                                                <a:effectLst/>
                                                <a:latin typeface="Cambria Math" panose="020405030504060302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d>
                                  </m:e>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00" i="1">
                                            <a:effectLst/>
                                            <a:latin typeface="Cambria Math" panose="02040503050406030204" pitchFamily="18" charset="0"/>
                                          </a:rPr>
                                        </m:ctrlPr>
                                      </m:dPr>
                                      <m:e>
                                        <m:sSup>
                                          <m:sSupPr>
                                            <m:ctrlPr>
                                              <a:rPr lang="en-US" sz="2300" b="1" i="1">
                                                <a:effectLst/>
                                                <a:latin typeface="Cambria Math" panose="020405030504060302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300" b="1"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00" b="1" i="1">
                                                <a:effectLst/>
                                                <a:latin typeface="Cambria Math" panose="020405030504060302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e>
                                    </m:d>
                                  </m:e>
                                </m:mr>
                              </m:m>
                            </m:e>
                          </m:d>
                        </m:e>
                      </m:d>
                      <m:r>
                        <a:rPr lang="en-US" sz="2300" b="1" i="1" smtClean="0">
                          <a:effectLst/>
                          <a:latin typeface="Cambria Math" panose="02040503050406030204" pitchFamily="18" charset="0"/>
                          <a:ea typeface="SimSun" panose="02010600030101010101" pitchFamily="2" charset="-122"/>
                          <a:cs typeface="Times New Roman" panose="02020603050405020304" pitchFamily="18" charset="0"/>
                        </a:rPr>
                        <m:t> </m:t>
                      </m:r>
                      <m:r>
                        <a:rPr lang="en-US" sz="2300" b="0" i="1" smtClean="0">
                          <a:effectLst/>
                          <a:latin typeface="Cambria Math" panose="02040503050406030204" pitchFamily="18" charset="0"/>
                          <a:ea typeface="SimSun" panose="02010600030101010101" pitchFamily="2" charset="-122"/>
                        </a:rPr>
                        <m:t>   </m:t>
                      </m:r>
                      <m:d>
                        <m:dPr>
                          <m:ctrlPr>
                            <a:rPr lang="en-US" sz="2300" i="1" smtClean="0">
                              <a:effectLst/>
                              <a:latin typeface="Cambria Math" panose="02040503050406030204" pitchFamily="18" charset="0"/>
                              <a:ea typeface="SimSun" panose="02010600030101010101" pitchFamily="2" charset="-122"/>
                            </a:rPr>
                          </m:ctrlPr>
                        </m:dPr>
                        <m:e>
                          <m:r>
                            <a:rPr lang="en-US" sz="2300" b="0" i="1" smtClean="0">
                              <a:effectLst/>
                              <a:latin typeface="Cambria Math" panose="02040503050406030204" pitchFamily="18" charset="0"/>
                              <a:ea typeface="SimSun" panose="02010600030101010101" pitchFamily="2" charset="-122"/>
                            </a:rPr>
                            <m:t>3.6</m:t>
                          </m:r>
                        </m:e>
                      </m:d>
                    </m:oMath>
                  </m:oMathPara>
                </a14:m>
                <a:endParaRPr lang="en-US" sz="2300" dirty="0"/>
              </a:p>
              <a:p>
                <a:pPr marL="0" indent="0">
                  <a:buNone/>
                </a:pP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Where mean vector and covariance matrix of the joint PDF of </a:t>
                </a:r>
                <a:r>
                  <a:rPr lang="en-US" sz="23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3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are </a:t>
                </a:r>
                <a14:m>
                  <m:oMath xmlns:m="http://schemas.openxmlformats.org/officeDocument/2006/math">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23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𝒀</m:t>
                                  </m:r>
                                </m:e>
                              </m:d>
                            </m:e>
                          </m:mr>
                          <m:mr>
                            <m:e>
                              <m:r>
                                <a:rPr lang="en-US" sz="23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e>
                              </m:d>
                            </m:e>
                          </m:mr>
                        </m:m>
                      </m:e>
                    </m:d>
                  </m:oMath>
                </a14:m>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and </a:t>
                </a:r>
                <a14:m>
                  <m:oMath xmlns:m="http://schemas.openxmlformats.org/officeDocument/2006/math">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2"/>
                                  <m:mcJc m:val="center"/>
                                </m:mcPr>
                              </m:mc>
                            </m:mcs>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mPr>
                          <m:m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d>
                            </m:e>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e>
                              </m:d>
                            </m:e>
                          </m:mr>
                          <m:m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d>
                            </m:e>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30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300" b="1"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0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p>
                                </m:e>
                              </m:d>
                            </m:e>
                          </m:mr>
                        </m:m>
                      </m:e>
                    </m:d>
                  </m:oMath>
                </a14:m>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respectively. The equation above is one of interesting properties of multinormal distribution (</a:t>
                </a:r>
                <a:r>
                  <a:rPr lang="en-US" sz="2300" dirty="0" err="1">
                    <a:effectLst/>
                    <a:latin typeface="Times New Roman" panose="02020603050405020304" pitchFamily="18" charset="0"/>
                    <a:ea typeface="SimSun" panose="02010600030101010101" pitchFamily="2" charset="-122"/>
                    <a:cs typeface="Times New Roman" panose="02020603050405020304" pitchFamily="18" charset="0"/>
                  </a:rPr>
                  <a:t>Hardle</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&amp; Simar, 2013, pp. 156-158). As a result, Gaussian process regression (GPR) model of dependent variable </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is conditional PDF of </a:t>
                </a:r>
                <a:r>
                  <a:rPr lang="en-US" sz="23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given </a:t>
                </a:r>
                <a:r>
                  <a:rPr lang="en-US" sz="23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3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such as </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3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Σ(.)) which is also predictive PDF of </a:t>
                </a:r>
                <a:r>
                  <a:rPr lang="en-US" sz="23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because it can be used to predict next occurrence of </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2300" dirty="0"/>
              </a:p>
              <a:p>
                <a:pPr marL="0" indent="0">
                  <a:buNone/>
                </a:pPr>
                <a:endParaRPr lang="en-US" sz="2300" dirty="0"/>
              </a:p>
            </p:txBody>
          </p:sp>
        </mc:Choice>
        <mc:Fallback xmlns="">
          <p:sp>
            <p:nvSpPr>
              <p:cNvPr id="3" name="Content Placeholder 2">
                <a:extLst>
                  <a:ext uri="{FF2B5EF4-FFF2-40B4-BE49-F238E27FC236}">
                    <a16:creationId xmlns:a16="http://schemas.microsoft.com/office/drawing/2014/main" id="{A7E62E6B-D360-4421-1B34-C71376E5B122}"/>
                  </a:ext>
                </a:extLst>
              </p:cNvPr>
              <p:cNvSpPr>
                <a:spLocks noGrp="1" noRot="1" noChangeAspect="1" noMove="1" noResize="1" noEditPoints="1" noAdjustHandles="1" noChangeArrowheads="1" noChangeShapeType="1" noTextEdit="1"/>
              </p:cNvSpPr>
              <p:nvPr>
                <p:ph idx="1"/>
              </p:nvPr>
            </p:nvSpPr>
            <p:spPr>
              <a:xfrm>
                <a:off x="164891" y="914399"/>
                <a:ext cx="11857220" cy="5176066"/>
              </a:xfrm>
              <a:blipFill>
                <a:blip r:embed="rId2"/>
                <a:stretch>
                  <a:fillRect l="-720" t="-942" r="-771" b="-494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9663338-98A1-B9A6-76D4-31ECFA3BF61A}"/>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7C52440E-F798-D77F-A050-A217415763FD}"/>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B16F0B33-A255-356F-56CB-BBAAA27FC080}"/>
              </a:ext>
            </a:extLst>
          </p:cNvPr>
          <p:cNvSpPr>
            <a:spLocks noGrp="1"/>
          </p:cNvSpPr>
          <p:nvPr>
            <p:ph type="sldNum" sz="quarter" idx="12"/>
          </p:nvPr>
        </p:nvSpPr>
        <p:spPr/>
        <p:txBody>
          <a:bodyPr/>
          <a:lstStyle/>
          <a:p>
            <a:fld id="{5DB5036F-1FF2-46C4-8D2B-59C7E3B91952}" type="slidenum">
              <a:rPr lang="en-US" smtClean="0"/>
              <a:pPr/>
              <a:t>35</a:t>
            </a:fld>
            <a:endParaRPr lang="en-US"/>
          </a:p>
        </p:txBody>
      </p:sp>
    </p:spTree>
    <p:extLst>
      <p:ext uri="{BB962C8B-B14F-4D97-AF65-F5344CB8AC3E}">
        <p14:creationId xmlns:p14="http://schemas.microsoft.com/office/powerpoint/2010/main" val="15532924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A59CF-E74C-4BB4-7A41-56DBF0D3EFE9}"/>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646765-FB12-01B1-576E-E70A452C6497}"/>
                  </a:ext>
                </a:extLst>
              </p:cNvPr>
              <p:cNvSpPr>
                <a:spLocks noGrp="1"/>
              </p:cNvSpPr>
              <p:nvPr>
                <p:ph idx="1"/>
              </p:nvPr>
            </p:nvSpPr>
            <p:spPr>
              <a:xfrm>
                <a:off x="119921" y="914399"/>
                <a:ext cx="11932171" cy="5176066"/>
              </a:xfrm>
            </p:spPr>
            <p:txBody>
              <a:bodyPr>
                <a:noAutofit/>
              </a:bodyPr>
              <a:lstStyle/>
              <a:p>
                <a:pPr marL="0" indent="0">
                  <a:buNone/>
                </a:pP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From interesting properties of multinormal distribution (</a:t>
                </a:r>
                <a:r>
                  <a:rPr lang="en-US" sz="2350" dirty="0" err="1">
                    <a:effectLst/>
                    <a:latin typeface="Times New Roman" panose="02020603050405020304" pitchFamily="18" charset="0"/>
                    <a:ea typeface="SimSun" panose="02010600030101010101" pitchFamily="2" charset="-122"/>
                    <a:cs typeface="Times New Roman" panose="02020603050405020304" pitchFamily="18" charset="0"/>
                  </a:rPr>
                  <a:t>Hardle</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&amp; Simar, 2013, pp. 156-158), it is easy to drawn GPR from the joint PDF </a:t>
                </a:r>
                <a:r>
                  <a:rPr lang="en-US" sz="23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5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Σ(.)) as follows:</a:t>
                </a:r>
              </a:p>
              <a:p>
                <a:pPr marL="0" indent="0">
                  <a:buNone/>
                </a:pPr>
                <a14:m>
                  <m:oMathPara xmlns:m="http://schemas.openxmlformats.org/officeDocument/2006/math">
                    <m:oMathParaPr>
                      <m:jc m:val="right"/>
                    </m:oMathParaPr>
                    <m:oMath xmlns:m="http://schemas.openxmlformats.org/officeDocument/2006/math">
                      <m:sSup>
                        <m:sSupPr>
                          <m:ctrlPr>
                            <a:rPr lang="en-US" sz="2350" i="1" smtClean="0">
                              <a:effectLst/>
                              <a:latin typeface="Cambria Math" panose="020405030504060302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d>
                        <m:dPr>
                          <m:begChr m:val="|"/>
                          <m:endChr m:val=""/>
                          <m:ctrlPr>
                            <a:rPr lang="en-US" sz="2350" i="1">
                              <a:effectLst/>
                              <a:latin typeface="Cambria Math" panose="02040503050406030204" pitchFamily="18" charset="0"/>
                            </a:rPr>
                          </m:ctrlPr>
                        </m:d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50" i="1">
                                  <a:effectLst/>
                                  <a:latin typeface="Cambria Math" panose="020405030504060302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350" i="1">
                              <a:effectLst/>
                              <a:latin typeface="Cambria Math" panose="02040503050406030204" pitchFamily="18" charset="0"/>
                            </a:rPr>
                          </m:ctrlPr>
                        </m:dPr>
                        <m:e>
                          <m:sSup>
                            <m:sSupPr>
                              <m:ctrlPr>
                                <a:rPr lang="en-US" sz="2350" i="1">
                                  <a:effectLst/>
                                  <a:latin typeface="Cambria Math" panose="020405030504060302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50" i="1">
                                  <a:effectLst/>
                                  <a:latin typeface="Cambria Math" panose="020405030504060302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350" i="1">
                                  <a:effectLst/>
                                  <a:latin typeface="Cambria Math" panose="02040503050406030204" pitchFamily="18" charset="0"/>
                                </a:rPr>
                              </m:ctrlPr>
                            </m:dPr>
                            <m:e>
                              <m:r>
                                <a:rPr lang="en-US" sz="2350" i="1">
                                  <a:effectLst/>
                                  <a:latin typeface="Cambria Math" panose="02040503050406030204" pitchFamily="18" charset="0"/>
                                  <a:ea typeface="SimSun" panose="02010600030101010101" pitchFamily="2" charset="-122"/>
                                  <a:cs typeface="Times New Roman" panose="02020603050405020304" pitchFamily="18" charset="0"/>
                                </a:rPr>
                                <m:t>.</m:t>
                              </m:r>
                            </m:e>
                          </m:d>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3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50" i="1">
                                  <a:effectLst/>
                                  <a:latin typeface="Cambria Math" panose="02040503050406030204" pitchFamily="18" charset="0"/>
                                </a:rPr>
                              </m:ctrlPr>
                            </m:dPr>
                            <m:e>
                              <m:r>
                                <a:rPr lang="en-US" sz="2350" i="1">
                                  <a:effectLst/>
                                  <a:latin typeface="Cambria Math" panose="02040503050406030204" pitchFamily="18" charset="0"/>
                                  <a:ea typeface="SimSun" panose="02010600030101010101" pitchFamily="2" charset="-122"/>
                                  <a:cs typeface="Times New Roman" panose="02020603050405020304" pitchFamily="18" charset="0"/>
                                </a:rPr>
                                <m:t>.</m:t>
                              </m:r>
                            </m:e>
                          </m:d>
                        </m:e>
                      </m:d>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2350" i="1">
                              <a:effectLst/>
                              <a:latin typeface="Cambria Math" panose="02040503050406030204" pitchFamily="18" charset="0"/>
                            </a:rPr>
                          </m:ctrlPr>
                        </m:d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e>
                        <m:e>
                          <m:r>
                            <a:rPr lang="en-US" sz="23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350" i="1">
                                  <a:effectLst/>
                                  <a:latin typeface="Cambria Math" panose="02040503050406030204" pitchFamily="18" charset="0"/>
                                </a:rPr>
                              </m:ctrlPr>
                            </m:dPr>
                            <m:e>
                              <m:sSup>
                                <m:sSupPr>
                                  <m:ctrlPr>
                                    <a:rPr lang="en-US" sz="2350" i="1">
                                      <a:effectLst/>
                                      <a:latin typeface="Cambria Math" panose="020405030504060302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50" i="1">
                                      <a:effectLst/>
                                      <a:latin typeface="Cambria Math" panose="020405030504060302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3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50" i="1">
                                  <a:effectLst/>
                                  <a:latin typeface="Cambria Math" panose="02040503050406030204" pitchFamily="18" charset="0"/>
                                </a:rPr>
                              </m:ctrlPr>
                            </m:dPr>
                            <m:e>
                              <m:sSup>
                                <m:sSupPr>
                                  <m:ctrlPr>
                                    <a:rPr lang="en-US" sz="2350" i="1">
                                      <a:effectLst/>
                                      <a:latin typeface="Cambria Math" panose="020405030504060302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50" i="1">
                                      <a:effectLst/>
                                      <a:latin typeface="Cambria Math" panose="020405030504060302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d>
                        </m:e>
                      </m:d>
                      <m:r>
                        <a:rPr lang="en-US" sz="235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35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50" b="0" i="1" smtClean="0">
                              <a:effectLst/>
                              <a:latin typeface="Cambria Math" panose="02040503050406030204" pitchFamily="18" charset="0"/>
                              <a:ea typeface="SimSun" panose="02010600030101010101" pitchFamily="2" charset="-122"/>
                              <a:cs typeface="Times New Roman" panose="02020603050405020304" pitchFamily="18" charset="0"/>
                            </a:rPr>
                            <m:t>3.7</m:t>
                          </m:r>
                        </m:e>
                      </m:d>
                    </m:oMath>
                  </m:oMathPara>
                </a14:m>
                <a:endParaRPr lang="en-US" sz="2350" dirty="0"/>
              </a:p>
              <a:p>
                <a:pPr marL="0" marR="0" indent="0" algn="just">
                  <a:spcBef>
                    <a:spcPts val="0"/>
                  </a:spcBef>
                  <a:spcAft>
                    <a:spcPts val="0"/>
                  </a:spcAft>
                  <a:buNone/>
                </a:pP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Where mean vector </a:t>
                </a:r>
                <a:r>
                  <a:rPr lang="en-US" sz="235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and covariance matrix Σ(</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3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are (Wang, 2022, p. 11):</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3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3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3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e>
                          </m:d>
                        </m:e>
                      </m:d>
                    </m:oMath>
                    <m:oMath xmlns:m="http://schemas.openxmlformats.org/officeDocument/2006/math">
                      <m:r>
                        <m:rPr>
                          <m:sty m:val="p"/>
                        </m:rPr>
                        <a:rPr lang="en-US" sz="23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d>
                      <m:r>
                        <m:rPr>
                          <m:aln/>
                        </m:rPr>
                        <a:rPr lang="en-US" sz="23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3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35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350" b="1"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5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3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3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−1</m:t>
                          </m:r>
                        </m:sup>
                      </m:sSup>
                      <m:r>
                        <m:rPr>
                          <m:sty m:val="p"/>
                        </m:rPr>
                        <a:rPr lang="en-US" sz="23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sup>
                          </m:sSup>
                        </m:e>
                      </m:d>
                    </m:oMath>
                  </m:oMathPara>
                </a14:m>
                <a:endParaRPr lang="en-US" sz="23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350" dirty="0">
                    <a:effectLst/>
                    <a:latin typeface="Times New Roman" panose="02020603050405020304" pitchFamily="18" charset="0"/>
                    <a:ea typeface="SimSun" panose="02010600030101010101" pitchFamily="2" charset="-122"/>
                  </a:rPr>
                  <a:t>When </a:t>
                </a:r>
                <a:r>
                  <a:rPr lang="en-US" sz="2350" b="1" i="1" dirty="0">
                    <a:effectLst/>
                    <a:latin typeface="Times New Roman" panose="02020603050405020304" pitchFamily="18" charset="0"/>
                    <a:ea typeface="SimSun" panose="02010600030101010101" pitchFamily="2" charset="-122"/>
                  </a:rPr>
                  <a:t>Y</a:t>
                </a:r>
                <a:r>
                  <a:rPr lang="en-US" sz="2350" baseline="30000" dirty="0">
                    <a:effectLst/>
                    <a:latin typeface="Times New Roman" panose="02020603050405020304" pitchFamily="18" charset="0"/>
                    <a:ea typeface="SimSun" panose="02010600030101010101" pitchFamily="2" charset="-122"/>
                  </a:rPr>
                  <a:t>*</a:t>
                </a:r>
                <a:r>
                  <a:rPr lang="en-US" sz="2350" dirty="0">
                    <a:effectLst/>
                    <a:latin typeface="Times New Roman" panose="02020603050405020304" pitchFamily="18" charset="0"/>
                    <a:ea typeface="SimSun" panose="02010600030101010101" pitchFamily="2" charset="-122"/>
                  </a:rPr>
                  <a:t> is variable then, </a:t>
                </a:r>
                <a:r>
                  <a:rPr lang="en-US" sz="2350" i="1" dirty="0">
                    <a:effectLst/>
                    <a:latin typeface="Times New Roman" panose="02020603050405020304" pitchFamily="18" charset="0"/>
                    <a:ea typeface="SimSun" panose="02010600030101010101" pitchFamily="2" charset="-122"/>
                  </a:rPr>
                  <a:t>μ</a:t>
                </a:r>
                <a:r>
                  <a:rPr lang="en-US" sz="2350" dirty="0">
                    <a:effectLst/>
                    <a:latin typeface="Times New Roman" panose="02020603050405020304" pitchFamily="18" charset="0"/>
                    <a:ea typeface="SimSun" panose="02010600030101010101" pitchFamily="2" charset="-122"/>
                  </a:rPr>
                  <a:t>(</a:t>
                </a:r>
                <a:r>
                  <a:rPr lang="en-US" sz="2350" b="1" i="1" dirty="0">
                    <a:effectLst/>
                    <a:latin typeface="Times New Roman" panose="02020603050405020304" pitchFamily="18" charset="0"/>
                    <a:ea typeface="SimSun" panose="02010600030101010101" pitchFamily="2" charset="-122"/>
                  </a:rPr>
                  <a:t>Y</a:t>
                </a:r>
                <a:r>
                  <a:rPr lang="en-US" sz="2350" baseline="30000" dirty="0">
                    <a:effectLst/>
                    <a:latin typeface="Times New Roman" panose="02020603050405020304" pitchFamily="18" charset="0"/>
                    <a:ea typeface="SimSun" panose="02010600030101010101" pitchFamily="2" charset="-122"/>
                  </a:rPr>
                  <a:t>*</a:t>
                </a:r>
                <a:r>
                  <a:rPr lang="en-US" sz="2350" dirty="0">
                    <a:effectLst/>
                    <a:latin typeface="Times New Roman" panose="02020603050405020304" pitchFamily="18" charset="0"/>
                    <a:ea typeface="SimSun" panose="02010600030101010101" pitchFamily="2" charset="-122"/>
                  </a:rPr>
                  <a:t>) is still mean function but </a:t>
                </a:r>
                <a:r>
                  <a:rPr lang="en-US" sz="2350" i="1" dirty="0">
                    <a:effectLst/>
                    <a:latin typeface="Times New Roman" panose="02020603050405020304" pitchFamily="18" charset="0"/>
                    <a:ea typeface="SimSun" panose="02010600030101010101" pitchFamily="2" charset="-122"/>
                  </a:rPr>
                  <a:t>μ</a:t>
                </a:r>
                <a:r>
                  <a:rPr lang="en-US" sz="2350" dirty="0">
                    <a:effectLst/>
                    <a:latin typeface="Times New Roman" panose="02020603050405020304" pitchFamily="18" charset="0"/>
                    <a:ea typeface="SimSun" panose="02010600030101010101" pitchFamily="2" charset="-122"/>
                  </a:rPr>
                  <a:t>(</a:t>
                </a:r>
                <a:r>
                  <a:rPr lang="en-US" sz="2350" b="1" i="1" dirty="0">
                    <a:effectLst/>
                    <a:latin typeface="Times New Roman" panose="02020603050405020304" pitchFamily="18" charset="0"/>
                    <a:ea typeface="SimSun" panose="02010600030101010101" pitchFamily="2" charset="-122"/>
                  </a:rPr>
                  <a:t>Y</a:t>
                </a:r>
                <a:r>
                  <a:rPr lang="en-US" sz="2350" dirty="0">
                    <a:effectLst/>
                    <a:latin typeface="Times New Roman" panose="02020603050405020304" pitchFamily="18" charset="0"/>
                    <a:ea typeface="SimSun" panose="02010600030101010101" pitchFamily="2" charset="-122"/>
                  </a:rPr>
                  <a:t>) was determined and hence, for making clear this vagueness, let </a:t>
                </a:r>
                <a:r>
                  <a:rPr lang="en-US" sz="2350" i="1" dirty="0">
                    <a:effectLst/>
                    <a:latin typeface="Times New Roman" panose="02020603050405020304" pitchFamily="18" charset="0"/>
                    <a:ea typeface="SimSun" panose="02010600030101010101" pitchFamily="2" charset="-122"/>
                  </a:rPr>
                  <a:t>m</a:t>
                </a:r>
                <a:r>
                  <a:rPr lang="en-US" sz="2350" dirty="0">
                    <a:effectLst/>
                    <a:latin typeface="Times New Roman" panose="02020603050405020304" pitchFamily="18" charset="0"/>
                    <a:ea typeface="SimSun" panose="02010600030101010101" pitchFamily="2" charset="-122"/>
                  </a:rPr>
                  <a:t>(</a:t>
                </a:r>
                <a:r>
                  <a:rPr lang="en-US" sz="2350" b="1" i="1" dirty="0">
                    <a:effectLst/>
                    <a:latin typeface="Times New Roman" panose="02020603050405020304" pitchFamily="18" charset="0"/>
                    <a:ea typeface="SimSun" panose="02010600030101010101" pitchFamily="2" charset="-122"/>
                  </a:rPr>
                  <a:t>Y</a:t>
                </a:r>
                <a:r>
                  <a:rPr lang="en-US" sz="2350" dirty="0">
                    <a:effectLst/>
                    <a:latin typeface="Times New Roman" panose="02020603050405020304" pitchFamily="18" charset="0"/>
                    <a:ea typeface="SimSun" panose="02010600030101010101" pitchFamily="2" charset="-122"/>
                  </a:rPr>
                  <a:t>) replace </a:t>
                </a:r>
                <a:r>
                  <a:rPr lang="en-US" sz="2350" i="1" dirty="0">
                    <a:effectLst/>
                    <a:latin typeface="Times New Roman" panose="02020603050405020304" pitchFamily="18" charset="0"/>
                    <a:ea typeface="SimSun" panose="02010600030101010101" pitchFamily="2" charset="-122"/>
                  </a:rPr>
                  <a:t>μ</a:t>
                </a:r>
                <a:r>
                  <a:rPr lang="en-US" sz="2350" dirty="0">
                    <a:effectLst/>
                    <a:latin typeface="Times New Roman" panose="02020603050405020304" pitchFamily="18" charset="0"/>
                    <a:ea typeface="SimSun" panose="02010600030101010101" pitchFamily="2" charset="-122"/>
                  </a:rPr>
                  <a:t>(</a:t>
                </a:r>
                <a:r>
                  <a:rPr lang="en-US" sz="2350" b="1" i="1" dirty="0">
                    <a:effectLst/>
                    <a:latin typeface="Times New Roman" panose="02020603050405020304" pitchFamily="18" charset="0"/>
                    <a:ea typeface="SimSun" panose="02010600030101010101" pitchFamily="2" charset="-122"/>
                  </a:rPr>
                  <a:t>Y</a:t>
                </a:r>
                <a:r>
                  <a:rPr lang="en-US" sz="2350" dirty="0">
                    <a:effectLst/>
                    <a:latin typeface="Times New Roman" panose="02020603050405020304" pitchFamily="18" charset="0"/>
                    <a:ea typeface="SimSun" panose="02010600030101010101" pitchFamily="2" charset="-122"/>
                  </a:rPr>
                  <a:t>) so that mean vector </a:t>
                </a:r>
                <a:r>
                  <a:rPr lang="en-US" sz="2350" i="1" dirty="0">
                    <a:effectLst/>
                    <a:latin typeface="Times New Roman" panose="02020603050405020304" pitchFamily="18" charset="0"/>
                    <a:ea typeface="SimSun" panose="02010600030101010101" pitchFamily="2" charset="-122"/>
                  </a:rPr>
                  <a:t>μ</a:t>
                </a:r>
                <a:r>
                  <a:rPr lang="en-US" sz="2350" dirty="0">
                    <a:effectLst/>
                    <a:latin typeface="Times New Roman" panose="02020603050405020304" pitchFamily="18" charset="0"/>
                    <a:ea typeface="SimSun" panose="02010600030101010101" pitchFamily="2" charset="-122"/>
                  </a:rPr>
                  <a:t>(</a:t>
                </a:r>
                <a:r>
                  <a:rPr lang="en-US" sz="2350" b="1" i="1" dirty="0">
                    <a:effectLst/>
                    <a:latin typeface="Times New Roman" panose="02020603050405020304" pitchFamily="18" charset="0"/>
                    <a:ea typeface="SimSun" panose="02010600030101010101" pitchFamily="2" charset="-122"/>
                  </a:rPr>
                  <a:t>Y</a:t>
                </a:r>
                <a:r>
                  <a:rPr lang="en-US" sz="2350" baseline="30000" dirty="0">
                    <a:effectLst/>
                    <a:latin typeface="Times New Roman" panose="02020603050405020304" pitchFamily="18" charset="0"/>
                    <a:ea typeface="SimSun" panose="02010600030101010101" pitchFamily="2" charset="-122"/>
                  </a:rPr>
                  <a:t>*</a:t>
                </a:r>
                <a:r>
                  <a:rPr lang="en-US" sz="2350" dirty="0">
                    <a:effectLst/>
                    <a:latin typeface="Times New Roman" panose="02020603050405020304" pitchFamily="18" charset="0"/>
                    <a:ea typeface="SimSun" panose="02010600030101010101" pitchFamily="2" charset="-122"/>
                  </a:rPr>
                  <a:t> | </a:t>
                </a:r>
                <a:r>
                  <a:rPr lang="en-US" sz="2350" b="1" i="1" dirty="0">
                    <a:effectLst/>
                    <a:latin typeface="Times New Roman" panose="02020603050405020304" pitchFamily="18" charset="0"/>
                    <a:ea typeface="SimSun" panose="02010600030101010101" pitchFamily="2" charset="-122"/>
                  </a:rPr>
                  <a:t>Y</a:t>
                </a:r>
                <a:r>
                  <a:rPr lang="en-US" sz="2350" dirty="0">
                    <a:effectLst/>
                    <a:latin typeface="Times New Roman" panose="02020603050405020304" pitchFamily="18" charset="0"/>
                    <a:ea typeface="SimSun" panose="02010600030101010101" pitchFamily="2" charset="-122"/>
                  </a:rPr>
                  <a:t>, </a:t>
                </a:r>
                <a:r>
                  <a:rPr lang="en-US" sz="2350" b="1" i="1" dirty="0">
                    <a:effectLst/>
                    <a:latin typeface="Times New Roman" panose="02020603050405020304" pitchFamily="18" charset="0"/>
                    <a:ea typeface="SimSun" panose="02010600030101010101" pitchFamily="2" charset="-122"/>
                  </a:rPr>
                  <a:t>X</a:t>
                </a:r>
                <a:r>
                  <a:rPr lang="en-US" sz="2350" dirty="0">
                    <a:effectLst/>
                    <a:latin typeface="Times New Roman" panose="02020603050405020304" pitchFamily="18" charset="0"/>
                    <a:ea typeface="SimSun" panose="02010600030101010101" pitchFamily="2" charset="-122"/>
                  </a:rPr>
                  <a:t>, </a:t>
                </a:r>
                <a:r>
                  <a:rPr lang="en-US" sz="2350" b="1" i="1" dirty="0">
                    <a:effectLst/>
                    <a:latin typeface="Times New Roman" panose="02020603050405020304" pitchFamily="18" charset="0"/>
                    <a:ea typeface="SimSun" panose="02010600030101010101" pitchFamily="2" charset="-122"/>
                  </a:rPr>
                  <a:t>X</a:t>
                </a:r>
                <a:r>
                  <a:rPr lang="en-US" sz="2350" baseline="30000" dirty="0">
                    <a:effectLst/>
                    <a:latin typeface="Times New Roman" panose="02020603050405020304" pitchFamily="18" charset="0"/>
                    <a:ea typeface="SimSun" panose="02010600030101010101" pitchFamily="2" charset="-122"/>
                  </a:rPr>
                  <a:t>*</a:t>
                </a:r>
                <a:r>
                  <a:rPr lang="en-US" sz="2350" dirty="0">
                    <a:effectLst/>
                    <a:latin typeface="Times New Roman" panose="02020603050405020304" pitchFamily="18" charset="0"/>
                    <a:ea typeface="SimSun" panose="02010600030101010101" pitchFamily="2" charset="-122"/>
                  </a:rPr>
                  <a:t>) and covariance matrix Σ(</a:t>
                </a:r>
                <a:r>
                  <a:rPr lang="en-US" sz="2350" b="1" i="1" dirty="0">
                    <a:effectLst/>
                    <a:latin typeface="Times New Roman" panose="02020603050405020304" pitchFamily="18" charset="0"/>
                    <a:ea typeface="SimSun" panose="02010600030101010101" pitchFamily="2" charset="-122"/>
                  </a:rPr>
                  <a:t>Y</a:t>
                </a:r>
                <a:r>
                  <a:rPr lang="en-US" sz="2350" baseline="30000" dirty="0">
                    <a:effectLst/>
                    <a:latin typeface="Times New Roman" panose="02020603050405020304" pitchFamily="18" charset="0"/>
                    <a:ea typeface="SimSun" panose="02010600030101010101" pitchFamily="2" charset="-122"/>
                  </a:rPr>
                  <a:t>*</a:t>
                </a:r>
                <a:r>
                  <a:rPr lang="en-US" sz="2350" dirty="0">
                    <a:effectLst/>
                    <a:latin typeface="Times New Roman" panose="02020603050405020304" pitchFamily="18" charset="0"/>
                    <a:ea typeface="SimSun" panose="02010600030101010101" pitchFamily="2" charset="-122"/>
                  </a:rPr>
                  <a:t> | </a:t>
                </a:r>
                <a:r>
                  <a:rPr lang="en-US" sz="2350" b="1" i="1" dirty="0">
                    <a:effectLst/>
                    <a:latin typeface="Times New Roman" panose="02020603050405020304" pitchFamily="18" charset="0"/>
                    <a:ea typeface="SimSun" panose="02010600030101010101" pitchFamily="2" charset="-122"/>
                  </a:rPr>
                  <a:t>X</a:t>
                </a:r>
                <a:r>
                  <a:rPr lang="en-US" sz="2350" dirty="0">
                    <a:effectLst/>
                    <a:latin typeface="Times New Roman" panose="02020603050405020304" pitchFamily="18" charset="0"/>
                    <a:ea typeface="SimSun" panose="02010600030101010101" pitchFamily="2" charset="-122"/>
                  </a:rPr>
                  <a:t>, </a:t>
                </a:r>
                <a:r>
                  <a:rPr lang="en-US" sz="2350" b="1" i="1" dirty="0">
                    <a:effectLst/>
                    <a:latin typeface="Times New Roman" panose="02020603050405020304" pitchFamily="18" charset="0"/>
                    <a:ea typeface="SimSun" panose="02010600030101010101" pitchFamily="2" charset="-122"/>
                  </a:rPr>
                  <a:t>X</a:t>
                </a:r>
                <a:r>
                  <a:rPr lang="en-US" sz="2350" baseline="30000" dirty="0">
                    <a:effectLst/>
                    <a:latin typeface="Times New Roman" panose="02020603050405020304" pitchFamily="18" charset="0"/>
                    <a:ea typeface="SimSun" panose="02010600030101010101" pitchFamily="2" charset="-122"/>
                  </a:rPr>
                  <a:t>*</a:t>
                </a:r>
                <a:r>
                  <a:rPr lang="en-US" sz="2350" dirty="0">
                    <a:effectLst/>
                    <a:latin typeface="Times New Roman" panose="02020603050405020304" pitchFamily="18" charset="0"/>
                    <a:ea typeface="SimSun" panose="02010600030101010101" pitchFamily="2" charset="-122"/>
                  </a:rPr>
                  <a:t>) are rewritten as follows:</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350" i="1" smtClean="0">
                              <a:latin typeface="Cambria Math" panose="02040503050406030204" pitchFamily="18" charset="0"/>
                            </a:rPr>
                          </m:ctrlPr>
                        </m:mPr>
                        <m:mr>
                          <m:e>
                            <m:r>
                              <a:rPr lang="en-US" sz="2350" i="1">
                                <a:latin typeface="Cambria Math" panose="02040503050406030204" pitchFamily="18" charset="0"/>
                              </a:rPr>
                              <m:t>𝜇</m:t>
                            </m:r>
                            <m:d>
                              <m:dPr>
                                <m:ctrlPr>
                                  <a:rPr lang="en-US" sz="2350" i="1">
                                    <a:latin typeface="Cambria Math" panose="02040503050406030204" pitchFamily="18" charset="0"/>
                                  </a:rPr>
                                </m:ctrlPr>
                              </m:dPr>
                              <m:e>
                                <m:sSup>
                                  <m:sSupPr>
                                    <m:ctrlPr>
                                      <a:rPr lang="en-US" sz="2350" i="1">
                                        <a:latin typeface="Cambria Math" panose="02040503050406030204" pitchFamily="18" charset="0"/>
                                      </a:rPr>
                                    </m:ctrlPr>
                                  </m:sSupPr>
                                  <m:e>
                                    <m:r>
                                      <a:rPr lang="en-US" sz="2350" b="1" i="1">
                                        <a:latin typeface="Cambria Math" panose="02040503050406030204" pitchFamily="18" charset="0"/>
                                      </a:rPr>
                                      <m:t>𝒀</m:t>
                                    </m:r>
                                  </m:e>
                                  <m:sup>
                                    <m:r>
                                      <a:rPr lang="en-US" sz="2350" i="1">
                                        <a:latin typeface="Cambria Math" panose="02040503050406030204" pitchFamily="18" charset="0"/>
                                      </a:rPr>
                                      <m:t>∗</m:t>
                                    </m:r>
                                  </m:sup>
                                </m:sSup>
                              </m:e>
                              <m:e>
                                <m:r>
                                  <a:rPr lang="en-US" sz="2350" b="1" i="1">
                                    <a:latin typeface="Cambria Math" panose="02040503050406030204" pitchFamily="18" charset="0"/>
                                  </a:rPr>
                                  <m:t>𝒀</m:t>
                                </m:r>
                                <m:r>
                                  <a:rPr lang="en-US" sz="2350" i="1">
                                    <a:latin typeface="Cambria Math" panose="02040503050406030204" pitchFamily="18" charset="0"/>
                                  </a:rPr>
                                  <m:t>,</m:t>
                                </m:r>
                                <m:r>
                                  <a:rPr lang="en-US" sz="2350" b="1" i="1">
                                    <a:latin typeface="Cambria Math" panose="02040503050406030204" pitchFamily="18" charset="0"/>
                                  </a:rPr>
                                  <m:t>𝑿</m:t>
                                </m:r>
                                <m:r>
                                  <a:rPr lang="en-US" sz="2350" i="1">
                                    <a:latin typeface="Cambria Math" panose="02040503050406030204" pitchFamily="18" charset="0"/>
                                  </a:rPr>
                                  <m:t>,</m:t>
                                </m:r>
                                <m:sSup>
                                  <m:sSupPr>
                                    <m:ctrlPr>
                                      <a:rPr lang="en-US" sz="2350" i="1">
                                        <a:latin typeface="Cambria Math" panose="02040503050406030204" pitchFamily="18" charset="0"/>
                                      </a:rPr>
                                    </m:ctrlPr>
                                  </m:sSupPr>
                                  <m:e>
                                    <m:r>
                                      <a:rPr lang="en-US" sz="2350" b="1" i="1">
                                        <a:latin typeface="Cambria Math" panose="02040503050406030204" pitchFamily="18" charset="0"/>
                                      </a:rPr>
                                      <m:t>𝑿</m:t>
                                    </m:r>
                                  </m:e>
                                  <m:sup>
                                    <m:r>
                                      <a:rPr lang="en-US" sz="2350" i="1">
                                        <a:latin typeface="Cambria Math" panose="02040503050406030204" pitchFamily="18" charset="0"/>
                                      </a:rPr>
                                      <m:t>∗</m:t>
                                    </m:r>
                                  </m:sup>
                                </m:sSup>
                              </m:e>
                            </m:d>
                            <m:r>
                              <m:rPr>
                                <m:aln/>
                              </m:rPr>
                              <a:rPr lang="en-US" sz="2350" i="1">
                                <a:latin typeface="Cambria Math" panose="02040503050406030204" pitchFamily="18" charset="0"/>
                              </a:rPr>
                              <m:t>=</m:t>
                            </m:r>
                            <m:r>
                              <a:rPr lang="en-US" sz="2350" i="1">
                                <a:latin typeface="Cambria Math" panose="02040503050406030204" pitchFamily="18" charset="0"/>
                              </a:rPr>
                              <m:t>𝜇</m:t>
                            </m:r>
                            <m:d>
                              <m:dPr>
                                <m:ctrlPr>
                                  <a:rPr lang="en-US" sz="2350" i="1">
                                    <a:latin typeface="Cambria Math" panose="02040503050406030204" pitchFamily="18" charset="0"/>
                                  </a:rPr>
                                </m:ctrlPr>
                              </m:dPr>
                              <m:e>
                                <m:sSup>
                                  <m:sSupPr>
                                    <m:ctrlPr>
                                      <a:rPr lang="en-US" sz="2350" i="1">
                                        <a:latin typeface="Cambria Math" panose="02040503050406030204" pitchFamily="18" charset="0"/>
                                      </a:rPr>
                                    </m:ctrlPr>
                                  </m:sSupPr>
                                  <m:e>
                                    <m:r>
                                      <a:rPr lang="en-US" sz="2350" b="1" i="1">
                                        <a:latin typeface="Cambria Math" panose="02040503050406030204" pitchFamily="18" charset="0"/>
                                      </a:rPr>
                                      <m:t>𝒀</m:t>
                                    </m:r>
                                  </m:e>
                                  <m:sup>
                                    <m:r>
                                      <a:rPr lang="en-US" sz="2350" i="1">
                                        <a:latin typeface="Cambria Math" panose="02040503050406030204" pitchFamily="18" charset="0"/>
                                      </a:rPr>
                                      <m:t>∗</m:t>
                                    </m:r>
                                  </m:sup>
                                </m:sSup>
                              </m:e>
                            </m:d>
                            <m:r>
                              <a:rPr lang="en-US" sz="2350" i="1">
                                <a:latin typeface="Cambria Math" panose="02040503050406030204" pitchFamily="18" charset="0"/>
                              </a:rPr>
                              <m:t>+</m:t>
                            </m:r>
                            <m:r>
                              <m:rPr>
                                <m:sty m:val="p"/>
                              </m:rPr>
                              <a:rPr lang="en-US" sz="2350">
                                <a:latin typeface="Cambria Math" panose="02040503050406030204" pitchFamily="18" charset="0"/>
                              </a:rPr>
                              <m:t>Σ</m:t>
                            </m:r>
                            <m:d>
                              <m:dPr>
                                <m:ctrlPr>
                                  <a:rPr lang="en-US" sz="2350" i="1">
                                    <a:latin typeface="Cambria Math" panose="02040503050406030204" pitchFamily="18" charset="0"/>
                                  </a:rPr>
                                </m:ctrlPr>
                              </m:dPr>
                              <m:e>
                                <m:sSup>
                                  <m:sSupPr>
                                    <m:ctrlPr>
                                      <a:rPr lang="en-US" sz="2350" i="1">
                                        <a:latin typeface="Cambria Math" panose="02040503050406030204" pitchFamily="18" charset="0"/>
                                      </a:rPr>
                                    </m:ctrlPr>
                                  </m:sSupPr>
                                  <m:e>
                                    <m:r>
                                      <a:rPr lang="en-US" sz="2350" b="1" i="1">
                                        <a:latin typeface="Cambria Math" panose="02040503050406030204" pitchFamily="18" charset="0"/>
                                      </a:rPr>
                                      <m:t>𝑿</m:t>
                                    </m:r>
                                  </m:e>
                                  <m:sup>
                                    <m:r>
                                      <a:rPr lang="en-US" sz="2350" i="1">
                                        <a:latin typeface="Cambria Math" panose="02040503050406030204" pitchFamily="18" charset="0"/>
                                      </a:rPr>
                                      <m:t>∗</m:t>
                                    </m:r>
                                  </m:sup>
                                </m:sSup>
                                <m:r>
                                  <a:rPr lang="en-US" sz="2350" i="1">
                                    <a:latin typeface="Cambria Math" panose="02040503050406030204" pitchFamily="18" charset="0"/>
                                  </a:rPr>
                                  <m:t>,</m:t>
                                </m:r>
                                <m:r>
                                  <a:rPr lang="en-US" sz="2350" b="1" i="1">
                                    <a:latin typeface="Cambria Math" panose="02040503050406030204" pitchFamily="18" charset="0"/>
                                  </a:rPr>
                                  <m:t>𝑿</m:t>
                                </m:r>
                              </m:e>
                            </m:d>
                            <m:sSup>
                              <m:sSupPr>
                                <m:ctrlPr>
                                  <a:rPr lang="en-US" sz="2350" i="1">
                                    <a:latin typeface="Cambria Math" panose="02040503050406030204" pitchFamily="18" charset="0"/>
                                  </a:rPr>
                                </m:ctrlPr>
                              </m:sSupPr>
                              <m:e>
                                <m:d>
                                  <m:dPr>
                                    <m:ctrlPr>
                                      <a:rPr lang="en-US" sz="2350" i="1">
                                        <a:latin typeface="Cambria Math" panose="02040503050406030204" pitchFamily="18" charset="0"/>
                                      </a:rPr>
                                    </m:ctrlPr>
                                  </m:dPr>
                                  <m:e>
                                    <m:r>
                                      <m:rPr>
                                        <m:sty m:val="p"/>
                                      </m:rPr>
                                      <a:rPr lang="en-US" sz="2350">
                                        <a:latin typeface="Cambria Math" panose="02040503050406030204" pitchFamily="18" charset="0"/>
                                      </a:rPr>
                                      <m:t>Σ</m:t>
                                    </m:r>
                                    <m:d>
                                      <m:dPr>
                                        <m:ctrlPr>
                                          <a:rPr lang="en-US" sz="2350" i="1">
                                            <a:latin typeface="Cambria Math" panose="02040503050406030204" pitchFamily="18" charset="0"/>
                                          </a:rPr>
                                        </m:ctrlPr>
                                      </m:dPr>
                                      <m:e>
                                        <m:r>
                                          <a:rPr lang="en-US" sz="2350" b="1" i="1">
                                            <a:latin typeface="Cambria Math" panose="02040503050406030204" pitchFamily="18" charset="0"/>
                                          </a:rPr>
                                          <m:t>𝑿</m:t>
                                        </m:r>
                                        <m:r>
                                          <a:rPr lang="en-US" sz="2350" i="1">
                                            <a:latin typeface="Cambria Math" panose="02040503050406030204" pitchFamily="18" charset="0"/>
                                          </a:rPr>
                                          <m:t>,</m:t>
                                        </m:r>
                                        <m:r>
                                          <a:rPr lang="en-US" sz="2350" b="1" i="1">
                                            <a:latin typeface="Cambria Math" panose="02040503050406030204" pitchFamily="18" charset="0"/>
                                          </a:rPr>
                                          <m:t>𝑿</m:t>
                                        </m:r>
                                      </m:e>
                                    </m:d>
                                  </m:e>
                                </m:d>
                              </m:e>
                              <m:sup>
                                <m:r>
                                  <a:rPr lang="en-US" sz="2350" i="1">
                                    <a:latin typeface="Cambria Math" panose="02040503050406030204" pitchFamily="18" charset="0"/>
                                  </a:rPr>
                                  <m:t>−1</m:t>
                                </m:r>
                              </m:sup>
                            </m:sSup>
                            <m:d>
                              <m:dPr>
                                <m:ctrlPr>
                                  <a:rPr lang="en-US" sz="2350" i="1">
                                    <a:latin typeface="Cambria Math" panose="02040503050406030204" pitchFamily="18" charset="0"/>
                                  </a:rPr>
                                </m:ctrlPr>
                              </m:dPr>
                              <m:e>
                                <m:r>
                                  <a:rPr lang="en-US" sz="2350" b="1" i="1">
                                    <a:latin typeface="Cambria Math" panose="02040503050406030204" pitchFamily="18" charset="0"/>
                                  </a:rPr>
                                  <m:t>𝒀</m:t>
                                </m:r>
                                <m:r>
                                  <a:rPr lang="en-US" sz="2350" i="1">
                                    <a:latin typeface="Cambria Math" panose="02040503050406030204" pitchFamily="18" charset="0"/>
                                  </a:rPr>
                                  <m:t>−</m:t>
                                </m:r>
                                <m:r>
                                  <a:rPr lang="en-US" sz="2350" i="1">
                                    <a:latin typeface="Cambria Math" panose="02040503050406030204" pitchFamily="18" charset="0"/>
                                  </a:rPr>
                                  <m:t>𝑚</m:t>
                                </m:r>
                                <m:d>
                                  <m:dPr>
                                    <m:ctrlPr>
                                      <a:rPr lang="en-US" sz="2350" i="1">
                                        <a:latin typeface="Cambria Math" panose="02040503050406030204" pitchFamily="18" charset="0"/>
                                      </a:rPr>
                                    </m:ctrlPr>
                                  </m:dPr>
                                  <m:e>
                                    <m:r>
                                      <a:rPr lang="en-US" sz="2350" b="1" i="1">
                                        <a:latin typeface="Cambria Math" panose="02040503050406030204" pitchFamily="18" charset="0"/>
                                      </a:rPr>
                                      <m:t>𝒀</m:t>
                                    </m:r>
                                  </m:e>
                                </m:d>
                              </m:e>
                            </m:d>
                          </m:e>
                        </m:mr>
                        <m:mr>
                          <m:e>
                            <m:r>
                              <m:rPr>
                                <m:sty m:val="p"/>
                              </m:rPr>
                              <a:rPr lang="en-US" sz="2350">
                                <a:latin typeface="Cambria Math" panose="02040503050406030204" pitchFamily="18" charset="0"/>
                              </a:rPr>
                              <m:t>Σ</m:t>
                            </m:r>
                            <m:d>
                              <m:dPr>
                                <m:ctrlPr>
                                  <a:rPr lang="en-US" sz="2350" i="1">
                                    <a:latin typeface="Cambria Math" panose="02040503050406030204" pitchFamily="18" charset="0"/>
                                  </a:rPr>
                                </m:ctrlPr>
                              </m:dPr>
                              <m:e>
                                <m:sSup>
                                  <m:sSupPr>
                                    <m:ctrlPr>
                                      <a:rPr lang="en-US" sz="2350" i="1">
                                        <a:latin typeface="Cambria Math" panose="02040503050406030204" pitchFamily="18" charset="0"/>
                                      </a:rPr>
                                    </m:ctrlPr>
                                  </m:sSupPr>
                                  <m:e>
                                    <m:r>
                                      <a:rPr lang="en-US" sz="2350" b="1" i="1">
                                        <a:latin typeface="Cambria Math" panose="02040503050406030204" pitchFamily="18" charset="0"/>
                                      </a:rPr>
                                      <m:t>𝒀</m:t>
                                    </m:r>
                                  </m:e>
                                  <m:sup>
                                    <m:r>
                                      <a:rPr lang="en-US" sz="2350" i="1">
                                        <a:latin typeface="Cambria Math" panose="02040503050406030204" pitchFamily="18" charset="0"/>
                                      </a:rPr>
                                      <m:t>∗</m:t>
                                    </m:r>
                                  </m:sup>
                                </m:sSup>
                              </m:e>
                              <m:e>
                                <m:r>
                                  <a:rPr lang="en-US" sz="2350" b="1" i="1">
                                    <a:latin typeface="Cambria Math" panose="02040503050406030204" pitchFamily="18" charset="0"/>
                                  </a:rPr>
                                  <m:t>𝑿</m:t>
                                </m:r>
                                <m:r>
                                  <a:rPr lang="en-US" sz="2350" i="1">
                                    <a:latin typeface="Cambria Math" panose="02040503050406030204" pitchFamily="18" charset="0"/>
                                  </a:rPr>
                                  <m:t>,</m:t>
                                </m:r>
                                <m:sSup>
                                  <m:sSupPr>
                                    <m:ctrlPr>
                                      <a:rPr lang="en-US" sz="2350" i="1">
                                        <a:latin typeface="Cambria Math" panose="02040503050406030204" pitchFamily="18" charset="0"/>
                                      </a:rPr>
                                    </m:ctrlPr>
                                  </m:sSupPr>
                                  <m:e>
                                    <m:r>
                                      <a:rPr lang="en-US" sz="2350" b="1" i="1">
                                        <a:latin typeface="Cambria Math" panose="02040503050406030204" pitchFamily="18" charset="0"/>
                                      </a:rPr>
                                      <m:t>𝑿</m:t>
                                    </m:r>
                                  </m:e>
                                  <m:sup>
                                    <m:r>
                                      <a:rPr lang="en-US" sz="2350" i="1">
                                        <a:latin typeface="Cambria Math" panose="02040503050406030204" pitchFamily="18" charset="0"/>
                                      </a:rPr>
                                      <m:t>∗</m:t>
                                    </m:r>
                                  </m:sup>
                                </m:sSup>
                              </m:e>
                            </m:d>
                            <m:r>
                              <m:rPr>
                                <m:aln/>
                              </m:rPr>
                              <a:rPr lang="en-US" sz="2350" i="1">
                                <a:latin typeface="Cambria Math" panose="02040503050406030204" pitchFamily="18" charset="0"/>
                              </a:rPr>
                              <m:t>=</m:t>
                            </m:r>
                            <m:r>
                              <m:rPr>
                                <m:sty m:val="p"/>
                              </m:rPr>
                              <a:rPr lang="en-US" sz="2350">
                                <a:latin typeface="Cambria Math" panose="02040503050406030204" pitchFamily="18" charset="0"/>
                              </a:rPr>
                              <m:t>Σ</m:t>
                            </m:r>
                            <m:d>
                              <m:dPr>
                                <m:ctrlPr>
                                  <a:rPr lang="en-US" sz="2350" i="1">
                                    <a:latin typeface="Cambria Math" panose="02040503050406030204" pitchFamily="18" charset="0"/>
                                  </a:rPr>
                                </m:ctrlPr>
                              </m:dPr>
                              <m:e>
                                <m:sSup>
                                  <m:sSupPr>
                                    <m:ctrlPr>
                                      <a:rPr lang="en-US" sz="2350" b="1" i="1">
                                        <a:latin typeface="Cambria Math" panose="02040503050406030204" pitchFamily="18" charset="0"/>
                                      </a:rPr>
                                    </m:ctrlPr>
                                  </m:sSupPr>
                                  <m:e>
                                    <m:r>
                                      <a:rPr lang="en-US" sz="2350" b="1" i="1">
                                        <a:latin typeface="Cambria Math" panose="02040503050406030204" pitchFamily="18" charset="0"/>
                                      </a:rPr>
                                      <m:t>𝑿</m:t>
                                    </m:r>
                                  </m:e>
                                  <m:sup>
                                    <m:r>
                                      <a:rPr lang="en-US" sz="2350" i="1">
                                        <a:latin typeface="Cambria Math" panose="02040503050406030204" pitchFamily="18" charset="0"/>
                                      </a:rPr>
                                      <m:t>∗</m:t>
                                    </m:r>
                                  </m:sup>
                                </m:sSup>
                                <m:r>
                                  <a:rPr lang="en-US" sz="2350" b="1" i="1">
                                    <a:latin typeface="Cambria Math" panose="02040503050406030204" pitchFamily="18" charset="0"/>
                                  </a:rPr>
                                  <m:t>,</m:t>
                                </m:r>
                                <m:sSup>
                                  <m:sSupPr>
                                    <m:ctrlPr>
                                      <a:rPr lang="en-US" sz="2350" b="1" i="1">
                                        <a:latin typeface="Cambria Math" panose="02040503050406030204" pitchFamily="18" charset="0"/>
                                      </a:rPr>
                                    </m:ctrlPr>
                                  </m:sSupPr>
                                  <m:e>
                                    <m:r>
                                      <a:rPr lang="en-US" sz="2350" b="1" i="1">
                                        <a:latin typeface="Cambria Math" panose="02040503050406030204" pitchFamily="18" charset="0"/>
                                      </a:rPr>
                                      <m:t>𝑿</m:t>
                                    </m:r>
                                  </m:e>
                                  <m:sup>
                                    <m:r>
                                      <a:rPr lang="en-US" sz="2350" i="1">
                                        <a:latin typeface="Cambria Math" panose="02040503050406030204" pitchFamily="18" charset="0"/>
                                      </a:rPr>
                                      <m:t>∗</m:t>
                                    </m:r>
                                  </m:sup>
                                </m:sSup>
                              </m:e>
                            </m:d>
                            <m:r>
                              <a:rPr lang="en-US" sz="2350" i="1">
                                <a:latin typeface="Cambria Math" panose="02040503050406030204" pitchFamily="18" charset="0"/>
                              </a:rPr>
                              <m:t>−</m:t>
                            </m:r>
                            <m:r>
                              <m:rPr>
                                <m:sty m:val="p"/>
                              </m:rPr>
                              <a:rPr lang="en-US" sz="2350">
                                <a:latin typeface="Cambria Math" panose="02040503050406030204" pitchFamily="18" charset="0"/>
                              </a:rPr>
                              <m:t>Σ</m:t>
                            </m:r>
                            <m:d>
                              <m:dPr>
                                <m:ctrlPr>
                                  <a:rPr lang="en-US" sz="2350" i="1">
                                    <a:latin typeface="Cambria Math" panose="02040503050406030204" pitchFamily="18" charset="0"/>
                                  </a:rPr>
                                </m:ctrlPr>
                              </m:dPr>
                              <m:e>
                                <m:sSup>
                                  <m:sSupPr>
                                    <m:ctrlPr>
                                      <a:rPr lang="en-US" sz="2350" i="1">
                                        <a:latin typeface="Cambria Math" panose="02040503050406030204" pitchFamily="18" charset="0"/>
                                      </a:rPr>
                                    </m:ctrlPr>
                                  </m:sSupPr>
                                  <m:e>
                                    <m:r>
                                      <a:rPr lang="en-US" sz="2350" b="1" i="1">
                                        <a:latin typeface="Cambria Math" panose="02040503050406030204" pitchFamily="18" charset="0"/>
                                      </a:rPr>
                                      <m:t>𝑿</m:t>
                                    </m:r>
                                  </m:e>
                                  <m:sup>
                                    <m:r>
                                      <a:rPr lang="en-US" sz="2350" i="1">
                                        <a:latin typeface="Cambria Math" panose="02040503050406030204" pitchFamily="18" charset="0"/>
                                      </a:rPr>
                                      <m:t>∗</m:t>
                                    </m:r>
                                  </m:sup>
                                </m:sSup>
                                <m:r>
                                  <a:rPr lang="en-US" sz="2350" i="1">
                                    <a:latin typeface="Cambria Math" panose="02040503050406030204" pitchFamily="18" charset="0"/>
                                  </a:rPr>
                                  <m:t>,</m:t>
                                </m:r>
                                <m:r>
                                  <a:rPr lang="en-US" sz="2350" b="1" i="1">
                                    <a:latin typeface="Cambria Math" panose="02040503050406030204" pitchFamily="18" charset="0"/>
                                  </a:rPr>
                                  <m:t>𝑿</m:t>
                                </m:r>
                              </m:e>
                            </m:d>
                            <m:sSup>
                              <m:sSupPr>
                                <m:ctrlPr>
                                  <a:rPr lang="en-US" sz="2350" i="1">
                                    <a:latin typeface="Cambria Math" panose="02040503050406030204" pitchFamily="18" charset="0"/>
                                  </a:rPr>
                                </m:ctrlPr>
                              </m:sSupPr>
                              <m:e>
                                <m:d>
                                  <m:dPr>
                                    <m:ctrlPr>
                                      <a:rPr lang="en-US" sz="2350" i="1">
                                        <a:latin typeface="Cambria Math" panose="02040503050406030204" pitchFamily="18" charset="0"/>
                                      </a:rPr>
                                    </m:ctrlPr>
                                  </m:dPr>
                                  <m:e>
                                    <m:r>
                                      <m:rPr>
                                        <m:sty m:val="p"/>
                                      </m:rPr>
                                      <a:rPr lang="en-US" sz="2350">
                                        <a:latin typeface="Cambria Math" panose="02040503050406030204" pitchFamily="18" charset="0"/>
                                      </a:rPr>
                                      <m:t>Σ</m:t>
                                    </m:r>
                                    <m:d>
                                      <m:dPr>
                                        <m:ctrlPr>
                                          <a:rPr lang="en-US" sz="2350" i="1">
                                            <a:latin typeface="Cambria Math" panose="02040503050406030204" pitchFamily="18" charset="0"/>
                                          </a:rPr>
                                        </m:ctrlPr>
                                      </m:dPr>
                                      <m:e>
                                        <m:r>
                                          <a:rPr lang="en-US" sz="2350" b="1" i="1">
                                            <a:latin typeface="Cambria Math" panose="02040503050406030204" pitchFamily="18" charset="0"/>
                                          </a:rPr>
                                          <m:t>𝑿</m:t>
                                        </m:r>
                                        <m:r>
                                          <a:rPr lang="en-US" sz="2350" i="1">
                                            <a:latin typeface="Cambria Math" panose="02040503050406030204" pitchFamily="18" charset="0"/>
                                          </a:rPr>
                                          <m:t>,</m:t>
                                        </m:r>
                                        <m:r>
                                          <a:rPr lang="en-US" sz="2350" b="1" i="1">
                                            <a:latin typeface="Cambria Math" panose="02040503050406030204" pitchFamily="18" charset="0"/>
                                          </a:rPr>
                                          <m:t>𝑿</m:t>
                                        </m:r>
                                      </m:e>
                                    </m:d>
                                  </m:e>
                                </m:d>
                              </m:e>
                              <m:sup>
                                <m:r>
                                  <a:rPr lang="en-US" sz="2350" i="1">
                                    <a:latin typeface="Cambria Math" panose="02040503050406030204" pitchFamily="18" charset="0"/>
                                  </a:rPr>
                                  <m:t>−1</m:t>
                                </m:r>
                              </m:sup>
                            </m:sSup>
                            <m:r>
                              <m:rPr>
                                <m:sty m:val="p"/>
                              </m:rPr>
                              <a:rPr lang="en-US" sz="2350">
                                <a:latin typeface="Cambria Math" panose="02040503050406030204" pitchFamily="18" charset="0"/>
                              </a:rPr>
                              <m:t>Σ</m:t>
                            </m:r>
                            <m:d>
                              <m:dPr>
                                <m:ctrlPr>
                                  <a:rPr lang="en-US" sz="2350" i="1">
                                    <a:latin typeface="Cambria Math" panose="02040503050406030204" pitchFamily="18" charset="0"/>
                                  </a:rPr>
                                </m:ctrlPr>
                              </m:dPr>
                              <m:e>
                                <m:r>
                                  <a:rPr lang="en-US" sz="2350" b="1" i="1">
                                    <a:latin typeface="Cambria Math" panose="02040503050406030204" pitchFamily="18" charset="0"/>
                                  </a:rPr>
                                  <m:t>𝑿</m:t>
                                </m:r>
                                <m:r>
                                  <a:rPr lang="en-US" sz="2350" i="1">
                                    <a:latin typeface="Cambria Math" panose="02040503050406030204" pitchFamily="18" charset="0"/>
                                  </a:rPr>
                                  <m:t>,</m:t>
                                </m:r>
                                <m:sSup>
                                  <m:sSupPr>
                                    <m:ctrlPr>
                                      <a:rPr lang="en-US" sz="2350" i="1">
                                        <a:latin typeface="Cambria Math" panose="02040503050406030204" pitchFamily="18" charset="0"/>
                                      </a:rPr>
                                    </m:ctrlPr>
                                  </m:sSupPr>
                                  <m:e>
                                    <m:r>
                                      <a:rPr lang="en-US" sz="2350" b="1" i="1">
                                        <a:latin typeface="Cambria Math" panose="02040503050406030204" pitchFamily="18" charset="0"/>
                                      </a:rPr>
                                      <m:t>𝑿</m:t>
                                    </m:r>
                                  </m:e>
                                  <m:sup>
                                    <m:r>
                                      <a:rPr lang="en-US" sz="2350" i="1">
                                        <a:latin typeface="Cambria Math" panose="02040503050406030204" pitchFamily="18" charset="0"/>
                                      </a:rPr>
                                      <m:t>∗</m:t>
                                    </m:r>
                                  </m:sup>
                                </m:sSup>
                              </m:e>
                            </m:d>
                          </m:e>
                        </m:mr>
                      </m:m>
                      <m:r>
                        <a:rPr lang="en-US" sz="2350" b="0" i="1" smtClean="0">
                          <a:latin typeface="Cambria Math" panose="02040503050406030204" pitchFamily="18" charset="0"/>
                        </a:rPr>
                        <m:t>    </m:t>
                      </m:r>
                      <m:d>
                        <m:dPr>
                          <m:ctrlPr>
                            <a:rPr lang="en-US" sz="2350" b="0" i="1" smtClean="0">
                              <a:latin typeface="Cambria Math" panose="02040503050406030204" pitchFamily="18" charset="0"/>
                            </a:rPr>
                          </m:ctrlPr>
                        </m:dPr>
                        <m:e>
                          <m:r>
                            <a:rPr lang="en-US" sz="2350" b="0" i="1" smtClean="0">
                              <a:latin typeface="Cambria Math" panose="02040503050406030204" pitchFamily="18" charset="0"/>
                            </a:rPr>
                            <m:t>3.8</m:t>
                          </m:r>
                        </m:e>
                      </m:d>
                    </m:oMath>
                  </m:oMathPara>
                </a14:m>
                <a:endParaRPr lang="en-US" sz="2350" dirty="0"/>
              </a:p>
            </p:txBody>
          </p:sp>
        </mc:Choice>
        <mc:Fallback xmlns="">
          <p:sp>
            <p:nvSpPr>
              <p:cNvPr id="3" name="Content Placeholder 2">
                <a:extLst>
                  <a:ext uri="{FF2B5EF4-FFF2-40B4-BE49-F238E27FC236}">
                    <a16:creationId xmlns:a16="http://schemas.microsoft.com/office/drawing/2014/main" id="{F1646765-FB12-01B1-576E-E70A452C6497}"/>
                  </a:ext>
                </a:extLst>
              </p:cNvPr>
              <p:cNvSpPr>
                <a:spLocks noGrp="1" noRot="1" noChangeAspect="1" noMove="1" noResize="1" noEditPoints="1" noAdjustHandles="1" noChangeArrowheads="1" noChangeShapeType="1" noTextEdit="1"/>
              </p:cNvSpPr>
              <p:nvPr>
                <p:ph idx="1"/>
              </p:nvPr>
            </p:nvSpPr>
            <p:spPr>
              <a:xfrm>
                <a:off x="119921" y="914399"/>
                <a:ext cx="11932171" cy="5176066"/>
              </a:xfrm>
              <a:blipFill>
                <a:blip r:embed="rId2"/>
                <a:stretch>
                  <a:fillRect l="-766" t="-942" r="-76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18456D6-908E-91FA-B7B0-E8500EE68EB9}"/>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585CCAF1-3BAB-228C-92D3-C76866D02FB8}"/>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910478A3-E61E-2260-E6D7-E90AB57A8DD9}"/>
              </a:ext>
            </a:extLst>
          </p:cNvPr>
          <p:cNvSpPr>
            <a:spLocks noGrp="1"/>
          </p:cNvSpPr>
          <p:nvPr>
            <p:ph type="sldNum" sz="quarter" idx="12"/>
          </p:nvPr>
        </p:nvSpPr>
        <p:spPr/>
        <p:txBody>
          <a:bodyPr/>
          <a:lstStyle/>
          <a:p>
            <a:fld id="{5DB5036F-1FF2-46C4-8D2B-59C7E3B91952}" type="slidenum">
              <a:rPr lang="en-US" smtClean="0"/>
              <a:pPr/>
              <a:t>36</a:t>
            </a:fld>
            <a:endParaRPr lang="en-US"/>
          </a:p>
        </p:txBody>
      </p:sp>
    </p:spTree>
    <p:extLst>
      <p:ext uri="{BB962C8B-B14F-4D97-AF65-F5344CB8AC3E}">
        <p14:creationId xmlns:p14="http://schemas.microsoft.com/office/powerpoint/2010/main" val="1279058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80727-FEA5-4CA6-9375-7E57F594936F}"/>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7865A8-D451-2412-98A2-A9D94C5D61E8}"/>
                  </a:ext>
                </a:extLst>
              </p:cNvPr>
              <p:cNvSpPr>
                <a:spLocks noGrp="1"/>
              </p:cNvSpPr>
              <p:nvPr>
                <p:ph idx="1"/>
              </p:nvPr>
            </p:nvSpPr>
            <p:spPr>
              <a:xfrm>
                <a:off x="119921" y="914399"/>
                <a:ext cx="11962151" cy="5176066"/>
              </a:xfrm>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rPr>
                  <a:t>The quantity </a:t>
                </a:r>
                <a:r>
                  <a:rPr lang="en-US" sz="1900" i="1" dirty="0">
                    <a:effectLst/>
                    <a:latin typeface="Times New Roman" panose="02020603050405020304" pitchFamily="18" charset="0"/>
                    <a:ea typeface="SimSun" panose="02010600030101010101" pitchFamily="2" charset="-122"/>
                  </a:rPr>
                  <a:t>m</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is a realistic mean. At the beginning of any GPR algorithm, it is defined as the same to the mean function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 for example, </a:t>
                </a:r>
                <a:r>
                  <a:rPr lang="en-US" sz="1900" i="1" dirty="0">
                    <a:effectLst/>
                    <a:latin typeface="Times New Roman" panose="02020603050405020304" pitchFamily="18" charset="0"/>
                    <a:ea typeface="SimSun" panose="02010600030101010101" pitchFamily="2" charset="-122"/>
                  </a:rPr>
                  <a:t>m</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 </a:t>
                </a:r>
                <a:r>
                  <a:rPr lang="en-US" sz="1900" b="1" dirty="0">
                    <a:effectLst/>
                    <a:latin typeface="Times New Roman" panose="02020603050405020304" pitchFamily="18" charset="0"/>
                    <a:ea typeface="SimSun" panose="02010600030101010101" pitchFamily="2" charset="-122"/>
                  </a:rPr>
                  <a:t>0</a:t>
                </a:r>
                <a:r>
                  <a:rPr lang="en-US" sz="1900" i="1" baseline="30000" dirty="0">
                    <a:effectLst/>
                    <a:latin typeface="Times New Roman" panose="02020603050405020304" pitchFamily="18" charset="0"/>
                    <a:ea typeface="SimSun" panose="02010600030101010101" pitchFamily="2" charset="-122"/>
                  </a:rPr>
                  <a:t>T</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m</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etc., but, at the later phase of any GPR algorithm, it is recurrently determined by previously known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Y</a:t>
                </a:r>
                <a:r>
                  <a:rPr lang="en-US" sz="1900" baseline="-25000" dirty="0">
                    <a:effectLst/>
                    <a:latin typeface="Times New Roman" panose="02020603050405020304" pitchFamily="18" charset="0"/>
                    <a:ea typeface="SimSun" panose="02010600030101010101" pitchFamily="2" charset="-122"/>
                  </a:rPr>
                  <a:t>1:</a:t>
                </a:r>
                <a:r>
                  <a:rPr lang="en-US" sz="1900" i="1" baseline="-25000" dirty="0">
                    <a:effectLst/>
                    <a:latin typeface="Times New Roman" panose="02020603050405020304" pitchFamily="18" charset="0"/>
                    <a:ea typeface="SimSun" panose="02010600030101010101" pitchFamily="2" charset="-122"/>
                  </a:rPr>
                  <a:t>n</a:t>
                </a:r>
                <a:r>
                  <a:rPr lang="en-US" sz="1900" baseline="-25000" dirty="0">
                    <a:effectLst/>
                    <a:latin typeface="Times New Roman" panose="02020603050405020304" pitchFamily="18" charset="0"/>
                    <a:ea typeface="SimSun" panose="02010600030101010101" pitchFamily="2" charset="-122"/>
                  </a:rPr>
                  <a:t>0</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X</a:t>
                </a:r>
                <a:r>
                  <a:rPr lang="en-US" sz="1900" baseline="-25000" dirty="0">
                    <a:effectLst/>
                    <a:latin typeface="Times New Roman" panose="02020603050405020304" pitchFamily="18" charset="0"/>
                    <a:ea typeface="SimSun" panose="02010600030101010101" pitchFamily="2" charset="-122"/>
                  </a:rPr>
                  <a:t>1:</a:t>
                </a:r>
                <a:r>
                  <a:rPr lang="en-US" sz="1900" i="1" baseline="-25000" dirty="0">
                    <a:effectLst/>
                    <a:latin typeface="Times New Roman" panose="02020603050405020304" pitchFamily="18" charset="0"/>
                    <a:ea typeface="SimSun" panose="02010600030101010101" pitchFamily="2" charset="-122"/>
                  </a:rPr>
                  <a:t>n</a:t>
                </a:r>
                <a:r>
                  <a:rPr lang="en-US" sz="1900" baseline="-25000" dirty="0">
                    <a:effectLst/>
                    <a:latin typeface="Times New Roman" panose="02020603050405020304" pitchFamily="18" charset="0"/>
                    <a:ea typeface="SimSun" panose="02010600030101010101" pitchFamily="2" charset="-122"/>
                  </a:rPr>
                  <a:t>0</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as follows:</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1900" i="1">
                              <a:effectLst/>
                              <a:latin typeface="Cambria Math" panose="020405030504060302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𝒀</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𝒀</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rPr>
                          </m:ctrlPr>
                        </m:dPr>
                        <m:e>
                          <m:m>
                            <m:mPr>
                              <m:mcs>
                                <m:mc>
                                  <m:mcPr>
                                    <m:count m:val="1"/>
                                    <m:mcJc m:val="center"/>
                                  </m:mcPr>
                                </m:mc>
                              </m:mcs>
                              <m:ctrlPr>
                                <a:rPr lang="en-US" sz="1900" i="1">
                                  <a:effectLst/>
                                  <a:latin typeface="Cambria Math" panose="02040503050406030204" pitchFamily="18" charset="0"/>
                                </a:rPr>
                              </m:ctrlPr>
                            </m:mP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rPr>
                                    </m:ctrlPr>
                                  </m:dPr>
                                  <m:e>
                                    <m:sSub>
                                      <m:sSubPr>
                                        <m:ctrlPr>
                                          <a:rPr lang="en-US" sz="1900" b="1"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b="1"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e>
                                </m:d>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rPr>
                                    </m:ctrlPr>
                                  </m:dPr>
                                  <m:e>
                                    <m:sSub>
                                      <m:sSubPr>
                                        <m:ctrlPr>
                                          <a:rPr lang="en-US" sz="1900" b="1"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b="1"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e>
                                </m:d>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rPr>
                                    </m:ctrlPr>
                                  </m:dPr>
                                  <m:e>
                                    <m:sSub>
                                      <m:sSubPr>
                                        <m:ctrlPr>
                                          <a:rPr lang="en-US" sz="1900" b="1"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b="1"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
                        </m:e>
                      </m:d>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3.9</m:t>
                          </m:r>
                        </m:e>
                      </m:d>
                    </m:oMath>
                  </m:oMathPara>
                </a14:m>
                <a:endParaRPr lang="en-US" sz="1900" dirty="0">
                  <a:effectLst/>
                  <a:latin typeface="Times New Roman" panose="02020603050405020304" pitchFamily="18" charset="0"/>
                  <a:ea typeface="SimSun" panose="02010600030101010101" pitchFamily="2" charset="-122"/>
                </a:endParaRPr>
              </a:p>
              <a:p>
                <a:pPr marL="0" indent="0">
                  <a:buNone/>
                </a:pPr>
                <a:r>
                  <a:rPr lang="en-US" sz="1900" dirty="0">
                    <a:effectLst/>
                    <a:latin typeface="Times New Roman" panose="02020603050405020304" pitchFamily="18" charset="0"/>
                    <a:ea typeface="SimSun" panose="02010600030101010101" pitchFamily="2" charset="-122"/>
                  </a:rPr>
                  <a:t>Obviously, the GPR of </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distributes normally with mean vector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X</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and covariance matrix Σ(</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X</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Indeed, the GPR</a:t>
                </a:r>
                <a:r>
                  <a:rPr lang="en-US" sz="1900" i="1" dirty="0">
                    <a:effectLst/>
                    <a:latin typeface="Times New Roman" panose="02020603050405020304" pitchFamily="18" charset="0"/>
                    <a:ea typeface="SimSun" panose="02010600030101010101" pitchFamily="2" charset="-122"/>
                  </a:rPr>
                  <a:t> f</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X</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 Σ(.)) is posterior PDF of </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whose prior PDF is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 Σ(.)). Initializing such prior PDF by the PDF of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as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 Σ(.)) =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 Σ(.)) is not totally correct but implicit biases will be decreased after the posterior PDF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X</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 Σ(.)) is updated. We have following summary:</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00" i="1" smtClean="0">
                              <a:latin typeface="Cambria Math" panose="02040503050406030204" pitchFamily="18" charset="0"/>
                              <a:ea typeface="SimSun" panose="02010600030101010101" pitchFamily="2" charset="-122"/>
                            </a:rPr>
                          </m:ctrlPr>
                        </m:mPr>
                        <m:mr>
                          <m:e>
                            <m:r>
                              <m:rPr>
                                <m:sty m:val="p"/>
                              </m:rPr>
                              <a:rPr lang="en-US" sz="1900">
                                <a:latin typeface="Cambria Math" panose="02040503050406030204" pitchFamily="18" charset="0"/>
                              </a:rPr>
                              <m:t>Prior</m:t>
                            </m:r>
                            <m:r>
                              <a:rPr lang="en-US" sz="1900" i="1">
                                <a:latin typeface="Cambria Math" panose="02040503050406030204" pitchFamily="18" charset="0"/>
                              </a:rPr>
                              <m:t>:</m:t>
                            </m:r>
                            <m:d>
                              <m:dPr>
                                <m:begChr m:val=""/>
                                <m:endChr m:val="|"/>
                                <m:ctrlPr>
                                  <a:rPr lang="en-US" sz="1900" b="1" i="1">
                                    <a:latin typeface="Cambria Math" panose="02040503050406030204" pitchFamily="18" charset="0"/>
                                  </a:rPr>
                                </m:ctrlPr>
                              </m:dPr>
                              <m:e>
                                <m:r>
                                  <a:rPr lang="en-US" sz="1900" b="1" i="1">
                                    <a:latin typeface="Cambria Math" panose="02040503050406030204" pitchFamily="18" charset="0"/>
                                  </a:rPr>
                                  <m:t>𝒀</m:t>
                                </m:r>
                              </m:e>
                            </m:d>
                            <m:r>
                              <a:rPr lang="en-US" sz="1900" b="1" i="1">
                                <a:latin typeface="Cambria Math" panose="02040503050406030204" pitchFamily="18" charset="0"/>
                              </a:rPr>
                              <m:t>𝑿</m:t>
                            </m:r>
                            <m:r>
                              <a:rPr lang="en-US" sz="1900" i="1">
                                <a:latin typeface="Cambria Math" panose="02040503050406030204" pitchFamily="18" charset="0"/>
                              </a:rPr>
                              <m:t>∼</m:t>
                            </m:r>
                            <m:r>
                              <a:rPr lang="en-US" sz="1900" i="1">
                                <a:latin typeface="Cambria Math" panose="02040503050406030204" pitchFamily="18" charset="0"/>
                              </a:rPr>
                              <m:t>𝒩</m:t>
                            </m:r>
                            <m:d>
                              <m:dPr>
                                <m:ctrlPr>
                                  <a:rPr lang="en-US" sz="1900" i="1">
                                    <a:latin typeface="Cambria Math" panose="02040503050406030204" pitchFamily="18" charset="0"/>
                                  </a:rPr>
                                </m:ctrlPr>
                              </m:dPr>
                              <m:e>
                                <m:r>
                                  <a:rPr lang="en-US" sz="1900" b="1" i="1">
                                    <a:latin typeface="Cambria Math" panose="02040503050406030204" pitchFamily="18" charset="0"/>
                                  </a:rPr>
                                  <m:t>𝒀</m:t>
                                </m:r>
                              </m:e>
                              <m:e>
                                <m:r>
                                  <a:rPr lang="en-US" sz="1900" i="1">
                                    <a:latin typeface="Cambria Math" panose="02040503050406030204" pitchFamily="18" charset="0"/>
                                  </a:rPr>
                                  <m:t>𝜇</m:t>
                                </m:r>
                                <m:d>
                                  <m:dPr>
                                    <m:ctrlPr>
                                      <a:rPr lang="en-US" sz="1900" i="1">
                                        <a:latin typeface="Cambria Math" panose="02040503050406030204" pitchFamily="18" charset="0"/>
                                      </a:rPr>
                                    </m:ctrlPr>
                                  </m:dPr>
                                  <m:e>
                                    <m:r>
                                      <a:rPr lang="en-US" sz="1900" b="1" i="1">
                                        <a:latin typeface="Cambria Math" panose="02040503050406030204" pitchFamily="18" charset="0"/>
                                      </a:rPr>
                                      <m:t>𝑿</m:t>
                                    </m:r>
                                  </m:e>
                                </m:d>
                                <m:r>
                                  <a:rPr lang="en-US" sz="1900" i="1">
                                    <a:latin typeface="Cambria Math" panose="02040503050406030204" pitchFamily="18" charset="0"/>
                                  </a:rPr>
                                  <m:t>,</m:t>
                                </m:r>
                                <m:r>
                                  <m:rPr>
                                    <m:sty m:val="p"/>
                                  </m:rPr>
                                  <a:rPr lang="en-US" sz="1900">
                                    <a:latin typeface="Cambria Math" panose="02040503050406030204" pitchFamily="18" charset="0"/>
                                  </a:rPr>
                                  <m:t>Σ</m:t>
                                </m:r>
                                <m:d>
                                  <m:dPr>
                                    <m:ctrlPr>
                                      <a:rPr lang="en-US" sz="1900" i="1">
                                        <a:latin typeface="Cambria Math" panose="02040503050406030204" pitchFamily="18" charset="0"/>
                                      </a:rPr>
                                    </m:ctrlPr>
                                  </m:dPr>
                                  <m:e>
                                    <m:r>
                                      <a:rPr lang="en-US" sz="1900" b="1" i="1">
                                        <a:latin typeface="Cambria Math" panose="02040503050406030204" pitchFamily="18" charset="0"/>
                                      </a:rPr>
                                      <m:t>𝑿</m:t>
                                    </m:r>
                                  </m:e>
                                </m:d>
                              </m:e>
                            </m:d>
                          </m:e>
                        </m:mr>
                        <m:mr>
                          <m:e>
                            <m:r>
                              <m:rPr>
                                <m:sty m:val="p"/>
                              </m:rPr>
                              <a:rPr lang="en-US" sz="1900">
                                <a:latin typeface="Cambria Math" panose="02040503050406030204" pitchFamily="18" charset="0"/>
                              </a:rPr>
                              <m:t>Posterior</m:t>
                            </m:r>
                            <m:r>
                              <a:rPr lang="en-US" sz="1900">
                                <a:latin typeface="Cambria Math" panose="02040503050406030204" pitchFamily="18" charset="0"/>
                              </a:rPr>
                              <m:t> </m:t>
                            </m:r>
                            <m:d>
                              <m:dPr>
                                <m:ctrlPr>
                                  <a:rPr lang="en-US" sz="1900" i="1">
                                    <a:latin typeface="Cambria Math" panose="02040503050406030204" pitchFamily="18" charset="0"/>
                                  </a:rPr>
                                </m:ctrlPr>
                              </m:dPr>
                              <m:e>
                                <m:r>
                                  <m:rPr>
                                    <m:sty m:val="p"/>
                                  </m:rPr>
                                  <a:rPr lang="en-US" sz="1900">
                                    <a:latin typeface="Cambria Math" panose="02040503050406030204" pitchFamily="18" charset="0"/>
                                  </a:rPr>
                                  <m:t>GPR</m:t>
                                </m:r>
                              </m:e>
                            </m:d>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b="1" i="1">
                                    <a:latin typeface="Cambria Math" panose="02040503050406030204" pitchFamily="18" charset="0"/>
                                  </a:rPr>
                                  <m:t>𝒀</m:t>
                                </m:r>
                              </m:e>
                              <m:sup>
                                <m:r>
                                  <a:rPr lang="en-US" sz="1900" i="1">
                                    <a:latin typeface="Cambria Math" panose="02040503050406030204" pitchFamily="18" charset="0"/>
                                  </a:rPr>
                                  <m:t>∗</m:t>
                                </m:r>
                              </m:sup>
                            </m:sSup>
                            <m:d>
                              <m:dPr>
                                <m:begChr m:val="|"/>
                                <m:endChr m:val=""/>
                                <m:ctrlPr>
                                  <a:rPr lang="en-US" sz="1900" i="1">
                                    <a:latin typeface="Cambria Math" panose="02040503050406030204" pitchFamily="18" charset="0"/>
                                  </a:rPr>
                                </m:ctrlPr>
                              </m:dPr>
                              <m:e>
                                <m:r>
                                  <a:rPr lang="en-US" sz="1900" b="1" i="1">
                                    <a:latin typeface="Cambria Math" panose="02040503050406030204" pitchFamily="18" charset="0"/>
                                  </a:rPr>
                                  <m:t>𝒀</m:t>
                                </m:r>
                                <m:r>
                                  <a:rPr lang="en-US" sz="1900" i="1">
                                    <a:latin typeface="Cambria Math" panose="02040503050406030204" pitchFamily="18" charset="0"/>
                                  </a:rPr>
                                  <m:t>,</m:t>
                                </m:r>
                                <m:r>
                                  <a:rPr lang="en-US" sz="1900" b="1" i="1">
                                    <a:latin typeface="Cambria Math" panose="02040503050406030204" pitchFamily="18" charset="0"/>
                                  </a:rPr>
                                  <m:t>𝑿</m:t>
                                </m:r>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b="1" i="1">
                                        <a:latin typeface="Cambria Math" panose="02040503050406030204" pitchFamily="18" charset="0"/>
                                      </a:rPr>
                                      <m:t>𝑿</m:t>
                                    </m:r>
                                  </m:e>
                                  <m:sup>
                                    <m:r>
                                      <a:rPr lang="en-US" sz="1900" i="1">
                                        <a:latin typeface="Cambria Math" panose="02040503050406030204" pitchFamily="18" charset="0"/>
                                      </a:rPr>
                                      <m:t>∗</m:t>
                                    </m:r>
                                  </m:sup>
                                </m:sSup>
                              </m:e>
                            </m:d>
                            <m:r>
                              <a:rPr lang="en-US" sz="1900" i="1">
                                <a:latin typeface="Cambria Math" panose="02040503050406030204" pitchFamily="18" charset="0"/>
                              </a:rPr>
                              <m:t>∼</m:t>
                            </m:r>
                            <m:r>
                              <a:rPr lang="en-US" sz="1900" i="1">
                                <a:latin typeface="Cambria Math" panose="02040503050406030204" pitchFamily="18" charset="0"/>
                              </a:rPr>
                              <m:t>𝒩</m:t>
                            </m:r>
                            <m:d>
                              <m:dPr>
                                <m:ctrlPr>
                                  <a:rPr lang="en-US" sz="1900" i="1">
                                    <a:latin typeface="Cambria Math" panose="02040503050406030204" pitchFamily="18" charset="0"/>
                                  </a:rPr>
                                </m:ctrlPr>
                              </m:dPr>
                              <m:e>
                                <m:r>
                                  <a:rPr lang="en-US" sz="1900" b="1" i="1">
                                    <a:latin typeface="Cambria Math" panose="02040503050406030204" pitchFamily="18" charset="0"/>
                                  </a:rPr>
                                  <m:t>𝒀</m:t>
                                </m:r>
                              </m:e>
                              <m:e>
                                <m:r>
                                  <a:rPr lang="en-US" sz="1900" i="1">
                                    <a:latin typeface="Cambria Math" panose="02040503050406030204" pitchFamily="18" charset="0"/>
                                  </a:rPr>
                                  <m:t>𝜇</m:t>
                                </m:r>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a:rPr lang="en-US" sz="1900" b="1" i="1">
                                            <a:latin typeface="Cambria Math" panose="02040503050406030204" pitchFamily="18" charset="0"/>
                                          </a:rPr>
                                          <m:t>𝒀</m:t>
                                        </m:r>
                                      </m:e>
                                      <m:sup>
                                        <m:r>
                                          <a:rPr lang="en-US" sz="1900" i="1">
                                            <a:latin typeface="Cambria Math" panose="02040503050406030204" pitchFamily="18" charset="0"/>
                                          </a:rPr>
                                          <m:t>∗</m:t>
                                        </m:r>
                                      </m:sup>
                                    </m:sSup>
                                  </m:e>
                                  <m:e>
                                    <m:r>
                                      <a:rPr lang="en-US" sz="1900" b="1" i="1">
                                        <a:latin typeface="Cambria Math" panose="02040503050406030204" pitchFamily="18" charset="0"/>
                                      </a:rPr>
                                      <m:t>𝒀</m:t>
                                    </m:r>
                                    <m:r>
                                      <a:rPr lang="en-US" sz="1900" i="1">
                                        <a:latin typeface="Cambria Math" panose="02040503050406030204" pitchFamily="18" charset="0"/>
                                      </a:rPr>
                                      <m:t>,</m:t>
                                    </m:r>
                                    <m:r>
                                      <a:rPr lang="en-US" sz="1900" b="1" i="1">
                                        <a:latin typeface="Cambria Math" panose="02040503050406030204" pitchFamily="18" charset="0"/>
                                      </a:rPr>
                                      <m:t>𝑿</m:t>
                                    </m:r>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b="1" i="1">
                                            <a:latin typeface="Cambria Math" panose="02040503050406030204" pitchFamily="18" charset="0"/>
                                          </a:rPr>
                                          <m:t>𝑿</m:t>
                                        </m:r>
                                      </m:e>
                                      <m:sup>
                                        <m:r>
                                          <a:rPr lang="en-US" sz="1900" i="1">
                                            <a:latin typeface="Cambria Math" panose="02040503050406030204" pitchFamily="18" charset="0"/>
                                          </a:rPr>
                                          <m:t>∗</m:t>
                                        </m:r>
                                      </m:sup>
                                    </m:sSup>
                                  </m:e>
                                </m:d>
                                <m:r>
                                  <a:rPr lang="en-US" sz="1900" i="1">
                                    <a:latin typeface="Cambria Math" panose="02040503050406030204" pitchFamily="18" charset="0"/>
                                  </a:rPr>
                                  <m:t>,</m:t>
                                </m:r>
                                <m:r>
                                  <m:rPr>
                                    <m:sty m:val="p"/>
                                  </m:rPr>
                                  <a:rPr lang="en-US" sz="1900">
                                    <a:latin typeface="Cambria Math" panose="02040503050406030204" pitchFamily="18" charset="0"/>
                                  </a:rPr>
                                  <m:t>Σ</m:t>
                                </m:r>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a:rPr lang="en-US" sz="1900" b="1" i="1">
                                            <a:latin typeface="Cambria Math" panose="02040503050406030204" pitchFamily="18" charset="0"/>
                                          </a:rPr>
                                          <m:t>𝒀</m:t>
                                        </m:r>
                                      </m:e>
                                      <m:sup>
                                        <m:r>
                                          <a:rPr lang="en-US" sz="1900" i="1">
                                            <a:latin typeface="Cambria Math" panose="02040503050406030204" pitchFamily="18" charset="0"/>
                                          </a:rPr>
                                          <m:t>∗</m:t>
                                        </m:r>
                                      </m:sup>
                                    </m:sSup>
                                  </m:e>
                                  <m:e>
                                    <m:r>
                                      <a:rPr lang="en-US" sz="1900" b="1" i="1">
                                        <a:latin typeface="Cambria Math" panose="02040503050406030204" pitchFamily="18" charset="0"/>
                                      </a:rPr>
                                      <m:t>𝑿</m:t>
                                    </m:r>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b="1" i="1">
                                            <a:latin typeface="Cambria Math" panose="02040503050406030204" pitchFamily="18" charset="0"/>
                                          </a:rPr>
                                          <m:t>𝑿</m:t>
                                        </m:r>
                                      </m:e>
                                      <m:sup>
                                        <m:r>
                                          <a:rPr lang="en-US" sz="1900" i="1">
                                            <a:latin typeface="Cambria Math" panose="02040503050406030204" pitchFamily="18" charset="0"/>
                                          </a:rPr>
                                          <m:t>∗</m:t>
                                        </m:r>
                                      </m:sup>
                                    </m:sSup>
                                  </m:e>
                                </m:d>
                              </m:e>
                            </m:d>
                          </m:e>
                        </m:mr>
                      </m:m>
                      <m:r>
                        <a:rPr lang="en-US" sz="1900" b="0" i="1" smtClean="0">
                          <a:latin typeface="Cambria Math" panose="02040503050406030204" pitchFamily="18" charset="0"/>
                          <a:ea typeface="SimSun" panose="02010600030101010101" pitchFamily="2" charset="-122"/>
                        </a:rPr>
                        <m:t>    </m:t>
                      </m:r>
                      <m:d>
                        <m:dPr>
                          <m:ctrlPr>
                            <a:rPr lang="en-US" sz="1900" b="0" i="1" smtClean="0">
                              <a:latin typeface="Cambria Math" panose="02040503050406030204" pitchFamily="18" charset="0"/>
                              <a:ea typeface="SimSun" panose="02010600030101010101" pitchFamily="2" charset="-122"/>
                            </a:rPr>
                          </m:ctrlPr>
                        </m:dPr>
                        <m:e>
                          <m:r>
                            <a:rPr lang="en-US" sz="1900" b="0" i="1" smtClean="0">
                              <a:latin typeface="Cambria Math" panose="02040503050406030204" pitchFamily="18" charset="0"/>
                              <a:ea typeface="SimSun" panose="02010600030101010101" pitchFamily="2" charset="-122"/>
                            </a:rPr>
                            <m:t>3.10</m:t>
                          </m:r>
                        </m:e>
                      </m:d>
                    </m:oMath>
                  </m:oMathPara>
                </a14:m>
                <a:endParaRPr lang="en-US" sz="1900" dirty="0">
                  <a:ea typeface="SimSun" panose="02010600030101010101" pitchFamily="2" charset="-122"/>
                </a:endParaRPr>
              </a:p>
              <a:p>
                <a:pPr marL="0" indent="0">
                  <a:buNone/>
                </a:pPr>
                <a:r>
                  <a:rPr lang="en-US" sz="1900" dirty="0">
                    <a:effectLst/>
                    <a:latin typeface="Times New Roman" panose="02020603050405020304" pitchFamily="18" charset="0"/>
                    <a:ea typeface="SimSun" panose="02010600030101010101" pitchFamily="2" charset="-122"/>
                  </a:rPr>
                  <a:t>Although the GPR of </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depends on </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and </a:t>
                </a:r>
                <a:r>
                  <a:rPr lang="en-US" sz="1900" b="1" i="1" dirty="0">
                    <a:effectLst/>
                    <a:latin typeface="Times New Roman" panose="02020603050405020304" pitchFamily="18" charset="0"/>
                    <a:ea typeface="SimSun" panose="02010600030101010101" pitchFamily="2" charset="-122"/>
                  </a:rPr>
                  <a:t>X</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the main semantic meaning of regression model here is mentioned mainly that </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is determined based on its previous one </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when both of them are assumed to be based on </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via the PDF of </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as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 Σ(.)) and the PDF of </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as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X</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 Σ(.)). This implies that </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is the intermediate point for the probabilistic dependence of </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on </a:t>
                </a:r>
                <a:r>
                  <a:rPr lang="en-US" sz="1900" b="1"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a:t>
                </a:r>
                <a:endParaRPr lang="en-US" sz="1900" dirty="0">
                  <a:ea typeface="SimSun" panose="02010600030101010101" pitchFamily="2" charset="-122"/>
                </a:endParaRPr>
              </a:p>
              <a:p>
                <a:pPr marL="0" indent="0">
                  <a:buNone/>
                </a:pPr>
                <a:endParaRPr lang="en-US" sz="1900" dirty="0">
                  <a:effectLst/>
                  <a:latin typeface="Times New Roman" panose="02020603050405020304" pitchFamily="18" charset="0"/>
                  <a:ea typeface="SimSun" panose="02010600030101010101" pitchFamily="2" charset="-122"/>
                </a:endParaRPr>
              </a:p>
              <a:p>
                <a:pPr marL="0" indent="0">
                  <a:buNone/>
                </a:pPr>
                <a:endParaRPr lang="en-US" sz="1900" dirty="0"/>
              </a:p>
            </p:txBody>
          </p:sp>
        </mc:Choice>
        <mc:Fallback xmlns="">
          <p:sp>
            <p:nvSpPr>
              <p:cNvPr id="3" name="Content Placeholder 2">
                <a:extLst>
                  <a:ext uri="{FF2B5EF4-FFF2-40B4-BE49-F238E27FC236}">
                    <a16:creationId xmlns:a16="http://schemas.microsoft.com/office/drawing/2014/main" id="{9F7865A8-D451-2412-98A2-A9D94C5D61E8}"/>
                  </a:ext>
                </a:extLst>
              </p:cNvPr>
              <p:cNvSpPr>
                <a:spLocks noGrp="1" noRot="1" noChangeAspect="1" noMove="1" noResize="1" noEditPoints="1" noAdjustHandles="1" noChangeArrowheads="1" noChangeShapeType="1" noTextEdit="1"/>
              </p:cNvSpPr>
              <p:nvPr>
                <p:ph idx="1"/>
              </p:nvPr>
            </p:nvSpPr>
            <p:spPr>
              <a:xfrm>
                <a:off x="119921" y="914399"/>
                <a:ext cx="11962151" cy="5176066"/>
              </a:xfrm>
              <a:blipFill>
                <a:blip r:embed="rId2"/>
                <a:stretch>
                  <a:fillRect l="-510" t="-589" r="-459" b="-412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91376E3-3395-B0CD-D844-9F87EB72D3B5}"/>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89DC7F5C-B989-FED3-141C-5CE3D834B9B0}"/>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8AA0A045-4A1B-0C8C-719B-E87843A8FAC3}"/>
              </a:ext>
            </a:extLst>
          </p:cNvPr>
          <p:cNvSpPr>
            <a:spLocks noGrp="1"/>
          </p:cNvSpPr>
          <p:nvPr>
            <p:ph type="sldNum" sz="quarter" idx="12"/>
          </p:nvPr>
        </p:nvSpPr>
        <p:spPr/>
        <p:txBody>
          <a:bodyPr/>
          <a:lstStyle/>
          <a:p>
            <a:fld id="{5DB5036F-1FF2-46C4-8D2B-59C7E3B91952}" type="slidenum">
              <a:rPr lang="en-US" smtClean="0"/>
              <a:pPr/>
              <a:t>37</a:t>
            </a:fld>
            <a:endParaRPr lang="en-US"/>
          </a:p>
        </p:txBody>
      </p:sp>
    </p:spTree>
    <p:extLst>
      <p:ext uri="{BB962C8B-B14F-4D97-AF65-F5344CB8AC3E}">
        <p14:creationId xmlns:p14="http://schemas.microsoft.com/office/powerpoint/2010/main" val="1213560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A119B-9869-F294-4709-8EBC01DBB3CA}"/>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21E66B-48BA-4071-690D-AA3FBE649BED}"/>
                  </a:ext>
                </a:extLst>
              </p:cNvPr>
              <p:cNvSpPr>
                <a:spLocks noGrp="1"/>
              </p:cNvSpPr>
              <p:nvPr>
                <p:ph idx="1"/>
              </p:nvPr>
            </p:nvSpPr>
            <p:spPr>
              <a:xfrm>
                <a:off x="209862" y="914399"/>
                <a:ext cx="11707318" cy="5176066"/>
              </a:xfrm>
            </p:spPr>
            <p:txBody>
              <a:bodyPr>
                <a:no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 the most general case when random variable (random process)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associated with a random error whose mean and variance are 0 and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δ</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respectively with assumption that all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belonging to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issue noises (Wang, 2022, p. 11) which obey the same error distribution. Therefore, the prior PDF of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given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elaborated as follows (Bai, et al., 2023, p. 6):</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d>
                        <m:dPr>
                          <m:begChr m:val=""/>
                          <m:endChr m:val="|"/>
                          <m:ctrlPr>
                            <a:rPr lang="en-US" sz="2000" b="1"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𝒀</m:t>
                          </m:r>
                        </m:e>
                      </m:d>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𝒀</m:t>
                          </m:r>
                        </m:e>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d>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𝒀</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𝒀</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𝛿</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𝐼</m:t>
                          </m:r>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Where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identity matrix</a:t>
                </a:r>
                <a:r>
                  <a:rPr lang="en-US" sz="2000" dirty="0">
                    <a:ea typeface="SimSun" panose="02010600030101010101" pitchFamily="2" charset="-122"/>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So, mean vector and covariance matrix of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are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Σ(</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δ</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within the PDF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Σ(.)), respectively. Consequently, the joint PDF of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elaborated as follows (Wang, 2022, p. 11):</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d>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𝒀</m:t>
                          </m:r>
                        </m:e>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𝒀</m:t>
                                        </m:r>
                                      </m:e>
                                    </m:d>
                                  </m:e>
                                </m:mr>
                                <m:m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e>
                                    </m:d>
                                  </m:e>
                                </m:mr>
                              </m:m>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2"/>
                                        <m:mcJc m:val="center"/>
                                      </m:mcPr>
                                    </m:mc>
                                  </m:mcs>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mPr>
                                <m:m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𝛿</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𝐼</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e>
                                    </m:d>
                                  </m:e>
                                </m:mr>
                                <m:m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d>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00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000" b="1"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e>
                                    </m:d>
                                  </m:e>
                                </m:mr>
                              </m:m>
                            </m:e>
                          </m:d>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rPr>
                  <a:t>As a result, mean vector </a:t>
                </a:r>
                <a:r>
                  <a:rPr lang="en-US" sz="2000" i="1" dirty="0">
                    <a:effectLst/>
                    <a:latin typeface="Times New Roman" panose="02020603050405020304" pitchFamily="18" charset="0"/>
                    <a:ea typeface="SimSun" panose="02010600030101010101" pitchFamily="2" charset="-122"/>
                  </a:rPr>
                  <a:t>μ</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Y</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t>
                </a:r>
                <a:r>
                  <a:rPr lang="en-US" sz="2000" b="1" i="1" dirty="0">
                    <a:effectLst/>
                    <a:latin typeface="Times New Roman" panose="02020603050405020304" pitchFamily="18" charset="0"/>
                    <a:ea typeface="SimSun" panose="02010600030101010101" pitchFamily="2" charset="-122"/>
                  </a:rPr>
                  <a:t>X</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and covariance matrix Σ(</a:t>
                </a:r>
                <a:r>
                  <a:rPr lang="en-US" sz="2000" b="1" i="1" dirty="0">
                    <a:effectLst/>
                    <a:latin typeface="Times New Roman" panose="02020603050405020304" pitchFamily="18" charset="0"/>
                    <a:ea typeface="SimSun" panose="02010600030101010101" pitchFamily="2" charset="-122"/>
                  </a:rPr>
                  <a:t>Y</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t>
                </a:r>
                <a:r>
                  <a:rPr lang="en-US" sz="2000" b="1" i="1" dirty="0">
                    <a:effectLst/>
                    <a:latin typeface="Times New Roman" panose="02020603050405020304" pitchFamily="18" charset="0"/>
                    <a:ea typeface="SimSun" panose="02010600030101010101" pitchFamily="2" charset="-122"/>
                  </a:rPr>
                  <a:t>X</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of GPR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Y</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t>
                </a:r>
                <a:r>
                  <a:rPr lang="en-US" sz="2000" b="1" i="1" dirty="0">
                    <a:effectLst/>
                    <a:latin typeface="Times New Roman" panose="02020603050405020304" pitchFamily="18" charset="0"/>
                    <a:ea typeface="SimSun" panose="02010600030101010101" pitchFamily="2" charset="-122"/>
                  </a:rPr>
                  <a:t>X</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μ</a:t>
                </a:r>
                <a:r>
                  <a:rPr lang="en-US" sz="2000" dirty="0">
                    <a:effectLst/>
                    <a:latin typeface="Times New Roman" panose="02020603050405020304" pitchFamily="18" charset="0"/>
                    <a:ea typeface="SimSun" panose="02010600030101010101" pitchFamily="2" charset="-122"/>
                  </a:rPr>
                  <a:t>(.), Σ(.)) are:</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000" i="1" smtClean="0">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2000" i="1">
                                <a:latin typeface="Cambria Math" panose="02040503050406030204" pitchFamily="18" charset="0"/>
                              </a:rPr>
                              <m:t>𝜇</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1" i="1">
                                        <a:latin typeface="Cambria Math" panose="02040503050406030204" pitchFamily="18" charset="0"/>
                                      </a:rPr>
                                      <m:t>𝒀</m:t>
                                    </m:r>
                                  </m:e>
                                  <m:sup>
                                    <m:r>
                                      <a:rPr lang="en-US" sz="2000" i="1">
                                        <a:latin typeface="Cambria Math" panose="02040503050406030204" pitchFamily="18" charset="0"/>
                                      </a:rPr>
                                      <m:t>∗</m:t>
                                    </m:r>
                                  </m:sup>
                                </m:sSup>
                              </m:e>
                              <m:e>
                                <m:r>
                                  <a:rPr lang="en-US" sz="2000" b="1" i="1">
                                    <a:latin typeface="Cambria Math" panose="02040503050406030204" pitchFamily="18" charset="0"/>
                                  </a:rPr>
                                  <m:t>𝒀</m:t>
                                </m:r>
                                <m:r>
                                  <a:rPr lang="en-US" sz="2000" i="1">
                                    <a:latin typeface="Cambria Math" panose="02040503050406030204" pitchFamily="18" charset="0"/>
                                  </a:rPr>
                                  <m:t>,</m:t>
                                </m:r>
                                <m:r>
                                  <a:rPr lang="en-US" sz="2000" b="1" i="1">
                                    <a:latin typeface="Cambria Math" panose="02040503050406030204" pitchFamily="18" charset="0"/>
                                  </a:rPr>
                                  <m:t>𝑿</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𝑿</m:t>
                                    </m:r>
                                  </m:e>
                                  <m:sup>
                                    <m:r>
                                      <a:rPr lang="en-US" sz="2000" i="1">
                                        <a:latin typeface="Cambria Math" panose="02040503050406030204" pitchFamily="18" charset="0"/>
                                      </a:rPr>
                                      <m:t>∗</m:t>
                                    </m:r>
                                  </m:sup>
                                </m:sSup>
                              </m:e>
                            </m:d>
                            <m:r>
                              <a:rPr lang="en-US" sz="2000" i="1">
                                <a:latin typeface="Cambria Math" panose="02040503050406030204" pitchFamily="18" charset="0"/>
                              </a:rPr>
                              <m:t>=</m:t>
                            </m:r>
                            <m:r>
                              <a:rPr lang="en-US" sz="2000" i="1">
                                <a:latin typeface="Cambria Math" panose="02040503050406030204" pitchFamily="18" charset="0"/>
                              </a:rPr>
                              <m:t>𝜇</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1" i="1">
                                        <a:latin typeface="Cambria Math" panose="02040503050406030204" pitchFamily="18" charset="0"/>
                                      </a:rPr>
                                      <m:t>𝒀</m:t>
                                    </m:r>
                                  </m:e>
                                  <m:sup>
                                    <m:r>
                                      <a:rPr lang="en-US" sz="2000" i="1">
                                        <a:latin typeface="Cambria Math" panose="02040503050406030204" pitchFamily="18" charset="0"/>
                                      </a:rPr>
                                      <m:t>∗</m:t>
                                    </m:r>
                                  </m:sup>
                                </m:sSup>
                              </m:e>
                            </m:d>
                            <m:r>
                              <a:rPr lang="en-US" sz="2000" i="1">
                                <a:latin typeface="Cambria Math" panose="02040503050406030204" pitchFamily="18" charset="0"/>
                              </a:rPr>
                              <m:t>+</m:t>
                            </m:r>
                            <m:r>
                              <m:rPr>
                                <m:sty m:val="p"/>
                              </m:rPr>
                              <a:rPr lang="en-US" sz="2000">
                                <a:latin typeface="Cambria Math" panose="02040503050406030204" pitchFamily="18" charset="0"/>
                              </a:rPr>
                              <m:t>Σ</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1" i="1">
                                        <a:latin typeface="Cambria Math" panose="02040503050406030204" pitchFamily="18" charset="0"/>
                                      </a:rPr>
                                      <m:t>𝑿</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b="1" i="1">
                                    <a:latin typeface="Cambria Math" panose="02040503050406030204" pitchFamily="18" charset="0"/>
                                  </a:rPr>
                                  <m:t>𝑿</m:t>
                                </m:r>
                              </m:e>
                            </m:d>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Σ</m:t>
                                    </m:r>
                                    <m:d>
                                      <m:dPr>
                                        <m:ctrlPr>
                                          <a:rPr lang="en-US" sz="2000" i="1">
                                            <a:latin typeface="Cambria Math" panose="02040503050406030204" pitchFamily="18" charset="0"/>
                                          </a:rPr>
                                        </m:ctrlPr>
                                      </m:dPr>
                                      <m:e>
                                        <m:r>
                                          <a:rPr lang="en-US" sz="2000" b="1" i="1">
                                            <a:latin typeface="Cambria Math" panose="02040503050406030204" pitchFamily="18" charset="0"/>
                                          </a:rPr>
                                          <m:t>𝑿</m:t>
                                        </m:r>
                                        <m:r>
                                          <a:rPr lang="en-US" sz="2000" i="1">
                                            <a:latin typeface="Cambria Math" panose="02040503050406030204" pitchFamily="18" charset="0"/>
                                          </a:rPr>
                                          <m:t>,</m:t>
                                        </m:r>
                                        <m:r>
                                          <a:rPr lang="en-US" sz="2000" b="1" i="1">
                                            <a:latin typeface="Cambria Math" panose="02040503050406030204" pitchFamily="18" charset="0"/>
                                          </a:rPr>
                                          <m:t>𝑿</m:t>
                                        </m:r>
                                      </m:e>
                                    </m:d>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𝛿</m:t>
                                        </m:r>
                                      </m:e>
                                      <m:sup>
                                        <m:r>
                                          <a:rPr lang="en-US" sz="2000" i="1">
                                            <a:latin typeface="Cambria Math" panose="02040503050406030204" pitchFamily="18" charset="0"/>
                                          </a:rPr>
                                          <m:t>2</m:t>
                                        </m:r>
                                      </m:sup>
                                    </m:sSup>
                                    <m:r>
                                      <a:rPr lang="en-US" sz="2000" i="1">
                                        <a:latin typeface="Cambria Math" panose="02040503050406030204" pitchFamily="18" charset="0"/>
                                      </a:rPr>
                                      <m:t>𝐼</m:t>
                                    </m:r>
                                  </m:e>
                                </m:d>
                              </m:e>
                              <m:sup>
                                <m:r>
                                  <a:rPr lang="en-US" sz="2000" i="1">
                                    <a:latin typeface="Cambria Math" panose="02040503050406030204" pitchFamily="18" charset="0"/>
                                  </a:rPr>
                                  <m:t>−1</m:t>
                                </m:r>
                              </m:sup>
                            </m:sSup>
                            <m:d>
                              <m:dPr>
                                <m:ctrlPr>
                                  <a:rPr lang="en-US" sz="2000" i="1">
                                    <a:latin typeface="Cambria Math" panose="02040503050406030204" pitchFamily="18" charset="0"/>
                                  </a:rPr>
                                </m:ctrlPr>
                              </m:dPr>
                              <m:e>
                                <m:r>
                                  <a:rPr lang="en-US" sz="2000" b="1" i="1">
                                    <a:latin typeface="Cambria Math" panose="02040503050406030204" pitchFamily="18" charset="0"/>
                                  </a:rPr>
                                  <m:t>𝒀</m:t>
                                </m:r>
                                <m:r>
                                  <a:rPr lang="en-US" sz="2000" i="1">
                                    <a:latin typeface="Cambria Math" panose="02040503050406030204" pitchFamily="18" charset="0"/>
                                  </a:rPr>
                                  <m:t>−</m:t>
                                </m:r>
                                <m:r>
                                  <a:rPr lang="en-US" sz="2000" i="1">
                                    <a:latin typeface="Cambria Math" panose="02040503050406030204" pitchFamily="18" charset="0"/>
                                  </a:rPr>
                                  <m:t>𝑚</m:t>
                                </m:r>
                                <m:d>
                                  <m:dPr>
                                    <m:ctrlPr>
                                      <a:rPr lang="en-US" sz="2000" i="1">
                                        <a:latin typeface="Cambria Math" panose="02040503050406030204" pitchFamily="18" charset="0"/>
                                      </a:rPr>
                                    </m:ctrlPr>
                                  </m:dPr>
                                  <m:e>
                                    <m:r>
                                      <a:rPr lang="en-US" sz="2000" b="1" i="1">
                                        <a:latin typeface="Cambria Math" panose="02040503050406030204" pitchFamily="18" charset="0"/>
                                      </a:rPr>
                                      <m:t>𝒀</m:t>
                                    </m:r>
                                  </m:e>
                                </m:d>
                              </m:e>
                            </m:d>
                          </m:e>
                        </m:mr>
                        <m:mr>
                          <m:e>
                            <m:r>
                              <m:rPr>
                                <m:sty m:val="p"/>
                              </m:rPr>
                              <a:rPr lang="en-US" sz="2000">
                                <a:latin typeface="Cambria Math" panose="02040503050406030204" pitchFamily="18" charset="0"/>
                              </a:rPr>
                              <m:t>Σ</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1" i="1">
                                        <a:latin typeface="Cambria Math" panose="02040503050406030204" pitchFamily="18" charset="0"/>
                                      </a:rPr>
                                      <m:t>𝒀</m:t>
                                    </m:r>
                                  </m:e>
                                  <m:sup>
                                    <m:r>
                                      <a:rPr lang="en-US" sz="2000" i="1">
                                        <a:latin typeface="Cambria Math" panose="02040503050406030204" pitchFamily="18" charset="0"/>
                                      </a:rPr>
                                      <m:t>∗</m:t>
                                    </m:r>
                                  </m:sup>
                                </m:sSup>
                              </m:e>
                              <m:e>
                                <m:r>
                                  <a:rPr lang="en-US" sz="2000" b="1" i="1">
                                    <a:latin typeface="Cambria Math" panose="02040503050406030204" pitchFamily="18" charset="0"/>
                                  </a:rPr>
                                  <m:t>𝑿</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𝑿</m:t>
                                    </m:r>
                                  </m:e>
                                  <m:sup>
                                    <m:r>
                                      <a:rPr lang="en-US" sz="2000" i="1">
                                        <a:latin typeface="Cambria Math" panose="02040503050406030204" pitchFamily="18" charset="0"/>
                                      </a:rPr>
                                      <m:t>∗</m:t>
                                    </m:r>
                                  </m:sup>
                                </m:sSup>
                              </m:e>
                            </m:d>
                            <m:r>
                              <a:rPr lang="en-US" sz="2000" i="1">
                                <a:latin typeface="Cambria Math" panose="02040503050406030204" pitchFamily="18" charset="0"/>
                              </a:rPr>
                              <m:t>=</m:t>
                            </m:r>
                            <m:r>
                              <m:rPr>
                                <m:sty m:val="p"/>
                              </m:rPr>
                              <a:rPr lang="en-US" sz="2000">
                                <a:latin typeface="Cambria Math" panose="02040503050406030204" pitchFamily="18" charset="0"/>
                              </a:rPr>
                              <m:t>Σ</m:t>
                            </m:r>
                            <m:d>
                              <m:dPr>
                                <m:ctrlPr>
                                  <a:rPr lang="en-US" sz="2000" i="1">
                                    <a:latin typeface="Cambria Math" panose="02040503050406030204" pitchFamily="18" charset="0"/>
                                  </a:rPr>
                                </m:ctrlPr>
                              </m:dPr>
                              <m:e>
                                <m:sSup>
                                  <m:sSupPr>
                                    <m:ctrlPr>
                                      <a:rPr lang="en-US" sz="2000" b="1" i="1">
                                        <a:latin typeface="Cambria Math" panose="02040503050406030204" pitchFamily="18" charset="0"/>
                                      </a:rPr>
                                    </m:ctrlPr>
                                  </m:sSupPr>
                                  <m:e>
                                    <m:r>
                                      <a:rPr lang="en-US" sz="2000" b="1" i="1">
                                        <a:latin typeface="Cambria Math" panose="02040503050406030204" pitchFamily="18" charset="0"/>
                                      </a:rPr>
                                      <m:t>𝑿</m:t>
                                    </m:r>
                                  </m:e>
                                  <m:sup>
                                    <m:r>
                                      <a:rPr lang="en-US" sz="2000" i="1">
                                        <a:latin typeface="Cambria Math" panose="02040503050406030204" pitchFamily="18" charset="0"/>
                                      </a:rPr>
                                      <m:t>∗</m:t>
                                    </m:r>
                                  </m:sup>
                                </m:sSup>
                                <m:r>
                                  <a:rPr lang="en-US" sz="2000" b="1" i="1">
                                    <a:latin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rPr>
                                      <m:t>𝑿</m:t>
                                    </m:r>
                                  </m:e>
                                  <m:sup>
                                    <m:r>
                                      <a:rPr lang="en-US" sz="2000" i="1">
                                        <a:latin typeface="Cambria Math" panose="02040503050406030204" pitchFamily="18" charset="0"/>
                                      </a:rPr>
                                      <m:t>∗</m:t>
                                    </m:r>
                                  </m:sup>
                                </m:sSup>
                              </m:e>
                            </m:d>
                            <m:r>
                              <a:rPr lang="en-US" sz="2000" i="1">
                                <a:latin typeface="Cambria Math" panose="02040503050406030204" pitchFamily="18" charset="0"/>
                              </a:rPr>
                              <m:t>−</m:t>
                            </m:r>
                            <m:r>
                              <m:rPr>
                                <m:sty m:val="p"/>
                              </m:rPr>
                              <a:rPr lang="en-US" sz="2000">
                                <a:latin typeface="Cambria Math" panose="02040503050406030204" pitchFamily="18" charset="0"/>
                              </a:rPr>
                              <m:t>Σ</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1" i="1">
                                        <a:latin typeface="Cambria Math" panose="02040503050406030204" pitchFamily="18" charset="0"/>
                                      </a:rPr>
                                      <m:t>𝑿</m:t>
                                    </m:r>
                                  </m:e>
                                  <m:sup>
                                    <m:r>
                                      <a:rPr lang="en-US" sz="2000" i="1">
                                        <a:latin typeface="Cambria Math" panose="02040503050406030204" pitchFamily="18" charset="0"/>
                                      </a:rPr>
                                      <m:t>∗</m:t>
                                    </m:r>
                                  </m:sup>
                                </m:sSup>
                                <m:r>
                                  <a:rPr lang="en-US" sz="2000" i="1">
                                    <a:latin typeface="Cambria Math" panose="02040503050406030204" pitchFamily="18" charset="0"/>
                                  </a:rPr>
                                  <m:t>,</m:t>
                                </m:r>
                                <m:r>
                                  <a:rPr lang="en-US" sz="2000" b="1" i="1">
                                    <a:latin typeface="Cambria Math" panose="02040503050406030204" pitchFamily="18" charset="0"/>
                                  </a:rPr>
                                  <m:t>𝑿</m:t>
                                </m:r>
                              </m:e>
                            </m:d>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Σ</m:t>
                                    </m:r>
                                    <m:d>
                                      <m:dPr>
                                        <m:ctrlPr>
                                          <a:rPr lang="en-US" sz="2000" i="1">
                                            <a:latin typeface="Cambria Math" panose="02040503050406030204" pitchFamily="18" charset="0"/>
                                          </a:rPr>
                                        </m:ctrlPr>
                                      </m:dPr>
                                      <m:e>
                                        <m:r>
                                          <a:rPr lang="en-US" sz="2000" b="1" i="1">
                                            <a:latin typeface="Cambria Math" panose="02040503050406030204" pitchFamily="18" charset="0"/>
                                          </a:rPr>
                                          <m:t>𝑿</m:t>
                                        </m:r>
                                        <m:r>
                                          <a:rPr lang="en-US" sz="2000" i="1">
                                            <a:latin typeface="Cambria Math" panose="02040503050406030204" pitchFamily="18" charset="0"/>
                                          </a:rPr>
                                          <m:t>,</m:t>
                                        </m:r>
                                        <m:r>
                                          <a:rPr lang="en-US" sz="2000" b="1" i="1">
                                            <a:latin typeface="Cambria Math" panose="02040503050406030204" pitchFamily="18" charset="0"/>
                                          </a:rPr>
                                          <m:t>𝑿</m:t>
                                        </m:r>
                                      </m:e>
                                    </m:d>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𝛿</m:t>
                                        </m:r>
                                      </m:e>
                                      <m:sup>
                                        <m:r>
                                          <a:rPr lang="en-US" sz="2000" i="1">
                                            <a:latin typeface="Cambria Math" panose="02040503050406030204" pitchFamily="18" charset="0"/>
                                          </a:rPr>
                                          <m:t>2</m:t>
                                        </m:r>
                                      </m:sup>
                                    </m:sSup>
                                    <m:r>
                                      <a:rPr lang="en-US" sz="2000" i="1">
                                        <a:latin typeface="Cambria Math" panose="02040503050406030204" pitchFamily="18" charset="0"/>
                                      </a:rPr>
                                      <m:t>𝐼</m:t>
                                    </m:r>
                                  </m:e>
                                </m:d>
                              </m:e>
                              <m:sup>
                                <m:r>
                                  <a:rPr lang="en-US" sz="2000" i="1">
                                    <a:latin typeface="Cambria Math" panose="02040503050406030204" pitchFamily="18" charset="0"/>
                                  </a:rPr>
                                  <m:t>−1</m:t>
                                </m:r>
                              </m:sup>
                            </m:sSup>
                            <m:r>
                              <m:rPr>
                                <m:sty m:val="p"/>
                              </m:rPr>
                              <a:rPr lang="en-US" sz="2000">
                                <a:latin typeface="Cambria Math" panose="02040503050406030204" pitchFamily="18" charset="0"/>
                              </a:rPr>
                              <m:t>Σ</m:t>
                            </m:r>
                            <m:d>
                              <m:dPr>
                                <m:ctrlPr>
                                  <a:rPr lang="en-US" sz="2000" i="1">
                                    <a:latin typeface="Cambria Math" panose="02040503050406030204" pitchFamily="18" charset="0"/>
                                  </a:rPr>
                                </m:ctrlPr>
                              </m:dPr>
                              <m:e>
                                <m:r>
                                  <a:rPr lang="en-US" sz="2000" b="1" i="1">
                                    <a:latin typeface="Cambria Math" panose="02040503050406030204" pitchFamily="18" charset="0"/>
                                  </a:rPr>
                                  <m:t>𝑿</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𝑿</m:t>
                                    </m:r>
                                  </m:e>
                                  <m:sup>
                                    <m:r>
                                      <a:rPr lang="en-US" sz="2000" i="1">
                                        <a:latin typeface="Cambria Math" panose="02040503050406030204" pitchFamily="18" charset="0"/>
                                      </a:rPr>
                                      <m:t>∗</m:t>
                                    </m:r>
                                  </m:sup>
                                </m:sSup>
                              </m:e>
                            </m:d>
                          </m:e>
                        </m:mr>
                      </m:m>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3.11</m:t>
                          </m:r>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000" dirty="0">
                    <a:effectLst/>
                    <a:latin typeface="Times New Roman" panose="02020603050405020304" pitchFamily="18" charset="0"/>
                    <a:ea typeface="SimSun" panose="02010600030101010101" pitchFamily="2" charset="-122"/>
                  </a:rPr>
                  <a:t>The equation above is the most general formulation of GPR with occurrence of noises or errors. However, we can ignore the error variance </a:t>
                </a:r>
                <a:r>
                  <a:rPr lang="en-US" sz="2000" i="1" dirty="0">
                    <a:effectLst/>
                    <a:latin typeface="Times New Roman" panose="02020603050405020304" pitchFamily="18" charset="0"/>
                    <a:ea typeface="SimSun" panose="02010600030101010101" pitchFamily="2" charset="-122"/>
                  </a:rPr>
                  <a:t>δ</a:t>
                </a:r>
                <a:r>
                  <a:rPr lang="en-US" sz="2000" baseline="30000" dirty="0">
                    <a:effectLst/>
                    <a:latin typeface="Times New Roman" panose="02020603050405020304" pitchFamily="18" charset="0"/>
                    <a:ea typeface="SimSun" panose="02010600030101010101" pitchFamily="2" charset="-122"/>
                  </a:rPr>
                  <a:t>2</a:t>
                </a:r>
                <a:r>
                  <a:rPr lang="en-US" sz="2000" i="1"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without loss of generality.</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9321E66B-48BA-4071-690D-AA3FBE649BED}"/>
                  </a:ext>
                </a:extLst>
              </p:cNvPr>
              <p:cNvSpPr>
                <a:spLocks noGrp="1" noRot="1" noChangeAspect="1" noMove="1" noResize="1" noEditPoints="1" noAdjustHandles="1" noChangeArrowheads="1" noChangeShapeType="1" noTextEdit="1"/>
              </p:cNvSpPr>
              <p:nvPr>
                <p:ph idx="1"/>
              </p:nvPr>
            </p:nvSpPr>
            <p:spPr>
              <a:xfrm>
                <a:off x="209862" y="914399"/>
                <a:ext cx="11707318" cy="5176066"/>
              </a:xfrm>
              <a:blipFill>
                <a:blip r:embed="rId2"/>
                <a:stretch>
                  <a:fillRect l="-521" t="-589" r="-521" b="-306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CAAB93A-4DAB-9D1F-0580-76AA6899A21A}"/>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72DA6780-A32E-8CCA-4D2A-F0EF4EE6E9DF}"/>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D29AE826-2DF6-BFA2-0891-718FF20B3F93}"/>
              </a:ext>
            </a:extLst>
          </p:cNvPr>
          <p:cNvSpPr>
            <a:spLocks noGrp="1"/>
          </p:cNvSpPr>
          <p:nvPr>
            <p:ph type="sldNum" sz="quarter" idx="12"/>
          </p:nvPr>
        </p:nvSpPr>
        <p:spPr/>
        <p:txBody>
          <a:bodyPr/>
          <a:lstStyle/>
          <a:p>
            <a:fld id="{5DB5036F-1FF2-46C4-8D2B-59C7E3B91952}" type="slidenum">
              <a:rPr lang="en-US" smtClean="0"/>
              <a:pPr/>
              <a:t>38</a:t>
            </a:fld>
            <a:endParaRPr lang="en-US"/>
          </a:p>
        </p:txBody>
      </p:sp>
    </p:spTree>
    <p:extLst>
      <p:ext uri="{BB962C8B-B14F-4D97-AF65-F5344CB8AC3E}">
        <p14:creationId xmlns:p14="http://schemas.microsoft.com/office/powerpoint/2010/main" val="42135320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6917-8128-773C-CA74-9410E62D5987}"/>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488EFB-0E18-9797-4A78-B9F9C459C82A}"/>
                  </a:ext>
                </a:extLst>
              </p:cNvPr>
              <p:cNvSpPr>
                <a:spLocks noGrp="1"/>
              </p:cNvSpPr>
              <p:nvPr>
                <p:ph idx="1"/>
              </p:nvPr>
            </p:nvSpPr>
            <p:spPr>
              <a:xfrm>
                <a:off x="225083" y="914399"/>
                <a:ext cx="11718388" cy="5176066"/>
              </a:xfrm>
            </p:spPr>
            <p:txBody>
              <a:bodyPr>
                <a:noAutofit/>
              </a:bodyPr>
              <a:lstStyle/>
              <a:p>
                <a:pPr marL="0" indent="0">
                  <a:buNone/>
                </a:pPr>
                <a:r>
                  <a:rPr lang="en-US" sz="1950" dirty="0">
                    <a:effectLst/>
                    <a:latin typeface="Times New Roman" panose="02020603050405020304" pitchFamily="18" charset="0"/>
                    <a:ea typeface="SimSun" panose="02010600030101010101" pitchFamily="2" charset="-122"/>
                  </a:rPr>
                  <a:t>If </a:t>
                </a:r>
                <a:r>
                  <a:rPr lang="en-US" sz="1950" b="1" i="1" dirty="0">
                    <a:effectLst/>
                    <a:latin typeface="Times New Roman" panose="02020603050405020304" pitchFamily="18" charset="0"/>
                    <a:ea typeface="SimSun" panose="02010600030101010101" pitchFamily="2" charset="-122"/>
                  </a:rPr>
                  <a:t>X</a:t>
                </a:r>
                <a:r>
                  <a:rPr lang="en-US" sz="1950" baseline="30000" dirty="0">
                    <a:effectLst/>
                    <a:latin typeface="Times New Roman" panose="02020603050405020304" pitchFamily="18" charset="0"/>
                    <a:ea typeface="SimSun" panose="02010600030101010101" pitchFamily="2" charset="-122"/>
                  </a:rPr>
                  <a:t>*</a:t>
                </a:r>
                <a:r>
                  <a:rPr lang="en-US" sz="1950" dirty="0">
                    <a:effectLst/>
                    <a:latin typeface="Times New Roman" panose="02020603050405020304" pitchFamily="18" charset="0"/>
                    <a:ea typeface="SimSun" panose="02010600030101010101" pitchFamily="2" charset="-122"/>
                  </a:rPr>
                  <a:t> and </a:t>
                </a:r>
                <a:r>
                  <a:rPr lang="en-US" sz="1950" b="1" i="1" dirty="0">
                    <a:effectLst/>
                    <a:latin typeface="Times New Roman" panose="02020603050405020304" pitchFamily="18" charset="0"/>
                    <a:ea typeface="SimSun" panose="02010600030101010101" pitchFamily="2" charset="-122"/>
                  </a:rPr>
                  <a:t>Y</a:t>
                </a:r>
                <a:r>
                  <a:rPr lang="en-US" sz="1950" baseline="30000" dirty="0">
                    <a:effectLst/>
                    <a:latin typeface="Times New Roman" panose="02020603050405020304" pitchFamily="18" charset="0"/>
                    <a:ea typeface="SimSun" panose="02010600030101010101" pitchFamily="2" charset="-122"/>
                  </a:rPr>
                  <a:t>*</a:t>
                </a:r>
                <a:r>
                  <a:rPr lang="en-US" sz="1950" dirty="0">
                    <a:effectLst/>
                    <a:latin typeface="Times New Roman" panose="02020603050405020304" pitchFamily="18" charset="0"/>
                    <a:ea typeface="SimSun" panose="02010600030101010101" pitchFamily="2" charset="-122"/>
                  </a:rPr>
                  <a:t> are 1-element vectors such that </a:t>
                </a:r>
                <a:r>
                  <a:rPr lang="en-US" sz="1950" b="1" i="1" dirty="0">
                    <a:effectLst/>
                    <a:latin typeface="Times New Roman" panose="02020603050405020304" pitchFamily="18" charset="0"/>
                    <a:ea typeface="SimSun" panose="02010600030101010101" pitchFamily="2" charset="-122"/>
                  </a:rPr>
                  <a:t>X</a:t>
                </a:r>
                <a:r>
                  <a:rPr lang="en-US" sz="1950" baseline="30000" dirty="0">
                    <a:effectLst/>
                    <a:latin typeface="Times New Roman" panose="02020603050405020304" pitchFamily="18" charset="0"/>
                    <a:ea typeface="SimSun" panose="02010600030101010101" pitchFamily="2" charset="-122"/>
                  </a:rPr>
                  <a:t>*</a:t>
                </a:r>
                <a:r>
                  <a:rPr lang="en-US" sz="1950" dirty="0">
                    <a:effectLst/>
                    <a:latin typeface="Times New Roman" panose="02020603050405020304" pitchFamily="18" charset="0"/>
                    <a:ea typeface="SimSun" panose="02010600030101010101" pitchFamily="2" charset="-122"/>
                  </a:rPr>
                  <a:t> = </a:t>
                </a:r>
                <a:r>
                  <a:rPr lang="en-US" sz="1950" i="1" dirty="0">
                    <a:effectLst/>
                    <a:latin typeface="Times New Roman" panose="02020603050405020304" pitchFamily="18" charset="0"/>
                    <a:ea typeface="SimSun" panose="02010600030101010101" pitchFamily="2" charset="-122"/>
                  </a:rPr>
                  <a:t>X</a:t>
                </a:r>
                <a:r>
                  <a:rPr lang="en-US" sz="1950" i="1" baseline="-25000" dirty="0">
                    <a:effectLst/>
                    <a:latin typeface="Times New Roman" panose="02020603050405020304" pitchFamily="18" charset="0"/>
                    <a:ea typeface="SimSun" panose="02010600030101010101" pitchFamily="2" charset="-122"/>
                  </a:rPr>
                  <a:t>n</a:t>
                </a:r>
                <a:r>
                  <a:rPr lang="en-US" sz="1950" baseline="-25000" dirty="0">
                    <a:effectLst/>
                    <a:latin typeface="Times New Roman" panose="02020603050405020304" pitchFamily="18" charset="0"/>
                    <a:ea typeface="SimSun" panose="02010600030101010101" pitchFamily="2" charset="-122"/>
                  </a:rPr>
                  <a:t>+1</a:t>
                </a:r>
                <a:r>
                  <a:rPr lang="en-US" sz="1950" dirty="0">
                    <a:effectLst/>
                    <a:latin typeface="Times New Roman" panose="02020603050405020304" pitchFamily="18" charset="0"/>
                    <a:ea typeface="SimSun" panose="02010600030101010101" pitchFamily="2" charset="-122"/>
                  </a:rPr>
                  <a:t> and </a:t>
                </a:r>
                <a:r>
                  <a:rPr lang="en-US" sz="1950" b="1" i="1" dirty="0">
                    <a:effectLst/>
                    <a:latin typeface="Times New Roman" panose="02020603050405020304" pitchFamily="18" charset="0"/>
                    <a:ea typeface="SimSun" panose="02010600030101010101" pitchFamily="2" charset="-122"/>
                  </a:rPr>
                  <a:t>Y</a:t>
                </a:r>
                <a:r>
                  <a:rPr lang="en-US" sz="1950" baseline="30000" dirty="0">
                    <a:effectLst/>
                    <a:latin typeface="Times New Roman" panose="02020603050405020304" pitchFamily="18" charset="0"/>
                    <a:ea typeface="SimSun" panose="02010600030101010101" pitchFamily="2" charset="-122"/>
                  </a:rPr>
                  <a:t>*</a:t>
                </a:r>
                <a:r>
                  <a:rPr lang="en-US" sz="1950" dirty="0">
                    <a:effectLst/>
                    <a:latin typeface="Times New Roman" panose="02020603050405020304" pitchFamily="18" charset="0"/>
                    <a:ea typeface="SimSun" panose="02010600030101010101" pitchFamily="2" charset="-122"/>
                  </a:rPr>
                  <a:t> = </a:t>
                </a:r>
                <a:r>
                  <a:rPr lang="en-US" sz="1950" i="1" dirty="0">
                    <a:effectLst/>
                    <a:latin typeface="Times New Roman" panose="02020603050405020304" pitchFamily="18" charset="0"/>
                    <a:ea typeface="SimSun" panose="02010600030101010101" pitchFamily="2" charset="-122"/>
                  </a:rPr>
                  <a:t>Y</a:t>
                </a:r>
                <a:r>
                  <a:rPr lang="en-US" sz="1950" i="1" baseline="-25000" dirty="0">
                    <a:effectLst/>
                    <a:latin typeface="Times New Roman" panose="02020603050405020304" pitchFamily="18" charset="0"/>
                    <a:ea typeface="SimSun" panose="02010600030101010101" pitchFamily="2" charset="-122"/>
                  </a:rPr>
                  <a:t>n</a:t>
                </a:r>
                <a:r>
                  <a:rPr lang="en-US" sz="1950" baseline="-25000" dirty="0">
                    <a:effectLst/>
                    <a:latin typeface="Times New Roman" panose="02020603050405020304" pitchFamily="18" charset="0"/>
                    <a:ea typeface="SimSun" panose="02010600030101010101" pitchFamily="2" charset="-122"/>
                  </a:rPr>
                  <a:t>+1</a:t>
                </a:r>
                <a:r>
                  <a:rPr lang="en-US" sz="1950" dirty="0">
                    <a:effectLst/>
                    <a:latin typeface="Times New Roman" panose="02020603050405020304" pitchFamily="18" charset="0"/>
                    <a:ea typeface="SimSun" panose="02010600030101010101" pitchFamily="2" charset="-122"/>
                  </a:rPr>
                  <a:t> and let </a:t>
                </a:r>
                <a:r>
                  <a:rPr lang="en-US" sz="1950" b="1" i="1" dirty="0">
                    <a:effectLst/>
                    <a:latin typeface="Times New Roman" panose="02020603050405020304" pitchFamily="18" charset="0"/>
                    <a:ea typeface="SimSun" panose="02010600030101010101" pitchFamily="2" charset="-122"/>
                  </a:rPr>
                  <a:t>x</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 = </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 </a:t>
                </a:r>
                <a:r>
                  <a:rPr lang="en-US" sz="1950" b="1" i="1" dirty="0">
                    <a:effectLst/>
                    <a:latin typeface="Times New Roman" panose="02020603050405020304" pitchFamily="18" charset="0"/>
                    <a:ea typeface="SimSun" panose="02010600030101010101" pitchFamily="2" charset="-122"/>
                  </a:rPr>
                  <a:t>X</a:t>
                </a:r>
                <a:r>
                  <a:rPr lang="en-US" sz="1950" baseline="30000" dirty="0">
                    <a:effectLst/>
                    <a:latin typeface="Times New Roman" panose="02020603050405020304" pitchFamily="18" charset="0"/>
                    <a:ea typeface="SimSun" panose="02010600030101010101" pitchFamily="2" charset="-122"/>
                  </a:rPr>
                  <a:t>*</a:t>
                </a:r>
                <a:r>
                  <a:rPr lang="en-US" sz="1950" dirty="0">
                    <a:effectLst/>
                    <a:latin typeface="Times New Roman" panose="02020603050405020304" pitchFamily="18" charset="0"/>
                    <a:ea typeface="SimSun" panose="02010600030101010101" pitchFamily="2" charset="-122"/>
                  </a:rPr>
                  <a:t>, </a:t>
                </a:r>
                <a:r>
                  <a:rPr lang="en-US" sz="1950" i="1" dirty="0">
                    <a:effectLst/>
                    <a:latin typeface="Times New Roman" panose="02020603050405020304" pitchFamily="18" charset="0"/>
                    <a:ea typeface="SimSun" panose="02010600030101010101" pitchFamily="2" charset="-122"/>
                  </a:rPr>
                  <a:t>y</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 = </a:t>
                </a:r>
                <a:r>
                  <a:rPr lang="en-US" sz="1950" b="1"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and </a:t>
                </a:r>
                <a:r>
                  <a:rPr lang="en-US" sz="1950"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 </a:t>
                </a:r>
                <a:r>
                  <a:rPr lang="en-US" sz="1950" b="1" i="1" dirty="0">
                    <a:effectLst/>
                    <a:latin typeface="Times New Roman" panose="02020603050405020304" pitchFamily="18" charset="0"/>
                    <a:ea typeface="SimSun" panose="02010600030101010101" pitchFamily="2" charset="-122"/>
                  </a:rPr>
                  <a:t>Y</a:t>
                </a:r>
                <a:r>
                  <a:rPr lang="en-US" sz="1950" baseline="30000" dirty="0">
                    <a:effectLst/>
                    <a:latin typeface="Times New Roman" panose="02020603050405020304" pitchFamily="18" charset="0"/>
                    <a:ea typeface="SimSun" panose="02010600030101010101" pitchFamily="2" charset="-122"/>
                  </a:rPr>
                  <a:t>*</a:t>
                </a:r>
                <a:r>
                  <a:rPr lang="en-US" sz="1950" dirty="0">
                    <a:effectLst/>
                    <a:latin typeface="Times New Roman" panose="02020603050405020304" pitchFamily="18" charset="0"/>
                    <a:ea typeface="SimSun" panose="02010600030101010101" pitchFamily="2" charset="-122"/>
                  </a:rPr>
                  <a:t>, the GPR of </a:t>
                </a:r>
                <a:r>
                  <a:rPr lang="en-US" sz="1950" b="1" i="1" dirty="0">
                    <a:effectLst/>
                    <a:latin typeface="Times New Roman" panose="02020603050405020304" pitchFamily="18" charset="0"/>
                    <a:ea typeface="SimSun" panose="02010600030101010101" pitchFamily="2" charset="-122"/>
                  </a:rPr>
                  <a:t>Y</a:t>
                </a:r>
                <a:r>
                  <a:rPr lang="en-US" sz="1950" baseline="30000" dirty="0">
                    <a:effectLst/>
                    <a:latin typeface="Times New Roman" panose="02020603050405020304" pitchFamily="18" charset="0"/>
                    <a:ea typeface="SimSun" panose="02010600030101010101" pitchFamily="2" charset="-122"/>
                  </a:rPr>
                  <a:t>*</a:t>
                </a:r>
                <a:r>
                  <a:rPr lang="en-US" sz="1950" dirty="0">
                    <a:effectLst/>
                    <a:latin typeface="Times New Roman" panose="02020603050405020304" pitchFamily="18" charset="0"/>
                    <a:ea typeface="SimSun" panose="02010600030101010101" pitchFamily="2" charset="-122"/>
                  </a:rPr>
                  <a:t> which is now GPR of </a:t>
                </a:r>
                <a:r>
                  <a:rPr lang="en-US" sz="1950"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becomes:</a:t>
                </a:r>
              </a:p>
              <a:p>
                <a:pPr marL="0" indent="0">
                  <a:buNone/>
                </a:pPr>
                <a14:m>
                  <m:oMathPara xmlns:m="http://schemas.openxmlformats.org/officeDocument/2006/math">
                    <m:oMathParaPr>
                      <m:jc m:val="right"/>
                    </m:oMathParaPr>
                    <m:oMath xmlns:m="http://schemas.openxmlformats.org/officeDocument/2006/math">
                      <m:r>
                        <a:rPr lang="en-US" sz="1950" i="1" smtClean="0">
                          <a:effectLst/>
                          <a:latin typeface="Cambria Math" panose="02040503050406030204" pitchFamily="18" charset="0"/>
                          <a:ea typeface="SimSun" panose="02010600030101010101" pitchFamily="2" charset="-122"/>
                          <a:cs typeface="Times New Roman" panose="02020603050405020304" pitchFamily="18" charset="0"/>
                        </a:rPr>
                        <m:t>𝑦</m:t>
                      </m:r>
                      <m:d>
                        <m:dPr>
                          <m:begChr m:val="|"/>
                          <m:endChr m:val=""/>
                          <m:ctrlPr>
                            <a:rPr lang="en-US" sz="1950" i="1">
                              <a:effectLst/>
                              <a:latin typeface="Cambria Math" panose="02040503050406030204" pitchFamily="18" charset="0"/>
                            </a:rPr>
                          </m:ctrlPr>
                        </m:dPr>
                        <m:e>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50" i="1">
                                  <a:effectLst/>
                                  <a:latin typeface="Cambria Math" panose="02040503050406030204" pitchFamily="18" charset="0"/>
                                </a:rPr>
                              </m:ctrlPr>
                            </m:s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p>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e>
                      </m:d>
                      <m: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t>3.12</m:t>
                          </m:r>
                        </m:e>
                      </m:d>
                    </m:oMath>
                  </m:oMathPara>
                </a14:m>
                <a:endParaRPr lang="en-US" sz="1950" dirty="0"/>
              </a:p>
              <a:p>
                <a:pPr marL="0" indent="0">
                  <a:buNone/>
                </a:pPr>
                <a:r>
                  <a:rPr lang="en-US" sz="1950" dirty="0">
                    <a:effectLst/>
                    <a:latin typeface="Times New Roman" panose="02020603050405020304" pitchFamily="18" charset="0"/>
                    <a:ea typeface="SimSun" panose="02010600030101010101" pitchFamily="2" charset="-122"/>
                  </a:rPr>
                  <a:t>Where </a:t>
                </a:r>
                <a:r>
                  <a:rPr lang="en-US" sz="1950" i="1" dirty="0">
                    <a:effectLst/>
                    <a:latin typeface="Times New Roman" panose="02020603050405020304" pitchFamily="18" charset="0"/>
                    <a:ea typeface="SimSun" panose="02010600030101010101" pitchFamily="2" charset="-122"/>
                  </a:rPr>
                  <a:t>μ</a:t>
                </a:r>
                <a:r>
                  <a:rPr lang="en-US" sz="1950" dirty="0">
                    <a:effectLst/>
                    <a:latin typeface="Times New Roman" panose="02020603050405020304" pitchFamily="18" charset="0"/>
                    <a:ea typeface="SimSun" panose="02010600030101010101" pitchFamily="2" charset="-122"/>
                  </a:rPr>
                  <a:t>(</a:t>
                </a:r>
                <a:r>
                  <a:rPr lang="en-US" sz="1950"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 </a:t>
                </a:r>
                <a:r>
                  <a:rPr lang="en-US" sz="1950" i="1" dirty="0">
                    <a:effectLst/>
                    <a:latin typeface="Times New Roman" panose="02020603050405020304" pitchFamily="18" charset="0"/>
                    <a:ea typeface="SimSun" panose="02010600030101010101" pitchFamily="2" charset="-122"/>
                  </a:rPr>
                  <a:t>y</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 </a:t>
                </a:r>
                <a:r>
                  <a:rPr lang="en-US" sz="1950" b="1" i="1" dirty="0">
                    <a:effectLst/>
                    <a:latin typeface="Times New Roman" panose="02020603050405020304" pitchFamily="18" charset="0"/>
                    <a:ea typeface="SimSun" panose="02010600030101010101" pitchFamily="2" charset="-122"/>
                  </a:rPr>
                  <a:t>x</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 </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and </a:t>
                </a:r>
                <a:r>
                  <a:rPr lang="en-US" sz="1950" i="1" dirty="0">
                    <a:effectLst/>
                    <a:latin typeface="Times New Roman" panose="02020603050405020304" pitchFamily="18" charset="0"/>
                    <a:ea typeface="SimSun" panose="02010600030101010101" pitchFamily="2" charset="-122"/>
                  </a:rPr>
                  <a:t>σ</a:t>
                </a:r>
                <a:r>
                  <a:rPr lang="en-US" sz="1950" baseline="30000" dirty="0">
                    <a:effectLst/>
                    <a:latin typeface="Times New Roman" panose="02020603050405020304" pitchFamily="18" charset="0"/>
                    <a:ea typeface="SimSun" panose="02010600030101010101" pitchFamily="2" charset="-122"/>
                  </a:rPr>
                  <a:t>2</a:t>
                </a:r>
                <a:r>
                  <a:rPr lang="en-US" sz="1950" dirty="0">
                    <a:effectLst/>
                    <a:latin typeface="Times New Roman" panose="02020603050405020304" pitchFamily="18" charset="0"/>
                    <a:ea typeface="SimSun" panose="02010600030101010101" pitchFamily="2" charset="-122"/>
                  </a:rPr>
                  <a:t>(</a:t>
                </a:r>
                <a:r>
                  <a:rPr lang="en-US" sz="1950"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 </a:t>
                </a:r>
                <a:r>
                  <a:rPr lang="en-US" sz="1950" b="1" i="1" dirty="0">
                    <a:effectLst/>
                    <a:latin typeface="Times New Roman" panose="02020603050405020304" pitchFamily="18" charset="0"/>
                    <a:ea typeface="SimSun" panose="02010600030101010101" pitchFamily="2" charset="-122"/>
                  </a:rPr>
                  <a:t>x</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 </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are mean and variance of the posterior PDF of </a:t>
                </a:r>
                <a:r>
                  <a:rPr lang="en-US" sz="1950"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given </a:t>
                </a:r>
                <a:r>
                  <a:rPr lang="en-US" sz="1950" i="1" dirty="0">
                    <a:effectLst/>
                    <a:latin typeface="Times New Roman" panose="02020603050405020304" pitchFamily="18" charset="0"/>
                    <a:ea typeface="SimSun" panose="02010600030101010101" pitchFamily="2" charset="-122"/>
                  </a:rPr>
                  <a:t>y</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 </a:t>
                </a:r>
                <a:r>
                  <a:rPr lang="en-US" sz="1950" b="1" i="1" dirty="0">
                    <a:effectLst/>
                    <a:latin typeface="Times New Roman" panose="02020603050405020304" pitchFamily="18" charset="0"/>
                    <a:ea typeface="SimSun" panose="02010600030101010101" pitchFamily="2" charset="-122"/>
                  </a:rPr>
                  <a:t>x</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 and </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50" i="1" smtClean="0">
                              <a:latin typeface="Cambria Math" panose="02040503050406030204" pitchFamily="18" charset="0"/>
                            </a:rPr>
                          </m:ctrlPr>
                        </m:mPr>
                        <m:mr>
                          <m:e>
                            <m:r>
                              <a:rPr lang="en-US" sz="1950" i="1">
                                <a:latin typeface="Cambria Math" panose="02040503050406030204" pitchFamily="18" charset="0"/>
                              </a:rPr>
                              <m:t>𝜇</m:t>
                            </m:r>
                            <m:d>
                              <m:dPr>
                                <m:ctrlPr>
                                  <a:rPr lang="en-US" sz="1950" i="1">
                                    <a:latin typeface="Cambria Math" panose="02040503050406030204" pitchFamily="18" charset="0"/>
                                  </a:rPr>
                                </m:ctrlPr>
                              </m:dPr>
                              <m:e>
                                <m:r>
                                  <a:rPr lang="en-US" sz="1950" i="1">
                                    <a:latin typeface="Cambria Math" panose="02040503050406030204" pitchFamily="18" charset="0"/>
                                  </a:rPr>
                                  <m:t>𝑦</m:t>
                                </m:r>
                              </m:e>
                              <m:e>
                                <m:sSub>
                                  <m:sSubPr>
                                    <m:ctrlPr>
                                      <a:rPr lang="en-US" sz="1950" i="1">
                                        <a:latin typeface="Cambria Math" panose="02040503050406030204" pitchFamily="18" charset="0"/>
                                      </a:rPr>
                                    </m:ctrlPr>
                                  </m:sSubPr>
                                  <m:e>
                                    <m:r>
                                      <a:rPr lang="en-US" sz="1950" i="1">
                                        <a:latin typeface="Cambria Math" panose="02040503050406030204" pitchFamily="18" charset="0"/>
                                      </a:rPr>
                                      <m:t>𝑦</m:t>
                                    </m:r>
                                  </m:e>
                                  <m:sub>
                                    <m:r>
                                      <a:rPr lang="en-US" sz="1950" i="1">
                                        <a:latin typeface="Cambria Math" panose="02040503050406030204" pitchFamily="18" charset="0"/>
                                      </a:rPr>
                                      <m:t>1:</m:t>
                                    </m:r>
                                    <m:r>
                                      <a:rPr lang="en-US" sz="1950" i="1">
                                        <a:latin typeface="Cambria Math" panose="02040503050406030204" pitchFamily="18" charset="0"/>
                                      </a:rPr>
                                      <m:t>𝑛</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r>
                                  <a:rPr lang="en-US" sz="1950" i="1">
                                    <a:latin typeface="Cambria Math" panose="02040503050406030204" pitchFamily="18" charset="0"/>
                                  </a:rPr>
                                  <m:t>,</m:t>
                                </m:r>
                                <m:r>
                                  <a:rPr lang="en-US" sz="1950" b="1" i="1">
                                    <a:latin typeface="Cambria Math" panose="02040503050406030204" pitchFamily="18" charset="0"/>
                                  </a:rPr>
                                  <m:t>𝒙</m:t>
                                </m:r>
                              </m:e>
                            </m:d>
                            <m:r>
                              <a:rPr lang="en-US" sz="1950" i="1">
                                <a:latin typeface="Cambria Math" panose="02040503050406030204" pitchFamily="18" charset="0"/>
                              </a:rPr>
                              <m:t>=</m:t>
                            </m:r>
                            <m:r>
                              <a:rPr lang="en-US" sz="1950" i="1">
                                <a:latin typeface="Cambria Math" panose="02040503050406030204" pitchFamily="18" charset="0"/>
                              </a:rPr>
                              <m:t>𝜇</m:t>
                            </m:r>
                            <m:d>
                              <m:dPr>
                                <m:ctrlPr>
                                  <a:rPr lang="en-US" sz="1950" i="1">
                                    <a:latin typeface="Cambria Math" panose="02040503050406030204" pitchFamily="18" charset="0"/>
                                  </a:rPr>
                                </m:ctrlPr>
                              </m:dPr>
                              <m:e>
                                <m:r>
                                  <a:rPr lang="en-US" sz="1950" i="1">
                                    <a:latin typeface="Cambria Math" panose="02040503050406030204" pitchFamily="18" charset="0"/>
                                  </a:rPr>
                                  <m:t>𝑦</m:t>
                                </m:r>
                              </m:e>
                            </m:d>
                            <m:r>
                              <a:rPr lang="en-US" sz="1950" i="1">
                                <a:latin typeface="Cambria Math" panose="02040503050406030204" pitchFamily="18" charset="0"/>
                              </a:rPr>
                              <m:t>+</m:t>
                            </m:r>
                            <m:r>
                              <m:rPr>
                                <m:sty m:val="p"/>
                              </m:rPr>
                              <a:rPr lang="en-US" sz="1950">
                                <a:latin typeface="Cambria Math" panose="02040503050406030204" pitchFamily="18" charset="0"/>
                              </a:rPr>
                              <m:t>Σ</m:t>
                            </m:r>
                            <m:d>
                              <m:dPr>
                                <m:ctrlPr>
                                  <a:rPr lang="en-US" sz="1950" i="1">
                                    <a:latin typeface="Cambria Math" panose="02040503050406030204" pitchFamily="18" charset="0"/>
                                  </a:rPr>
                                </m:ctrlPr>
                              </m:dPr>
                              <m:e>
                                <m:r>
                                  <a:rPr lang="en-US" sz="1950" b="1" i="1">
                                    <a:latin typeface="Cambria Math" panose="02040503050406030204" pitchFamily="18" charset="0"/>
                                  </a:rPr>
                                  <m:t>𝒙</m:t>
                                </m:r>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e>
                            </m:d>
                            <m:sSup>
                              <m:sSupPr>
                                <m:ctrlPr>
                                  <a:rPr lang="en-US" sz="1950" i="1">
                                    <a:latin typeface="Cambria Math" panose="02040503050406030204" pitchFamily="18" charset="0"/>
                                  </a:rPr>
                                </m:ctrlPr>
                              </m:sSupPr>
                              <m:e>
                                <m:d>
                                  <m:dPr>
                                    <m:ctrlPr>
                                      <a:rPr lang="en-US" sz="1950" i="1">
                                        <a:latin typeface="Cambria Math" panose="02040503050406030204" pitchFamily="18" charset="0"/>
                                      </a:rPr>
                                    </m:ctrlPr>
                                  </m:dPr>
                                  <m:e>
                                    <m:r>
                                      <m:rPr>
                                        <m:sty m:val="p"/>
                                      </m:rPr>
                                      <a:rPr lang="en-US" sz="1950">
                                        <a:latin typeface="Cambria Math" panose="02040503050406030204" pitchFamily="18" charset="0"/>
                                      </a:rPr>
                                      <m:t>Σ</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e>
                                    </m:d>
                                  </m:e>
                                </m:d>
                              </m:e>
                              <m:sup>
                                <m:r>
                                  <a:rPr lang="en-US" sz="1950" i="1">
                                    <a:latin typeface="Cambria Math" panose="02040503050406030204" pitchFamily="18" charset="0"/>
                                  </a:rPr>
                                  <m:t>−1</m:t>
                                </m:r>
                              </m:sup>
                            </m:sSup>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𝑦</m:t>
                                    </m:r>
                                  </m:e>
                                  <m:sub>
                                    <m:r>
                                      <a:rPr lang="en-US" sz="1950" i="1">
                                        <a:latin typeface="Cambria Math" panose="02040503050406030204" pitchFamily="18" charset="0"/>
                                      </a:rPr>
                                      <m:t>1:</m:t>
                                    </m:r>
                                    <m:r>
                                      <a:rPr lang="en-US" sz="1950" i="1">
                                        <a:latin typeface="Cambria Math" panose="02040503050406030204" pitchFamily="18" charset="0"/>
                                      </a:rPr>
                                      <m:t>𝑛</m:t>
                                    </m:r>
                                  </m:sub>
                                </m:sSub>
                                <m:r>
                                  <a:rPr lang="en-US" sz="1950" i="1">
                                    <a:latin typeface="Cambria Math" panose="02040503050406030204" pitchFamily="18" charset="0"/>
                                  </a:rPr>
                                  <m:t>−</m:t>
                                </m:r>
                                <m:r>
                                  <a:rPr lang="en-US" sz="1950" i="1">
                                    <a:latin typeface="Cambria Math" panose="02040503050406030204" pitchFamily="18" charset="0"/>
                                  </a:rPr>
                                  <m:t>𝑚</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𝑦</m:t>
                                        </m:r>
                                      </m:e>
                                      <m:sub>
                                        <m:r>
                                          <a:rPr lang="en-US" sz="1950" i="1">
                                            <a:latin typeface="Cambria Math" panose="02040503050406030204" pitchFamily="18" charset="0"/>
                                          </a:rPr>
                                          <m:t>1:</m:t>
                                        </m:r>
                                        <m:r>
                                          <a:rPr lang="en-US" sz="1950" i="1">
                                            <a:latin typeface="Cambria Math" panose="02040503050406030204" pitchFamily="18" charset="0"/>
                                          </a:rPr>
                                          <m:t>𝑛</m:t>
                                        </m:r>
                                      </m:sub>
                                    </m:sSub>
                                  </m:e>
                                </m:d>
                              </m:e>
                            </m:d>
                          </m:e>
                        </m:mr>
                        <m:mr>
                          <m:e>
                            <m:sSup>
                              <m:sSupPr>
                                <m:ctrlPr>
                                  <a:rPr lang="en-US" sz="1950" i="1">
                                    <a:latin typeface="Cambria Math" panose="02040503050406030204" pitchFamily="18" charset="0"/>
                                  </a:rPr>
                                </m:ctrlPr>
                              </m:sSupPr>
                              <m:e>
                                <m:r>
                                  <a:rPr lang="en-US" sz="1950" i="1">
                                    <a:latin typeface="Cambria Math" panose="02040503050406030204" pitchFamily="18" charset="0"/>
                                  </a:rPr>
                                  <m:t>𝜎</m:t>
                                </m:r>
                              </m:e>
                              <m:sup>
                                <m:r>
                                  <a:rPr lang="en-US" sz="1950" i="1">
                                    <a:latin typeface="Cambria Math" panose="02040503050406030204" pitchFamily="18" charset="0"/>
                                  </a:rPr>
                                  <m:t>2</m:t>
                                </m:r>
                              </m:sup>
                            </m:sSup>
                            <m:d>
                              <m:dPr>
                                <m:ctrlPr>
                                  <a:rPr lang="en-US" sz="1950" i="1">
                                    <a:latin typeface="Cambria Math" panose="02040503050406030204" pitchFamily="18" charset="0"/>
                                  </a:rPr>
                                </m:ctrlPr>
                              </m:dPr>
                              <m:e>
                                <m:r>
                                  <a:rPr lang="en-US" sz="1950" i="1">
                                    <a:latin typeface="Cambria Math" panose="02040503050406030204" pitchFamily="18" charset="0"/>
                                  </a:rPr>
                                  <m:t>𝑦</m:t>
                                </m:r>
                              </m:e>
                              <m:e>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r>
                                  <a:rPr lang="en-US" sz="1950" i="1">
                                    <a:latin typeface="Cambria Math" panose="02040503050406030204" pitchFamily="18" charset="0"/>
                                  </a:rPr>
                                  <m:t>,</m:t>
                                </m:r>
                                <m:r>
                                  <a:rPr lang="en-US" sz="1950" b="1" i="1">
                                    <a:latin typeface="Cambria Math" panose="02040503050406030204" pitchFamily="18" charset="0"/>
                                  </a:rPr>
                                  <m:t>𝒙</m:t>
                                </m:r>
                              </m:e>
                            </m:d>
                            <m:r>
                              <a:rPr lang="en-US" sz="1950" i="1">
                                <a:latin typeface="Cambria Math" panose="02040503050406030204" pitchFamily="18" charset="0"/>
                              </a:rPr>
                              <m:t>=</m:t>
                            </m:r>
                            <m:r>
                              <m:rPr>
                                <m:sty m:val="p"/>
                              </m:rPr>
                              <a:rPr lang="en-US" sz="1950">
                                <a:latin typeface="Cambria Math" panose="02040503050406030204" pitchFamily="18" charset="0"/>
                              </a:rPr>
                              <m:t>Σ</m:t>
                            </m:r>
                            <m:d>
                              <m:dPr>
                                <m:ctrlPr>
                                  <a:rPr lang="en-US" sz="1950" i="1">
                                    <a:latin typeface="Cambria Math" panose="02040503050406030204" pitchFamily="18" charset="0"/>
                                  </a:rPr>
                                </m:ctrlPr>
                              </m:dPr>
                              <m:e>
                                <m:r>
                                  <a:rPr lang="en-US" sz="1950" b="1" i="1">
                                    <a:latin typeface="Cambria Math" panose="02040503050406030204" pitchFamily="18" charset="0"/>
                                  </a:rPr>
                                  <m:t>𝒙</m:t>
                                </m:r>
                                <m:r>
                                  <a:rPr lang="en-US" sz="1950" i="1">
                                    <a:latin typeface="Cambria Math" panose="02040503050406030204" pitchFamily="18" charset="0"/>
                                  </a:rPr>
                                  <m:t>,</m:t>
                                </m:r>
                                <m:r>
                                  <a:rPr lang="en-US" sz="1950" b="1" i="1">
                                    <a:latin typeface="Cambria Math" panose="02040503050406030204" pitchFamily="18" charset="0"/>
                                  </a:rPr>
                                  <m:t>𝒙</m:t>
                                </m:r>
                              </m:e>
                            </m:d>
                            <m:r>
                              <a:rPr lang="en-US" sz="1950" i="1">
                                <a:latin typeface="Cambria Math" panose="02040503050406030204" pitchFamily="18" charset="0"/>
                              </a:rPr>
                              <m:t>−</m:t>
                            </m:r>
                            <m:r>
                              <m:rPr>
                                <m:sty m:val="p"/>
                              </m:rPr>
                              <a:rPr lang="en-US" sz="1950">
                                <a:latin typeface="Cambria Math" panose="02040503050406030204" pitchFamily="18" charset="0"/>
                              </a:rPr>
                              <m:t>Σ</m:t>
                            </m:r>
                            <m:d>
                              <m:dPr>
                                <m:ctrlPr>
                                  <a:rPr lang="en-US" sz="1950" i="1">
                                    <a:latin typeface="Cambria Math" panose="02040503050406030204" pitchFamily="18" charset="0"/>
                                  </a:rPr>
                                </m:ctrlPr>
                              </m:dPr>
                              <m:e>
                                <m:r>
                                  <a:rPr lang="en-US" sz="1950" b="1" i="1">
                                    <a:latin typeface="Cambria Math" panose="02040503050406030204" pitchFamily="18" charset="0"/>
                                  </a:rPr>
                                  <m:t>𝒙</m:t>
                                </m:r>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e>
                            </m:d>
                            <m:sSup>
                              <m:sSupPr>
                                <m:ctrlPr>
                                  <a:rPr lang="en-US" sz="1950" i="1">
                                    <a:latin typeface="Cambria Math" panose="02040503050406030204" pitchFamily="18" charset="0"/>
                                  </a:rPr>
                                </m:ctrlPr>
                              </m:sSupPr>
                              <m:e>
                                <m:d>
                                  <m:dPr>
                                    <m:ctrlPr>
                                      <a:rPr lang="en-US" sz="1950" i="1">
                                        <a:latin typeface="Cambria Math" panose="02040503050406030204" pitchFamily="18" charset="0"/>
                                      </a:rPr>
                                    </m:ctrlPr>
                                  </m:dPr>
                                  <m:e>
                                    <m:r>
                                      <m:rPr>
                                        <m:sty m:val="p"/>
                                      </m:rPr>
                                      <a:rPr lang="en-US" sz="1950">
                                        <a:latin typeface="Cambria Math" panose="02040503050406030204" pitchFamily="18" charset="0"/>
                                      </a:rPr>
                                      <m:t>Σ</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e>
                                    </m:d>
                                  </m:e>
                                </m:d>
                              </m:e>
                              <m:sup>
                                <m:r>
                                  <a:rPr lang="en-US" sz="1950" i="1">
                                    <a:latin typeface="Cambria Math" panose="02040503050406030204" pitchFamily="18" charset="0"/>
                                  </a:rPr>
                                  <m:t>−1</m:t>
                                </m:r>
                              </m:sup>
                            </m:sSup>
                            <m:r>
                              <m:rPr>
                                <m:sty m:val="p"/>
                              </m:rPr>
                              <a:rPr lang="en-US" sz="1950">
                                <a:latin typeface="Cambria Math" panose="02040503050406030204" pitchFamily="18" charset="0"/>
                              </a:rPr>
                              <m:t>Σ</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b="1" i="1">
                                        <a:latin typeface="Cambria Math" panose="02040503050406030204" pitchFamily="18" charset="0"/>
                                      </a:rPr>
                                      <m:t>𝒙</m:t>
                                    </m:r>
                                  </m:e>
                                  <m:sub>
                                    <m:r>
                                      <a:rPr lang="en-US" sz="1950" i="1">
                                        <a:latin typeface="Cambria Math" panose="02040503050406030204" pitchFamily="18" charset="0"/>
                                      </a:rPr>
                                      <m:t>1:</m:t>
                                    </m:r>
                                    <m:r>
                                      <a:rPr lang="en-US" sz="1950" i="1">
                                        <a:latin typeface="Cambria Math" panose="02040503050406030204" pitchFamily="18" charset="0"/>
                                      </a:rPr>
                                      <m:t>𝑛</m:t>
                                    </m:r>
                                  </m:sub>
                                </m:sSub>
                                <m:r>
                                  <a:rPr lang="en-US" sz="1950" i="1">
                                    <a:latin typeface="Cambria Math" panose="02040503050406030204" pitchFamily="18" charset="0"/>
                                  </a:rPr>
                                  <m:t>,</m:t>
                                </m:r>
                                <m:r>
                                  <a:rPr lang="en-US" sz="1950" b="1" i="1">
                                    <a:latin typeface="Cambria Math" panose="02040503050406030204" pitchFamily="18" charset="0"/>
                                  </a:rPr>
                                  <m:t>𝒙</m:t>
                                </m:r>
                              </m:e>
                            </m:d>
                          </m:e>
                        </m:mr>
                      </m:m>
                      <m:r>
                        <a:rPr lang="en-US" sz="1950" b="0" i="1" smtClean="0">
                          <a:latin typeface="Cambria Math" panose="02040503050406030204" pitchFamily="18" charset="0"/>
                        </a:rPr>
                        <m:t>    </m:t>
                      </m:r>
                      <m:d>
                        <m:dPr>
                          <m:ctrlPr>
                            <a:rPr lang="en-US" sz="1950" b="0" i="1" smtClean="0">
                              <a:latin typeface="Cambria Math" panose="02040503050406030204" pitchFamily="18" charset="0"/>
                            </a:rPr>
                          </m:ctrlPr>
                        </m:dPr>
                        <m:e>
                          <m:r>
                            <a:rPr lang="en-US" sz="1950" b="0" i="1" smtClean="0">
                              <a:latin typeface="Cambria Math" panose="02040503050406030204" pitchFamily="18" charset="0"/>
                            </a:rPr>
                            <m:t>3.13</m:t>
                          </m:r>
                        </m:e>
                      </m:d>
                    </m:oMath>
                  </m:oMathPara>
                </a14:m>
                <a:endParaRPr lang="en-US" sz="1950" dirty="0"/>
              </a:p>
              <a:p>
                <a:pPr marL="0" indent="0">
                  <a:buNone/>
                </a:pPr>
                <a:r>
                  <a:rPr lang="en-US" sz="1950" dirty="0">
                    <a:effectLst/>
                    <a:latin typeface="Times New Roman" panose="02020603050405020304" pitchFamily="18" charset="0"/>
                    <a:ea typeface="SimSun" panose="02010600030101010101" pitchFamily="2" charset="-122"/>
                  </a:rPr>
                  <a:t>The equation above with single variables </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and </a:t>
                </a:r>
                <a:r>
                  <a:rPr lang="en-US" sz="1950"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(single posterior processes) is popular in BO, especially </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is vector and </a:t>
                </a:r>
                <a:r>
                  <a:rPr lang="en-US" sz="1950"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is scalar although </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and </a:t>
                </a:r>
                <a:r>
                  <a:rPr lang="en-US" sz="1950"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can be arbitrary such as scalar, vector, and matrix with note that high dimensional spaces require tensor products for example. Please pay attention that </a:t>
                </a:r>
                <a:r>
                  <a:rPr lang="en-US" sz="1950" i="1" dirty="0">
                    <a:effectLst/>
                    <a:latin typeface="Times New Roman" panose="02020603050405020304" pitchFamily="18" charset="0"/>
                    <a:ea typeface="SimSun" panose="02010600030101010101" pitchFamily="2" charset="-122"/>
                  </a:rPr>
                  <a:t>m</a:t>
                </a:r>
                <a:r>
                  <a:rPr lang="en-US" sz="1950" dirty="0">
                    <a:effectLst/>
                    <a:latin typeface="Times New Roman" panose="02020603050405020304" pitchFamily="18" charset="0"/>
                    <a:ea typeface="SimSun" panose="02010600030101010101" pitchFamily="2" charset="-122"/>
                  </a:rPr>
                  <a:t>(</a:t>
                </a:r>
                <a:r>
                  <a:rPr lang="en-US" sz="1950" i="1" dirty="0">
                    <a:effectLst/>
                    <a:latin typeface="Times New Roman" panose="02020603050405020304" pitchFamily="18" charset="0"/>
                    <a:ea typeface="SimSun" panose="02010600030101010101" pitchFamily="2" charset="-122"/>
                  </a:rPr>
                  <a:t>y</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dirty="0">
                    <a:effectLst/>
                    <a:latin typeface="Times New Roman" panose="02020603050405020304" pitchFamily="18" charset="0"/>
                    <a:ea typeface="SimSun" panose="02010600030101010101" pitchFamily="2" charset="-122"/>
                  </a:rPr>
                  <a:t>) in GPR algorithm is the realistic mean which is recurrently determined by previously known </a:t>
                </a:r>
                <a:r>
                  <a:rPr lang="en-US" sz="1950" i="1" dirty="0">
                    <a:effectLst/>
                    <a:latin typeface="Times New Roman" panose="02020603050405020304" pitchFamily="18" charset="0"/>
                    <a:ea typeface="SimSun" panose="02010600030101010101" pitchFamily="2" charset="-122"/>
                  </a:rPr>
                  <a:t>μ</a:t>
                </a:r>
                <a:r>
                  <a:rPr lang="en-US" sz="1950" dirty="0">
                    <a:effectLst/>
                    <a:latin typeface="Times New Roman" panose="02020603050405020304" pitchFamily="18" charset="0"/>
                    <a:ea typeface="SimSun" panose="02010600030101010101" pitchFamily="2" charset="-122"/>
                  </a:rPr>
                  <a:t>(</a:t>
                </a:r>
                <a:r>
                  <a:rPr lang="en-US" sz="1950"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 </a:t>
                </a:r>
                <a:r>
                  <a:rPr lang="en-US" sz="1950" i="1" dirty="0">
                    <a:effectLst/>
                    <a:latin typeface="Times New Roman" panose="02020603050405020304" pitchFamily="18" charset="0"/>
                    <a:ea typeface="SimSun" panose="02010600030101010101" pitchFamily="2" charset="-122"/>
                  </a:rPr>
                  <a:t>y</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baseline="-25000" dirty="0">
                    <a:effectLst/>
                    <a:latin typeface="Times New Roman" panose="02020603050405020304" pitchFamily="18" charset="0"/>
                    <a:ea typeface="SimSun" panose="02010600030101010101" pitchFamily="2" charset="-122"/>
                  </a:rPr>
                  <a:t>–1 </a:t>
                </a:r>
                <a:r>
                  <a:rPr lang="en-US" sz="1950" dirty="0">
                    <a:effectLst/>
                    <a:latin typeface="Times New Roman" panose="02020603050405020304" pitchFamily="18" charset="0"/>
                    <a:ea typeface="SimSun" panose="02010600030101010101" pitchFamily="2" charset="-122"/>
                  </a:rPr>
                  <a:t>, </a:t>
                </a:r>
                <a:r>
                  <a:rPr lang="en-US" sz="1950" b="1" i="1" dirty="0">
                    <a:effectLst/>
                    <a:latin typeface="Times New Roman" panose="02020603050405020304" pitchFamily="18" charset="0"/>
                    <a:ea typeface="SimSun" panose="02010600030101010101" pitchFamily="2" charset="-122"/>
                  </a:rPr>
                  <a:t>x</a:t>
                </a:r>
                <a:r>
                  <a:rPr lang="en-US" sz="1950" baseline="-25000" dirty="0">
                    <a:effectLst/>
                    <a:latin typeface="Times New Roman" panose="02020603050405020304" pitchFamily="18" charset="0"/>
                    <a:ea typeface="SimSun" panose="02010600030101010101" pitchFamily="2" charset="-122"/>
                  </a:rPr>
                  <a:t>1:</a:t>
                </a:r>
                <a:r>
                  <a:rPr lang="en-US" sz="1950" i="1" baseline="-25000" dirty="0">
                    <a:effectLst/>
                    <a:latin typeface="Times New Roman" panose="02020603050405020304" pitchFamily="18" charset="0"/>
                    <a:ea typeface="SimSun" panose="02010600030101010101" pitchFamily="2" charset="-122"/>
                  </a:rPr>
                  <a:t>n</a:t>
                </a:r>
                <a:r>
                  <a:rPr lang="en-US" sz="1950" baseline="-25000" dirty="0">
                    <a:effectLst/>
                    <a:latin typeface="Times New Roman" panose="02020603050405020304" pitchFamily="18" charset="0"/>
                    <a:ea typeface="SimSun" panose="02010600030101010101" pitchFamily="2" charset="-122"/>
                  </a:rPr>
                  <a:t>–1</a:t>
                </a:r>
                <a:r>
                  <a:rPr lang="en-US" sz="1950" dirty="0">
                    <a:effectLst/>
                    <a:latin typeface="Times New Roman" panose="02020603050405020304" pitchFamily="18" charset="0"/>
                    <a:ea typeface="SimSun" panose="02010600030101010101" pitchFamily="2" charset="-122"/>
                  </a:rPr>
                  <a:t>, </a:t>
                </a:r>
                <a:r>
                  <a:rPr lang="en-US" sz="1950" b="1"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r>
                        <a:rPr lang="en-US" sz="1950" i="1" smtClean="0">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1950" i="1">
                              <a:effectLst/>
                              <a:latin typeface="Cambria Math" panose="02040503050406030204" pitchFamily="18" charset="0"/>
                            </a:rPr>
                          </m:ctrlPr>
                        </m:dPr>
                        <m:e>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b="1"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t>3.14</m:t>
                          </m:r>
                        </m:e>
                      </m:d>
                    </m:oMath>
                  </m:oMathPara>
                </a14:m>
                <a:endParaRPr lang="en-US" sz="1950" dirty="0"/>
              </a:p>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Note,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4"/>
                                    <m:mcJc m:val="center"/>
                                  </m:mcPr>
                                </m:mc>
                              </m:mcs>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mPr>
                            <m:m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b>
                                    </m:sSub>
                                  </m:e>
                                </m:d>
                              </m:e>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e>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b>
                                    </m:sSub>
                                  </m:e>
                                </m:d>
                              </m:e>
                              <m:e>
                                <m:r>
                                  <a:rPr lang="en-US" sz="1950" i="1">
                                    <a:effectLst/>
                                    <a:latin typeface="Cambria Math" panose="02040503050406030204" pitchFamily="18" charset="0"/>
                                    <a:ea typeface="Cambria Math" panose="02040503050406030204" pitchFamily="18" charset="0"/>
                                    <a:cs typeface="Cambria Math" panose="02040503050406030204" pitchFamily="18" charset="0"/>
                                  </a:rPr>
                                  <m:t>⋯</m:t>
                                </m:r>
                              </m:e>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r>
                              <m:e>
                                <m:r>
                                  <a:rPr lang="en-US" sz="195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e>
                            </m:mr>
                            <m:m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b>
                                    </m:sSub>
                                  </m:e>
                                </m:d>
                              </m:e>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e>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
                        </m:e>
                      </m:d>
                      <m:r>
                        <a:rPr lang="en-US" sz="1950" b="0" i="0" smtClean="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50" i="1">
                              <a:effectLst/>
                              <a:latin typeface="Cambria Math" panose="02040503050406030204" pitchFamily="18" charset="0"/>
                            </a:rPr>
                          </m:ctrlPr>
                        </m:sSupPr>
                        <m:e>
                          <m:d>
                            <m:dPr>
                              <m:ctrlPr>
                                <a:rPr lang="en-US" sz="1950" i="1">
                                  <a:effectLst/>
                                  <a:latin typeface="Cambria Math" panose="02040503050406030204" pitchFamily="18" charset="0"/>
                                </a:rPr>
                              </m:ctrlPr>
                            </m:dPr>
                            <m:e>
                              <m:m>
                                <m:mPr>
                                  <m:mcs>
                                    <m:mc>
                                      <m:mcPr>
                                        <m:count m:val="1"/>
                                        <m:mcJc m:val="center"/>
                                      </m:mcPr>
                                    </m:mc>
                                  </m:mcs>
                                  <m:ctrlPr>
                                    <a:rPr lang="en-US" sz="1950" i="1">
                                      <a:effectLst/>
                                      <a:latin typeface="Cambria Math" panose="02040503050406030204" pitchFamily="18" charset="0"/>
                                    </a:rPr>
                                  </m:ctrlPr>
                                </m:mPr>
                                <m:m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e>
                                    </m:d>
                                  </m:e>
                                </m:mr>
                                <m:m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b>
                                        </m:sSub>
                                      </m:e>
                                    </m:d>
                                  </m:e>
                                </m:mr>
                                <m:mr>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e>
                                </m:mr>
                                <m:m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
                            </m:e>
                          </m:d>
                        </m:e>
                        <m:sup>
                          <m:r>
                            <a:rPr lang="en-US" sz="195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rPr>
                          </m:ctrlPr>
                        </m:dPr>
                        <m:e>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b="1"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50" i="1">
                              <a:effectLst/>
                              <a:latin typeface="Cambria Math" panose="02040503050406030204" pitchFamily="18" charset="0"/>
                            </a:rPr>
                          </m:ctrlPr>
                        </m:dPr>
                        <m:e>
                          <m:m>
                            <m:mPr>
                              <m:mcs>
                                <m:mc>
                                  <m:mcPr>
                                    <m:count m:val="1"/>
                                    <m:mcJc m:val="center"/>
                                  </m:mcPr>
                                </m:mc>
                              </m:mcs>
                              <m:ctrlPr>
                                <a:rPr lang="en-US" sz="1950" i="1">
                                  <a:effectLst/>
                                  <a:latin typeface="Cambria Math" panose="02040503050406030204" pitchFamily="18" charset="0"/>
                                </a:rPr>
                              </m:ctrlPr>
                            </m:mPr>
                            <m:m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rPr>
                                    </m:ctrlPr>
                                  </m:dPr>
                                  <m:e>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e>
                            </m:mr>
                            <m:m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rPr>
                                    </m:ctrlPr>
                                  </m:dPr>
                                  <m:e>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e>
                            </m:mr>
                            <m:mr>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e>
                            </m:mr>
                            <m:m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1950" i="1">
                                        <a:effectLst/>
                                        <a:latin typeface="Cambria Math" panose="02040503050406030204" pitchFamily="18" charset="0"/>
                                      </a:rPr>
                                    </m:ctrlPr>
                                  </m:dPr>
                                  <m:e>
                                    <m:sSub>
                                      <m:sSubPr>
                                        <m:ctrlPr>
                                          <a:rPr lang="en-US" sz="1950" i="1">
                                            <a:effectLst/>
                                            <a:latin typeface="Cambria Math" panose="020405030504060302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e>
                            </m:mr>
                          </m:m>
                        </m:e>
                      </m:d>
                    </m:oMath>
                  </m:oMathPara>
                </a14:m>
                <a:endParaRPr lang="en-US" sz="1950" dirty="0"/>
              </a:p>
            </p:txBody>
          </p:sp>
        </mc:Choice>
        <mc:Fallback xmlns="">
          <p:sp>
            <p:nvSpPr>
              <p:cNvPr id="3" name="Content Placeholder 2">
                <a:extLst>
                  <a:ext uri="{FF2B5EF4-FFF2-40B4-BE49-F238E27FC236}">
                    <a16:creationId xmlns:a16="http://schemas.microsoft.com/office/drawing/2014/main" id="{7D488EFB-0E18-9797-4A78-B9F9C459C82A}"/>
                  </a:ext>
                </a:extLst>
              </p:cNvPr>
              <p:cNvSpPr>
                <a:spLocks noGrp="1" noRot="1" noChangeAspect="1" noMove="1" noResize="1" noEditPoints="1" noAdjustHandles="1" noChangeArrowheads="1" noChangeShapeType="1" noTextEdit="1"/>
              </p:cNvSpPr>
              <p:nvPr>
                <p:ph idx="1"/>
              </p:nvPr>
            </p:nvSpPr>
            <p:spPr>
              <a:xfrm>
                <a:off x="225083" y="914399"/>
                <a:ext cx="11718388" cy="5176066"/>
              </a:xfrm>
              <a:blipFill>
                <a:blip r:embed="rId2"/>
                <a:stretch>
                  <a:fillRect l="-520" t="-589" r="-52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0ABE16B-4AD4-B6EC-595C-4EE923EFFEC3}"/>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B2790391-E1E3-5364-F035-395632C87682}"/>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DC2BBB8E-F9B0-2250-6278-35360889C324}"/>
              </a:ext>
            </a:extLst>
          </p:cNvPr>
          <p:cNvSpPr>
            <a:spLocks noGrp="1"/>
          </p:cNvSpPr>
          <p:nvPr>
            <p:ph type="sldNum" sz="quarter" idx="12"/>
          </p:nvPr>
        </p:nvSpPr>
        <p:spPr/>
        <p:txBody>
          <a:bodyPr/>
          <a:lstStyle/>
          <a:p>
            <a:fld id="{5DB5036F-1FF2-46C4-8D2B-59C7E3B91952}" type="slidenum">
              <a:rPr lang="en-US" smtClean="0"/>
              <a:pPr/>
              <a:t>39</a:t>
            </a:fld>
            <a:endParaRPr lang="en-US"/>
          </a:p>
        </p:txBody>
      </p:sp>
    </p:spTree>
    <p:extLst>
      <p:ext uri="{BB962C8B-B14F-4D97-AF65-F5344CB8AC3E}">
        <p14:creationId xmlns:p14="http://schemas.microsoft.com/office/powerpoint/2010/main" val="427386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861" y="914399"/>
                <a:ext cx="11767279" cy="5176066"/>
              </a:xfrm>
            </p:spPr>
            <p:txBody>
              <a:bodyPr>
                <a:noAutofit/>
              </a:bodyPr>
              <a:lstStyle/>
              <a:p>
                <a:pPr marL="0" indent="0">
                  <a:buNone/>
                </a:pPr>
                <a:r>
                  <a:rPr lang="en-US" sz="2000" dirty="0">
                    <a:effectLst/>
                    <a:latin typeface="Times New Roman" panose="02020603050405020304" pitchFamily="18" charset="0"/>
                    <a:ea typeface="SimSun" panose="02010600030101010101" pitchFamily="2" charset="-122"/>
                  </a:rPr>
                  <a:t>Given target function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optimization problem is to find out extremizer </a:t>
                </a:r>
                <a:r>
                  <a:rPr lang="en-US" sz="2000" b="1" i="1" dirty="0">
                    <a:effectLst/>
                    <a:latin typeface="Times New Roman" panose="02020603050405020304" pitchFamily="18" charset="0"/>
                    <a:ea typeface="SimSun" panose="02010600030101010101" pitchFamily="2" charset="-122"/>
                  </a:rPr>
                  <a:t>x</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so that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gets extreme value </a:t>
                </a:r>
                <a:r>
                  <a:rPr lang="en-US" sz="2000" i="1" dirty="0">
                    <a:effectLst/>
                    <a:latin typeface="Times New Roman" panose="02020603050405020304" pitchFamily="18" charset="0"/>
                    <a:ea typeface="SimSun" panose="02010600030101010101" pitchFamily="2" charset="-122"/>
                  </a:rPr>
                  <a:t>y</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As a convention,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scalar-by-vector function whose output (observed value or evaluated value)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is scalar and whose variable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a:t>
                </a:r>
                <a:r>
                  <a:rPr lang="en-US" sz="2000" i="1" dirty="0">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-dimension vector. The extremizer </a:t>
                </a:r>
                <a:r>
                  <a:rPr lang="en-US" sz="2000" b="1" i="1" dirty="0">
                    <a:effectLst/>
                    <a:latin typeface="Times New Roman" panose="02020603050405020304" pitchFamily="18" charset="0"/>
                    <a:ea typeface="SimSun" panose="02010600030101010101" pitchFamily="2" charset="-122"/>
                  </a:rPr>
                  <a:t>x</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can be minimizer or maximizer so that </a:t>
                </a:r>
                <a:r>
                  <a:rPr lang="en-US" sz="2000" i="1" dirty="0">
                    <a:effectLst/>
                    <a:latin typeface="Times New Roman" panose="02020603050405020304" pitchFamily="18" charset="0"/>
                    <a:ea typeface="SimSun" panose="02010600030101010101" pitchFamily="2" charset="-122"/>
                  </a:rPr>
                  <a:t>y</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is minimum or maximum, respectively. Optimization problem is specified as follows:</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000" b="1" i="1" smtClean="0">
                              <a:effectLst/>
                              <a:latin typeface="Cambria Math" panose="02040503050406030204" pitchFamily="18" charset="0"/>
                              <a:ea typeface="SimSun" panose="02010600030101010101" pitchFamily="2" charset="-122"/>
                              <a:cs typeface="Times New Roman" panose="02020603050405020304" pitchFamily="18" charset="0"/>
                            </a:rPr>
                          </m:ctrlPr>
                        </m:mPr>
                        <m:mr>
                          <m:e>
                            <m:sSup>
                              <m:sSupPr>
                                <m:ctrlPr>
                                  <a:rPr lang="en-US" sz="2000" b="1" i="1">
                                    <a:latin typeface="Cambria Math" panose="02040503050406030204" pitchFamily="18" charset="0"/>
                                    <a:ea typeface="SimSun" panose="02010600030101010101" pitchFamily="2" charset="-122"/>
                                  </a:rPr>
                                </m:ctrlPr>
                              </m:sSupPr>
                              <m:e>
                                <m:r>
                                  <a:rPr lang="en-US" sz="2000" b="1" i="1">
                                    <a:latin typeface="Cambria Math" panose="02040503050406030204" pitchFamily="18" charset="0"/>
                                    <a:ea typeface="SimSun" panose="02010600030101010101" pitchFamily="2" charset="-122"/>
                                  </a:rPr>
                                  <m:t>𝒙</m:t>
                                </m:r>
                              </m:e>
                              <m:sup>
                                <m:r>
                                  <a:rPr lang="en-US" sz="2000" i="1">
                                    <a:latin typeface="Cambria Math" panose="02040503050406030204" pitchFamily="18" charset="0"/>
                                    <a:ea typeface="SimSun" panose="02010600030101010101" pitchFamily="2" charset="-122"/>
                                  </a:rPr>
                                  <m:t>∗</m:t>
                                </m:r>
                              </m:sup>
                            </m:sSup>
                            <m:r>
                              <a:rPr lang="en-US" sz="2000" i="1">
                                <a:latin typeface="Cambria Math" panose="02040503050406030204" pitchFamily="18" charset="0"/>
                                <a:ea typeface="SimSun" panose="02010600030101010101" pitchFamily="2" charset="-122"/>
                              </a:rPr>
                              <m:t>=</m:t>
                            </m:r>
                            <m:func>
                              <m:funcPr>
                                <m:ctrlPr>
                                  <a:rPr lang="en-US" sz="2000" i="1">
                                    <a:latin typeface="Cambria Math" panose="02040503050406030204" pitchFamily="18" charset="0"/>
                                    <a:ea typeface="SimSun" panose="02010600030101010101" pitchFamily="2" charset="-122"/>
                                  </a:rPr>
                                </m:ctrlPr>
                              </m:funcPr>
                              <m:fName>
                                <m:limLow>
                                  <m:limLowPr>
                                    <m:ctrlPr>
                                      <a:rPr lang="en-US" sz="2000" i="1">
                                        <a:latin typeface="Cambria Math" panose="02040503050406030204" pitchFamily="18" charset="0"/>
                                        <a:ea typeface="SimSun" panose="02010600030101010101" pitchFamily="2" charset="-122"/>
                                      </a:rPr>
                                    </m:ctrlPr>
                                  </m:limLowPr>
                                  <m:e>
                                    <m:r>
                                      <m:rPr>
                                        <m:sty m:val="p"/>
                                      </m:rPr>
                                      <a:rPr lang="en-US" sz="2000">
                                        <a:latin typeface="Cambria Math" panose="02040503050406030204" pitchFamily="18" charset="0"/>
                                        <a:ea typeface="SimSun" panose="02010600030101010101" pitchFamily="2" charset="-122"/>
                                      </a:rPr>
                                      <m:t>argmin</m:t>
                                    </m:r>
                                  </m:e>
                                  <m:lim>
                                    <m:r>
                                      <a:rPr lang="en-US" sz="2000" b="1" i="1">
                                        <a:latin typeface="Cambria Math" panose="02040503050406030204" pitchFamily="18" charset="0"/>
                                        <a:ea typeface="SimSun" panose="02010600030101010101" pitchFamily="2" charset="-122"/>
                                      </a:rPr>
                                      <m:t>𝒙</m:t>
                                    </m:r>
                                  </m:lim>
                                </m:limLow>
                              </m:fName>
                              <m:e>
                                <m:r>
                                  <a:rPr lang="en-US" sz="2000" i="1">
                                    <a:latin typeface="Cambria Math" panose="02040503050406030204" pitchFamily="18" charset="0"/>
                                    <a:ea typeface="SimSun" panose="02010600030101010101" pitchFamily="2" charset="-122"/>
                                  </a:rPr>
                                  <m:t>𝑓</m:t>
                                </m:r>
                                <m:d>
                                  <m:dPr>
                                    <m:ctrlPr>
                                      <a:rPr lang="en-US" sz="2000" i="1">
                                        <a:latin typeface="Cambria Math" panose="02040503050406030204" pitchFamily="18" charset="0"/>
                                        <a:ea typeface="SimSun" panose="02010600030101010101" pitchFamily="2" charset="-122"/>
                                      </a:rPr>
                                    </m:ctrlPr>
                                  </m:dPr>
                                  <m:e>
                                    <m:r>
                                      <a:rPr lang="en-US" sz="2000" b="1" i="1">
                                        <a:latin typeface="Cambria Math" panose="02040503050406030204" pitchFamily="18" charset="0"/>
                                        <a:ea typeface="SimSun" panose="02010600030101010101" pitchFamily="2" charset="-122"/>
                                      </a:rPr>
                                      <m:t>𝒙</m:t>
                                    </m:r>
                                  </m:e>
                                </m:d>
                              </m:e>
                            </m:func>
                          </m:e>
                        </m:mr>
                        <m:mr>
                          <m:e>
                            <m:r>
                              <m:rPr>
                                <m:sty m:val="p"/>
                              </m:rPr>
                              <a:rPr lang="en-US" sz="2000" b="0" i="0" smtClean="0">
                                <a:latin typeface="Cambria Math" panose="02040503050406030204" pitchFamily="18" charset="0"/>
                                <a:ea typeface="SimSun" panose="02010600030101010101" pitchFamily="2" charset="-122"/>
                              </a:rPr>
                              <m:t>Or</m:t>
                            </m:r>
                          </m:e>
                        </m:mr>
                        <m:mr>
                          <m:e>
                            <m:sSup>
                              <m:sSupPr>
                                <m:ctrlPr>
                                  <a:rPr lang="en-US" sz="2000" b="1" i="1">
                                    <a:latin typeface="Cambria Math" panose="02040503050406030204" pitchFamily="18" charset="0"/>
                                  </a:rPr>
                                </m:ctrlPr>
                              </m:sSupPr>
                              <m:e>
                                <m:r>
                                  <a:rPr lang="en-US" sz="2000" b="1" i="1">
                                    <a:latin typeface="Cambria Math" panose="02040503050406030204" pitchFamily="18" charset="0"/>
                                  </a:rPr>
                                  <m:t>𝒙</m:t>
                                </m:r>
                              </m:e>
                              <m:sup>
                                <m:r>
                                  <a:rPr lang="en-US" sz="2000" i="1">
                                    <a:latin typeface="Cambria Math" panose="02040503050406030204" pitchFamily="18" charset="0"/>
                                  </a:rPr>
                                  <m:t>∗</m:t>
                                </m:r>
                              </m:sup>
                            </m:sSup>
                            <m:r>
                              <a:rPr lang="en-US" sz="2000" i="1">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argmax</m:t>
                                    </m:r>
                                  </m:e>
                                  <m:lim>
                                    <m:r>
                                      <a:rPr lang="en-US" sz="2000" b="1" i="1">
                                        <a:latin typeface="Cambria Math" panose="02040503050406030204" pitchFamily="18" charset="0"/>
                                      </a:rPr>
                                      <m:t>𝒙</m:t>
                                    </m:r>
                                  </m:lim>
                                </m:limLow>
                              </m:fName>
                              <m:e>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b="1" i="1">
                                        <a:latin typeface="Cambria Math" panose="02040503050406030204" pitchFamily="18" charset="0"/>
                                      </a:rPr>
                                      <m:t>𝒙</m:t>
                                    </m:r>
                                  </m:e>
                                </m:d>
                              </m:e>
                            </m:func>
                          </m:e>
                        </m:mr>
                      </m:m>
                      <m:r>
                        <a:rPr lang="en-US" sz="2000" b="1" i="1" smtClean="0">
                          <a:effectLst/>
                          <a:latin typeface="Cambria Math" panose="02040503050406030204" pitchFamily="18" charset="0"/>
                          <a:ea typeface="SimSun" panose="02010600030101010101" pitchFamily="2" charset="-122"/>
                        </a:rPr>
                        <m:t>    </m:t>
                      </m:r>
                      <m:d>
                        <m:dPr>
                          <m:ctrlPr>
                            <a:rPr lang="en-US" sz="2000" i="1" smtClean="0">
                              <a:effectLst/>
                              <a:latin typeface="Cambria Math" panose="02040503050406030204" pitchFamily="18" charset="0"/>
                              <a:ea typeface="SimSun" panose="02010600030101010101" pitchFamily="2" charset="-122"/>
                            </a:rPr>
                          </m:ctrlPr>
                        </m:dPr>
                        <m:e>
                          <m:r>
                            <a:rPr lang="en-US" sz="2000" b="0" i="1" smtClean="0">
                              <a:effectLst/>
                              <a:latin typeface="Cambria Math" panose="02040503050406030204" pitchFamily="18" charset="0"/>
                              <a:ea typeface="SimSun" panose="02010600030101010101" pitchFamily="2" charset="-122"/>
                            </a:rPr>
                            <m:t>1.1</m:t>
                          </m:r>
                        </m:e>
                      </m:d>
                    </m:oMath>
                  </m:oMathPara>
                </a14:m>
                <a:endParaRPr lang="en-US" sz="2000" dirty="0">
                  <a:effectLst/>
                  <a:ea typeface="SimSun" panose="02010600030101010101" pitchFamily="2" charset="-122"/>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If the extremizer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local minimizer or local maximizer, the optimization problem is local optimization problem where traditional methods such as </a:t>
                </a:r>
                <a:r>
                  <a:rPr lang="en-US" sz="2000" dirty="0">
                    <a:solidFill>
                      <a:srgbClr val="000000"/>
                    </a:solidFill>
                    <a:effectLst/>
                    <a:latin typeface="TimesNewRomanPSMT"/>
                    <a:ea typeface="SimSun" panose="02010600030101010101" pitchFamily="2" charset="-122"/>
                    <a:cs typeface="Times New Roman" panose="02020603050405020304" pitchFamily="18" charset="0"/>
                  </a:rPr>
                  <a:t>gradient descent are perfect solutions, but they require </a:t>
                </a:r>
                <a:r>
                  <a:rPr lang="en-US" sz="2000" i="1" dirty="0">
                    <a:solidFill>
                      <a:srgbClr val="000000"/>
                    </a:solidFill>
                    <a:effectLst/>
                    <a:latin typeface="TimesNewRomanPSMT"/>
                    <a:ea typeface="SimSun" panose="02010600030101010101" pitchFamily="2" charset="-122"/>
                    <a:cs typeface="Times New Roman" panose="02020603050405020304" pitchFamily="18" charset="0"/>
                  </a:rPr>
                  <a:t>f</a:t>
                </a:r>
                <a:r>
                  <a:rPr lang="en-US" sz="2000" dirty="0">
                    <a:solidFill>
                      <a:srgbClr val="000000"/>
                    </a:solidFill>
                    <a:effectLst/>
                    <a:latin typeface="TimesNewRomanPSMT"/>
                    <a:ea typeface="SimSun" panose="02010600030101010101" pitchFamily="2" charset="-122"/>
                    <a:cs typeface="Times New Roman" panose="02020603050405020304" pitchFamily="18" charset="0"/>
                  </a:rPr>
                  <a:t>(</a:t>
                </a:r>
                <a:r>
                  <a:rPr lang="en-US" sz="2000" b="1" i="1" dirty="0">
                    <a:solidFill>
                      <a:srgbClr val="000000"/>
                    </a:solidFill>
                    <a:effectLst/>
                    <a:latin typeface="TimesNewRomanPSMT"/>
                    <a:ea typeface="SimSun" panose="02010600030101010101" pitchFamily="2" charset="-122"/>
                    <a:cs typeface="Times New Roman" panose="02020603050405020304" pitchFamily="18" charset="0"/>
                  </a:rPr>
                  <a:t>x</a:t>
                </a:r>
                <a:r>
                  <a:rPr lang="en-US" sz="2000" dirty="0">
                    <a:solidFill>
                      <a:srgbClr val="000000"/>
                    </a:solidFill>
                    <a:effectLst/>
                    <a:latin typeface="TimesNewRomanPSMT"/>
                    <a:ea typeface="SimSun" panose="02010600030101010101" pitchFamily="2" charset="-122"/>
                    <a:cs typeface="Times New Roman" panose="02020603050405020304" pitchFamily="18" charset="0"/>
                  </a:rPr>
                  <a:t>) is totally convex for minimization (concave for maximization). The problem becomes much more complex if </a:t>
                </a:r>
                <a:r>
                  <a:rPr lang="en-US" sz="2000" i="1" dirty="0">
                    <a:solidFill>
                      <a:srgbClr val="000000"/>
                    </a:solidFill>
                    <a:effectLst/>
                    <a:latin typeface="TimesNewRomanPSMT"/>
                    <a:ea typeface="SimSun" panose="02010600030101010101" pitchFamily="2" charset="-122"/>
                    <a:cs typeface="Times New Roman" panose="02020603050405020304" pitchFamily="18" charset="0"/>
                  </a:rPr>
                  <a:t>f</a:t>
                </a:r>
                <a:r>
                  <a:rPr lang="en-US" sz="2000" dirty="0">
                    <a:solidFill>
                      <a:srgbClr val="000000"/>
                    </a:solidFill>
                    <a:effectLst/>
                    <a:latin typeface="TimesNewRomanPSMT"/>
                    <a:ea typeface="SimSun" panose="02010600030101010101" pitchFamily="2" charset="-122"/>
                    <a:cs typeface="Times New Roman" panose="02020603050405020304" pitchFamily="18" charset="0"/>
                  </a:rPr>
                  <a:t>(</a:t>
                </a:r>
                <a:r>
                  <a:rPr lang="en-US" sz="2000" b="1" i="1" dirty="0">
                    <a:solidFill>
                      <a:srgbClr val="000000"/>
                    </a:solidFill>
                    <a:effectLst/>
                    <a:latin typeface="TimesNewRomanPSMT"/>
                    <a:ea typeface="SimSun" panose="02010600030101010101" pitchFamily="2" charset="-122"/>
                    <a:cs typeface="Times New Roman" panose="02020603050405020304" pitchFamily="18" charset="0"/>
                  </a:rPr>
                  <a:t>x</a:t>
                </a:r>
                <a:r>
                  <a:rPr lang="en-US" sz="2000" dirty="0">
                    <a:solidFill>
                      <a:srgbClr val="000000"/>
                    </a:solidFill>
                    <a:effectLst/>
                    <a:latin typeface="TimesNewRomanPSMT"/>
                    <a:ea typeface="SimSun" panose="02010600030101010101" pitchFamily="2" charset="-122"/>
                    <a:cs typeface="Times New Roman" panose="02020603050405020304" pitchFamily="18" charset="0"/>
                  </a:rPr>
                  <a:t>) is not totally convex (concave) which leads that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global extremizer. This is the global optimization problem which is mentioned in this research. As usual,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minimizer by default, but in context of Bayesian optimization (BO) it is better to consider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as maximizer because BO mainly relates to probabilistic distributions whose peaks are concerned much. However, it is not serious because minimization is inverse of maximization, for example:</a:t>
                </a:r>
              </a:p>
              <a:p>
                <a:pPr marL="0" indent="0">
                  <a:buNone/>
                </a:pPr>
                <a14:m>
                  <m:oMathPara xmlns:m="http://schemas.openxmlformats.org/officeDocument/2006/math">
                    <m:oMathParaPr>
                      <m:jc m:val="centerGroup"/>
                    </m:oMathParaPr>
                    <m:oMath xmlns:m="http://schemas.openxmlformats.org/officeDocument/2006/math">
                      <m:func>
                        <m:funcPr>
                          <m:ctrlPr>
                            <a:rPr lang="en-US" sz="2000" i="1">
                              <a:effectLst/>
                              <a:latin typeface="Cambria Math" panose="02040503050406030204" pitchFamily="18" charset="0"/>
                            </a:rPr>
                          </m:ctrlPr>
                        </m:funcPr>
                        <m:fName>
                          <m:limLow>
                            <m:limLowPr>
                              <m:ctrlPr>
                                <a:rPr lang="en-US" sz="2000" i="1">
                                  <a:effectLst/>
                                  <a:latin typeface="Cambria Math" panose="02040503050406030204" pitchFamily="18" charset="0"/>
                                </a:rPr>
                              </m:ctrlPr>
                            </m:limLow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argmin</m:t>
                              </m:r>
                            </m:e>
                            <m:lim>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func>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00" i="1">
                              <a:effectLst/>
                              <a:latin typeface="Cambria Math" panose="02040503050406030204" pitchFamily="18" charset="0"/>
                            </a:rPr>
                          </m:ctrlPr>
                        </m:funcPr>
                        <m:fName>
                          <m:limLow>
                            <m:limLowPr>
                              <m:ctrlPr>
                                <a:rPr lang="en-US" sz="2000" i="1">
                                  <a:effectLst/>
                                  <a:latin typeface="Cambria Math" panose="02040503050406030204" pitchFamily="18" charset="0"/>
                                </a:rPr>
                              </m:ctrlPr>
                            </m:limLow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d>
                        </m:e>
                      </m:func>
                    </m:oMath>
                  </m:oMathPara>
                </a14:m>
                <a:endParaRPr lang="en-US" sz="2000" dirty="0">
                  <a:effectLst/>
                  <a:ea typeface="SimSun" panose="02010600030101010101" pitchFamily="2"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861" y="914399"/>
                <a:ext cx="11767279" cy="5176066"/>
              </a:xfrm>
              <a:blipFill>
                <a:blip r:embed="rId2"/>
                <a:stretch>
                  <a:fillRect l="-518" t="-589" r="-51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20/04/2023</a:t>
            </a:r>
          </a:p>
        </p:txBody>
      </p:sp>
      <p:sp>
        <p:nvSpPr>
          <p:cNvPr id="5" name="Footer Placeholder 4"/>
          <p:cNvSpPr>
            <a:spLocks noGrp="1"/>
          </p:cNvSpPr>
          <p:nvPr>
            <p:ph type="ftr" sz="quarter" idx="11"/>
          </p:nvPr>
        </p:nvSpPr>
        <p:spPr/>
        <p:txBody>
          <a:bodyPr/>
          <a:lstStyle/>
          <a:p>
            <a:r>
              <a:rPr lang="en-US"/>
              <a:t>Tutorial on Bayesian optimization - Loc Nguyen</a:t>
            </a:r>
          </a:p>
        </p:txBody>
      </p:sp>
      <p:sp>
        <p:nvSpPr>
          <p:cNvPr id="6" name="Slide Number Placeholder 5"/>
          <p:cNvSpPr>
            <a:spLocks noGrp="1"/>
          </p:cNvSpPr>
          <p:nvPr>
            <p:ph type="sldNum" sz="quarter" idx="12"/>
          </p:nvPr>
        </p:nvSpPr>
        <p:spPr/>
        <p:txBody>
          <a:bodyPr/>
          <a:lstStyle/>
          <a:p>
            <a:fld id="{5DB5036F-1FF2-46C4-8D2B-59C7E3B91952}" type="slidenum">
              <a:rPr lang="en-US" smtClean="0"/>
              <a:pPr/>
              <a:t>4</a:t>
            </a:fld>
            <a:endParaRPr lang="en-US"/>
          </a:p>
        </p:txBody>
      </p:sp>
    </p:spTree>
    <p:extLst>
      <p:ext uri="{BB962C8B-B14F-4D97-AF65-F5344CB8AC3E}">
        <p14:creationId xmlns:p14="http://schemas.microsoft.com/office/powerpoint/2010/main" val="2237610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E8C2E-74D9-289F-71B9-6A64C0DDBB63}"/>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7488B5-45DD-15F0-1E1F-D282374397F0}"/>
                  </a:ext>
                </a:extLst>
              </p:cNvPr>
              <p:cNvSpPr>
                <a:spLocks noGrp="1"/>
              </p:cNvSpPr>
              <p:nvPr>
                <p:ph idx="1"/>
              </p:nvPr>
            </p:nvSpPr>
            <p:spPr/>
            <p:txBody>
              <a:bodyPr>
                <a:normAutofit/>
              </a:bodyPr>
              <a:lstStyle/>
              <a:p>
                <a:pPr marL="0" marR="0" indent="0" algn="just">
                  <a:spcBef>
                    <a:spcPts val="0"/>
                  </a:spcBef>
                  <a:spcAft>
                    <a:spcPts val="0"/>
                  </a:spcAft>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Suppose only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is considered variable whereas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are known then, mean function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is set to be zero as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 0 so that both the mean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and the variance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are functions of only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e>
                      </m:d>
                      <m:sSup>
                        <m:s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e>
                        <m:sup>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oMath>
                  </m:oMathPara>
                </a14:m>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𝜎</m:t>
                          </m:r>
                        </m:e>
                        <m:sup>
                          <m:r>
                            <a:rPr lang="en-US" sz="2400" i="1">
                              <a:effectLst/>
                              <a:latin typeface="Cambria Math" panose="02040503050406030204" pitchFamily="18" charset="0"/>
                              <a:ea typeface="SimSun" panose="02010600030101010101" pitchFamily="2" charset="-122"/>
                              <a:cs typeface="Times New Roman" panose="02020603050405020304" pitchFamily="18" charset="0"/>
                            </a:rPr>
                            <m:t>2</m:t>
                          </m:r>
                        </m:sup>
                      </m:s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e>
                      </m:d>
                      <m:sSup>
                        <m:s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e>
                        <m:sup>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p>
                      </m:sSup>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oMath>
                  </m:oMathPara>
                </a14:m>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Recall that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m</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is the realistic mean which is recurrently determined by previously known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Sub>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e>
                      </m:d>
                    </m:oMath>
                  </m:oMathPara>
                </a14:m>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The event that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are functions of only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is necessary to define acquisition function for optimization task in BO.</a:t>
                </a:r>
              </a:p>
              <a:p>
                <a:pPr marL="0" marR="0" indent="228600" algn="just">
                  <a:spcBef>
                    <a:spcPts val="0"/>
                  </a:spcBef>
                  <a:spcAft>
                    <a:spcPts val="0"/>
                  </a:spcAft>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GPR can be executed continuously with new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while the old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is incorporated into larger GP </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In practice, such continuous execution is implemented as iterative algorithm whose each iteration has two following steps in the next slide:</a:t>
                </a:r>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BC7488B5-45DD-15F0-1E1F-D282374397F0}"/>
                  </a:ext>
                </a:extLst>
              </p:cNvPr>
              <p:cNvSpPr>
                <a:spLocks noGrp="1" noRot="1" noChangeAspect="1" noMove="1" noResize="1" noEditPoints="1" noAdjustHandles="1" noChangeArrowheads="1" noChangeShapeType="1" noTextEdit="1"/>
              </p:cNvSpPr>
              <p:nvPr>
                <p:ph idx="1"/>
              </p:nvPr>
            </p:nvSpPr>
            <p:spPr>
              <a:blipFill>
                <a:blip r:embed="rId2"/>
                <a:stretch>
                  <a:fillRect l="-928" t="-942" r="-870" b="-94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8CC923F-65B3-C7B2-AC07-851F16430F09}"/>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E008B340-515B-D7DE-EEE4-98D5B687237E}"/>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EB4058A9-1266-EB2B-5E6D-DB6B723B69D7}"/>
              </a:ext>
            </a:extLst>
          </p:cNvPr>
          <p:cNvSpPr>
            <a:spLocks noGrp="1"/>
          </p:cNvSpPr>
          <p:nvPr>
            <p:ph type="sldNum" sz="quarter" idx="12"/>
          </p:nvPr>
        </p:nvSpPr>
        <p:spPr/>
        <p:txBody>
          <a:bodyPr/>
          <a:lstStyle/>
          <a:p>
            <a:fld id="{5DB5036F-1FF2-46C4-8D2B-59C7E3B91952}" type="slidenum">
              <a:rPr lang="en-US" smtClean="0"/>
              <a:pPr/>
              <a:t>40</a:t>
            </a:fld>
            <a:endParaRPr lang="en-US"/>
          </a:p>
        </p:txBody>
      </p:sp>
    </p:spTree>
    <p:extLst>
      <p:ext uri="{BB962C8B-B14F-4D97-AF65-F5344CB8AC3E}">
        <p14:creationId xmlns:p14="http://schemas.microsoft.com/office/powerpoint/2010/main" val="2297570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8E299-55D2-EFF1-7246-E101FB1469B1}"/>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32EB29-2D91-641E-9559-017EB5803ACD}"/>
                  </a:ext>
                </a:extLst>
              </p:cNvPr>
              <p:cNvSpPr>
                <a:spLocks noGrp="1"/>
              </p:cNvSpPr>
              <p:nvPr>
                <p:ph idx="1"/>
              </p:nvPr>
            </p:nvSpPr>
            <p:spPr>
              <a:xfrm>
                <a:off x="168813" y="914398"/>
                <a:ext cx="11859064" cy="2889798"/>
              </a:xfrm>
              <a:ln>
                <a:solidFill>
                  <a:schemeClr val="tx1"/>
                </a:solidFill>
              </a:ln>
            </p:spPr>
            <p:txBody>
              <a:bodyPr>
                <a:noAutofit/>
              </a:bodyPr>
              <a:lstStyle/>
              <a:p>
                <a:pPr marL="0" marR="0" indent="0" algn="just">
                  <a:spcBef>
                    <a:spcPts val="0"/>
                  </a:spcBef>
                  <a:spcAft>
                    <a:spcPts val="0"/>
                  </a:spcAft>
                  <a:buNone/>
                </a:pP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Step</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1:</a:t>
                </a:r>
              </a:p>
              <a:p>
                <a:pPr marR="0" indent="0" algn="l">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Take new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l">
                  <a:spcBef>
                    <a:spcPts val="0"/>
                  </a:spcBef>
                  <a:spcAft>
                    <a:spcPts val="0"/>
                  </a:spcAft>
                  <a:buNone/>
                </a:pPr>
                <a14:m>
                  <m:oMathPara xmlns:m="http://schemas.openxmlformats.org/officeDocument/2006/math">
                    <m:oMathParaPr>
                      <m:jc m:val="left"/>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d>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l">
                  <a:spcBef>
                    <a:spcPts val="0"/>
                  </a:spcBef>
                  <a:spcAft>
                    <a:spcPts val="0"/>
                  </a:spcAft>
                  <a:buNone/>
                </a:pPr>
                <a14:m>
                  <m:oMathPara xmlns:m="http://schemas.openxmlformats.org/officeDocument/2006/math">
                    <m:oMathParaPr>
                      <m:jc m:val="left"/>
                    </m:oMathParaPr>
                    <m:oMath xmlns:m="http://schemas.openxmlformats.org/officeDocument/2006/math">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200" b="1"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p>
                      </m:sSup>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Step</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2:</a:t>
                </a:r>
              </a:p>
              <a:p>
                <a:pPr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indent="0">
                  <a:buNone/>
                </a:pPr>
                <a14:m>
                  <m:oMathPara xmlns:m="http://schemas.openxmlformats.org/officeDocument/2006/math">
                    <m:oMathParaPr>
                      <m:jc m:val="left"/>
                    </m:oMathParaPr>
                    <m:oMath xmlns:m="http://schemas.openxmlformats.org/officeDocument/2006/math">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200" i="1">
                              <a:effectLst/>
                              <a:latin typeface="Cambria Math" panose="02040503050406030204" pitchFamily="18" charset="0"/>
                            </a:rPr>
                          </m:ctrlPr>
                        </m:dPr>
                        <m:e>
                          <m:m>
                            <m:mPr>
                              <m:mcs>
                                <m:mc>
                                  <m:mcPr>
                                    <m:count m:val="1"/>
                                    <m:mcJc m:val="center"/>
                                  </m:mcPr>
                                </m:mc>
                              </m:mcs>
                              <m:ctrlPr>
                                <a:rPr lang="en-US" sz="2200" i="1">
                                  <a:effectLst/>
                                  <a:latin typeface="Cambria Math" panose="02040503050406030204" pitchFamily="18" charset="0"/>
                                </a:rPr>
                              </m:ctrlPr>
                            </m:mPr>
                            <m:m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mr>
                            <m:mr>
                              <m:e>
                                <m:sSup>
                                  <m:sSupPr>
                                    <m:ctrlPr>
                                      <a:rPr lang="en-US" sz="2200" i="1">
                                        <a:effectLst/>
                                        <a:latin typeface="Cambria Math" panose="020405030504060302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mr>
                          </m:m>
                        </m:e>
                      </m:d>
                    </m:oMath>
                  </m:oMathPara>
                </a14:m>
                <a:endParaRPr lang="en-US" sz="2200" dirty="0"/>
              </a:p>
            </p:txBody>
          </p:sp>
        </mc:Choice>
        <mc:Fallback xmlns="">
          <p:sp>
            <p:nvSpPr>
              <p:cNvPr id="3" name="Content Placeholder 2">
                <a:extLst>
                  <a:ext uri="{FF2B5EF4-FFF2-40B4-BE49-F238E27FC236}">
                    <a16:creationId xmlns:a16="http://schemas.microsoft.com/office/drawing/2014/main" id="{CE32EB29-2D91-641E-9559-017EB5803ACD}"/>
                  </a:ext>
                </a:extLst>
              </p:cNvPr>
              <p:cNvSpPr>
                <a:spLocks noGrp="1" noRot="1" noChangeAspect="1" noMove="1" noResize="1" noEditPoints="1" noAdjustHandles="1" noChangeArrowheads="1" noChangeShapeType="1" noTextEdit="1"/>
              </p:cNvSpPr>
              <p:nvPr>
                <p:ph idx="1"/>
              </p:nvPr>
            </p:nvSpPr>
            <p:spPr>
              <a:xfrm>
                <a:off x="168813" y="914398"/>
                <a:ext cx="11859064" cy="2889798"/>
              </a:xfrm>
              <a:blipFill>
                <a:blip r:embed="rId2"/>
                <a:stretch>
                  <a:fillRect l="-616" t="-1261"/>
                </a:stretch>
              </a:blipFill>
              <a:ln>
                <a:solidFill>
                  <a:schemeClr val="tx1"/>
                </a:solidFill>
              </a:ln>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9847E79-F41B-6E96-AD7F-D5B8864401C8}"/>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F429E5F9-A4A6-0465-7193-E1D3B873F215}"/>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DAF03AEA-B3AD-37D5-FDC6-BF9E2B8A49E7}"/>
              </a:ext>
            </a:extLst>
          </p:cNvPr>
          <p:cNvSpPr>
            <a:spLocks noGrp="1"/>
          </p:cNvSpPr>
          <p:nvPr>
            <p:ph type="sldNum" sz="quarter" idx="12"/>
          </p:nvPr>
        </p:nvSpPr>
        <p:spPr/>
        <p:txBody>
          <a:bodyPr/>
          <a:lstStyle/>
          <a:p>
            <a:fld id="{5DB5036F-1FF2-46C4-8D2B-59C7E3B91952}" type="slidenum">
              <a:rPr lang="en-US" smtClean="0"/>
              <a:pPr/>
              <a:t>41</a:t>
            </a:fld>
            <a:endParaRPr lang="en-US"/>
          </a:p>
        </p:txBody>
      </p:sp>
      <p:sp>
        <p:nvSpPr>
          <p:cNvPr id="7" name="Content Placeholder 2">
            <a:extLst>
              <a:ext uri="{FF2B5EF4-FFF2-40B4-BE49-F238E27FC236}">
                <a16:creationId xmlns:a16="http://schemas.microsoft.com/office/drawing/2014/main" id="{173AC8E2-586B-675E-E3B9-DEA6AAB77722}"/>
              </a:ext>
            </a:extLst>
          </p:cNvPr>
          <p:cNvSpPr txBox="1">
            <a:spLocks/>
          </p:cNvSpPr>
          <p:nvPr/>
        </p:nvSpPr>
        <p:spPr>
          <a:xfrm>
            <a:off x="168813" y="4158593"/>
            <a:ext cx="11859064" cy="1833608"/>
          </a:xfrm>
          <a:prstGeom prst="rect">
            <a:avLst/>
          </a:prstGeom>
        </p:spPr>
        <p:txBody>
          <a:bodyPr vert="horz" lIns="91440" tIns="45720" rIns="91440" bIns="45720" rtlCol="0">
            <a:noAutofit/>
          </a:bodyPr>
          <a:lstStyle>
            <a:lvl1pPr marL="228600" indent="-228600" algn="just"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In step 1, the covariance matrix Σ(</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 not recomputed entirely because some of its elements Σ(</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were determined before.</a:t>
            </a:r>
          </a:p>
          <a:p>
            <a:pPr marL="0" indent="228600">
              <a:buNone/>
            </a:pPr>
            <a:r>
              <a:rPr lang="en-US" sz="2200" dirty="0">
                <a:effectLst/>
                <a:latin typeface="Times New Roman" panose="02020603050405020304" pitchFamily="18" charset="0"/>
                <a:ea typeface="SimSun" panose="02010600030101010101" pitchFamily="2" charset="-122"/>
              </a:rPr>
              <a:t>Because GP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will get huge when the iterative algorithm repeats many iterations and </a:t>
            </a:r>
            <a:r>
              <a:rPr lang="en-US" sz="2200" b="1" i="1" dirty="0">
                <a:effectLst/>
                <a:latin typeface="Times New Roman" panose="02020603050405020304" pitchFamily="18" charset="0"/>
                <a:ea typeface="SimSun" panose="02010600030101010101" pitchFamily="2" charset="-122"/>
              </a:rPr>
              <a:t>X</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is incorporated into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over and over again, it is possible to apply first-order Markov property so that each iteration remembers only one previous </a:t>
            </a:r>
            <a:r>
              <a:rPr lang="en-US" sz="2200"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Therefore, we can assign </a:t>
            </a:r>
            <a:r>
              <a:rPr lang="en-US" sz="2200" b="1" i="1" dirty="0">
                <a:effectLst/>
                <a:latin typeface="Times New Roman" panose="02020603050405020304" pitchFamily="18" charset="0"/>
                <a:ea typeface="SimSun" panose="02010600030101010101" pitchFamily="2" charset="-122"/>
              </a:rPr>
              <a:t>X</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to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as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 </a:t>
            </a:r>
            <a:r>
              <a:rPr lang="en-US" sz="2200" b="1" i="1" dirty="0">
                <a:effectLst/>
                <a:latin typeface="Times New Roman" panose="02020603050405020304" pitchFamily="18" charset="0"/>
                <a:ea typeface="SimSun" panose="02010600030101010101" pitchFamily="2" charset="-122"/>
              </a:rPr>
              <a:t>X</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in step 2 so that the iterative algorithm runs faster and saves more computational resources as in the next slide:</a:t>
            </a:r>
            <a:endParaRPr lang="en-US" sz="2200" dirty="0"/>
          </a:p>
        </p:txBody>
      </p:sp>
      <p:sp>
        <p:nvSpPr>
          <p:cNvPr id="9" name="TextBox 8">
            <a:extLst>
              <a:ext uri="{FF2B5EF4-FFF2-40B4-BE49-F238E27FC236}">
                <a16:creationId xmlns:a16="http://schemas.microsoft.com/office/drawing/2014/main" id="{4C7D02FA-750B-7B29-9805-452D1C5C8054}"/>
              </a:ext>
            </a:extLst>
          </p:cNvPr>
          <p:cNvSpPr txBox="1"/>
          <p:nvPr/>
        </p:nvSpPr>
        <p:spPr>
          <a:xfrm>
            <a:off x="4038600" y="3804196"/>
            <a:ext cx="4114800" cy="430887"/>
          </a:xfrm>
          <a:prstGeom prst="rect">
            <a:avLst/>
          </a:prstGeom>
          <a:noFill/>
        </p:spPr>
        <p:txBody>
          <a:bodyPr wrap="square">
            <a:spAutoFit/>
          </a:bodyPr>
          <a:lstStyle/>
          <a:p>
            <a:pPr marL="0" marR="0" algn="ctr">
              <a:spcBef>
                <a:spcPts val="0"/>
              </a:spcBef>
              <a:spcAft>
                <a:spcPts val="0"/>
              </a:spcAft>
            </a:pPr>
            <a:r>
              <a:rPr lang="en-US" sz="2200" b="1" dirty="0">
                <a:effectLst/>
                <a:latin typeface="Times New Roman" panose="02020603050405020304" pitchFamily="18" charset="0"/>
                <a:ea typeface="SimSun" panose="02010600030101010101" pitchFamily="2" charset="-122"/>
                <a:cs typeface="Times New Roman" panose="02020603050405020304" pitchFamily="18" charset="0"/>
              </a:rPr>
              <a:t>Table 3.1.</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GPR algorithm</a:t>
            </a:r>
          </a:p>
        </p:txBody>
      </p:sp>
    </p:spTree>
    <p:extLst>
      <p:ext uri="{BB962C8B-B14F-4D97-AF65-F5344CB8AC3E}">
        <p14:creationId xmlns:p14="http://schemas.microsoft.com/office/powerpoint/2010/main" val="655926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EE594-B279-9B28-A011-A9656C721167}"/>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CD7370-BE57-9B8C-40D6-74D0A5C1DF1C}"/>
                  </a:ext>
                </a:extLst>
              </p:cNvPr>
              <p:cNvSpPr>
                <a:spLocks noGrp="1"/>
              </p:cNvSpPr>
              <p:nvPr>
                <p:ph idx="1"/>
              </p:nvPr>
            </p:nvSpPr>
            <p:spPr>
              <a:xfrm>
                <a:off x="379827" y="914398"/>
                <a:ext cx="11465169" cy="2603809"/>
              </a:xfrm>
              <a:ln>
                <a:solidFill>
                  <a:schemeClr val="tx1"/>
                </a:solidFill>
              </a:ln>
            </p:spPr>
            <p:txBody>
              <a:bodyPr>
                <a:noAutofit/>
              </a:bodyPr>
              <a:lstStyle/>
              <a:p>
                <a:pPr marL="0" marR="0" indent="0" algn="just">
                  <a:spcBef>
                    <a:spcPts val="0"/>
                  </a:spcBef>
                  <a:spcAft>
                    <a:spcPts val="0"/>
                  </a:spcAft>
                  <a:buNone/>
                </a:pP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Step</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1:</a:t>
                </a:r>
              </a:p>
              <a:p>
                <a:pPr marR="0" indent="0" algn="l">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Take new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l">
                  <a:spcBef>
                    <a:spcPts val="0"/>
                  </a:spcBef>
                  <a:spcAft>
                    <a:spcPts val="0"/>
                  </a:spcAft>
                  <a:buNone/>
                </a:pPr>
                <a14:m>
                  <m:oMathPara xmlns:m="http://schemas.openxmlformats.org/officeDocument/2006/math">
                    <m:oMathParaPr>
                      <m:jc m:val="left"/>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d>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l">
                  <a:spcBef>
                    <a:spcPts val="0"/>
                  </a:spcBef>
                  <a:spcAft>
                    <a:spcPts val="0"/>
                  </a:spcAft>
                  <a:buNone/>
                </a:pPr>
                <a14:m>
                  <m:oMathPara xmlns:m="http://schemas.openxmlformats.org/officeDocument/2006/math">
                    <m:oMathParaPr>
                      <m:jc m:val="left"/>
                    </m:oMathParaPr>
                    <m:oMath xmlns:m="http://schemas.openxmlformats.org/officeDocument/2006/math">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200" b="1"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p>
                      </m:sSup>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Step</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2:</a:t>
                </a:r>
              </a:p>
              <a:p>
                <a:pPr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indent="0">
                  <a:buNone/>
                </a:pPr>
                <a14:m>
                  <m:oMathPara xmlns:m="http://schemas.openxmlformats.org/officeDocument/2006/math">
                    <m:oMathParaPr>
                      <m:jc m:val="left"/>
                    </m:oMathParaPr>
                    <m:oMath xmlns:m="http://schemas.openxmlformats.org/officeDocument/2006/math">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oMath>
                  </m:oMathPara>
                </a14:m>
                <a:endParaRPr lang="en-US" sz="2200" dirty="0"/>
              </a:p>
            </p:txBody>
          </p:sp>
        </mc:Choice>
        <mc:Fallback xmlns="">
          <p:sp>
            <p:nvSpPr>
              <p:cNvPr id="3" name="Content Placeholder 2">
                <a:extLst>
                  <a:ext uri="{FF2B5EF4-FFF2-40B4-BE49-F238E27FC236}">
                    <a16:creationId xmlns:a16="http://schemas.microsoft.com/office/drawing/2014/main" id="{CCCD7370-BE57-9B8C-40D6-74D0A5C1DF1C}"/>
                  </a:ext>
                </a:extLst>
              </p:cNvPr>
              <p:cNvSpPr>
                <a:spLocks noGrp="1" noRot="1" noChangeAspect="1" noMove="1" noResize="1" noEditPoints="1" noAdjustHandles="1" noChangeArrowheads="1" noChangeShapeType="1" noTextEdit="1"/>
              </p:cNvSpPr>
              <p:nvPr>
                <p:ph idx="1"/>
              </p:nvPr>
            </p:nvSpPr>
            <p:spPr>
              <a:xfrm>
                <a:off x="379827" y="914398"/>
                <a:ext cx="11465169" cy="2603809"/>
              </a:xfrm>
              <a:blipFill>
                <a:blip r:embed="rId2"/>
                <a:stretch>
                  <a:fillRect l="-637" t="-1399" b="-1166"/>
                </a:stretch>
              </a:blipFill>
              <a:ln>
                <a:solidFill>
                  <a:schemeClr val="tx1"/>
                </a:solidFill>
              </a:ln>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A0A12A9-6B04-660C-3F57-F1FA6971575F}"/>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4B00C230-D863-7FAE-C3C3-ABD682FDC99C}"/>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CAA0F219-319C-5294-71F7-67AD48E174D8}"/>
              </a:ext>
            </a:extLst>
          </p:cNvPr>
          <p:cNvSpPr>
            <a:spLocks noGrp="1"/>
          </p:cNvSpPr>
          <p:nvPr>
            <p:ph type="sldNum" sz="quarter" idx="12"/>
          </p:nvPr>
        </p:nvSpPr>
        <p:spPr/>
        <p:txBody>
          <a:bodyPr/>
          <a:lstStyle/>
          <a:p>
            <a:fld id="{5DB5036F-1FF2-46C4-8D2B-59C7E3B91952}" type="slidenum">
              <a:rPr lang="en-US" smtClean="0"/>
              <a:pPr/>
              <a:t>42</a:t>
            </a:fld>
            <a:endParaRPr lang="en-US"/>
          </a:p>
        </p:txBody>
      </p:sp>
      <p:sp>
        <p:nvSpPr>
          <p:cNvPr id="7" name="Content Placeholder 2">
            <a:extLst>
              <a:ext uri="{FF2B5EF4-FFF2-40B4-BE49-F238E27FC236}">
                <a16:creationId xmlns:a16="http://schemas.microsoft.com/office/drawing/2014/main" id="{597277A9-848D-90FF-B571-167808436B7A}"/>
              </a:ext>
            </a:extLst>
          </p:cNvPr>
          <p:cNvSpPr txBox="1">
            <a:spLocks/>
          </p:cNvSpPr>
          <p:nvPr/>
        </p:nvSpPr>
        <p:spPr>
          <a:xfrm>
            <a:off x="379827" y="4119278"/>
            <a:ext cx="11465169" cy="2098642"/>
          </a:xfrm>
          <a:prstGeom prst="rect">
            <a:avLst/>
          </a:prstGeom>
        </p:spPr>
        <p:txBody>
          <a:bodyPr vert="horz" lIns="91440" tIns="45720" rIns="91440" bIns="45720" rtlCol="0">
            <a:noAutofit/>
          </a:bodyPr>
          <a:lstStyle>
            <a:lvl1pPr marL="228600" indent="-228600" algn="just"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a:effectLst/>
                <a:latin typeface="Times New Roman" panose="02020603050405020304" pitchFamily="18" charset="0"/>
                <a:ea typeface="SimSun" panose="02010600030101010101" pitchFamily="2" charset="-122"/>
              </a:rPr>
              <a:t>However, this advantage of first-order Markov property cannot be applied into BO (by defining how to take new </a:t>
            </a:r>
            <a:r>
              <a:rPr lang="en-US" sz="2200" b="1" i="1" dirty="0">
                <a:effectLst/>
                <a:latin typeface="Times New Roman" panose="02020603050405020304" pitchFamily="18" charset="0"/>
                <a:ea typeface="SimSun" panose="02010600030101010101" pitchFamily="2" charset="-122"/>
              </a:rPr>
              <a:t>X</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with acquisition functions) because it is necessary to look entire </a:t>
            </a:r>
            <a:r>
              <a:rPr lang="en-US" sz="2200"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domain forward and backward to find out potential global optimizer. The use of Markov property will be appropriate to tasks of prediction and estimation in which entire time series are split into many smaller time windows where it is necessary to remember </a:t>
            </a:r>
            <a:r>
              <a:rPr lang="en-US" sz="2200" i="1" dirty="0">
                <a:effectLst/>
                <a:latin typeface="Times New Roman" panose="02020603050405020304" pitchFamily="18" charset="0"/>
                <a:ea typeface="SimSun" panose="02010600030101010101" pitchFamily="2" charset="-122"/>
              </a:rPr>
              <a:t>w</a:t>
            </a:r>
            <a:r>
              <a:rPr lang="en-US" sz="2200" dirty="0">
                <a:effectLst/>
                <a:latin typeface="Times New Roman" panose="02020603050405020304" pitchFamily="18" charset="0"/>
                <a:ea typeface="SimSun" panose="02010600030101010101" pitchFamily="2" charset="-122"/>
              </a:rPr>
              <a:t> windows with </a:t>
            </a:r>
            <a:r>
              <a:rPr lang="en-US" sz="2200" i="1" dirty="0">
                <a:effectLst/>
                <a:latin typeface="Times New Roman" panose="02020603050405020304" pitchFamily="18" charset="0"/>
                <a:ea typeface="SimSun" panose="02010600030101010101" pitchFamily="2" charset="-122"/>
              </a:rPr>
              <a:t>w</a:t>
            </a:r>
            <a:r>
              <a:rPr lang="en-US" sz="2200" dirty="0">
                <a:effectLst/>
                <a:latin typeface="Times New Roman" panose="02020603050405020304" pitchFamily="18" charset="0"/>
                <a:ea typeface="SimSun" panose="02010600030101010101" pitchFamily="2" charset="-122"/>
              </a:rPr>
              <a:t>-order Markov property. Shortly, the assignment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 </a:t>
            </a:r>
            <a:r>
              <a:rPr lang="en-US" sz="2200" b="1" i="1" dirty="0">
                <a:effectLst/>
                <a:latin typeface="Times New Roman" panose="02020603050405020304" pitchFamily="18" charset="0"/>
                <a:ea typeface="SimSun" panose="02010600030101010101" pitchFamily="2" charset="-122"/>
              </a:rPr>
              <a:t>X</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is suitable to forward modeling.</a:t>
            </a:r>
            <a:endParaRPr lang="en-US" sz="2200" dirty="0"/>
          </a:p>
        </p:txBody>
      </p:sp>
      <p:sp>
        <p:nvSpPr>
          <p:cNvPr id="9" name="TextBox 8">
            <a:extLst>
              <a:ext uri="{FF2B5EF4-FFF2-40B4-BE49-F238E27FC236}">
                <a16:creationId xmlns:a16="http://schemas.microsoft.com/office/drawing/2014/main" id="{CEFA0FEC-EA39-07E5-F4AA-F990B76BD9DA}"/>
              </a:ext>
            </a:extLst>
          </p:cNvPr>
          <p:cNvSpPr txBox="1"/>
          <p:nvPr/>
        </p:nvSpPr>
        <p:spPr>
          <a:xfrm>
            <a:off x="2646485" y="3585078"/>
            <a:ext cx="6899030" cy="430887"/>
          </a:xfrm>
          <a:prstGeom prst="rect">
            <a:avLst/>
          </a:prstGeom>
          <a:noFill/>
        </p:spPr>
        <p:txBody>
          <a:bodyPr wrap="square">
            <a:spAutoFit/>
          </a:bodyPr>
          <a:lstStyle/>
          <a:p>
            <a:r>
              <a:rPr lang="en-US" sz="2200" b="1" dirty="0">
                <a:effectLst/>
                <a:latin typeface="Times New Roman" panose="02020603050405020304" pitchFamily="18" charset="0"/>
                <a:ea typeface="SimSun" panose="02010600030101010101" pitchFamily="2" charset="-122"/>
              </a:rPr>
              <a:t>Table 3.2.</a:t>
            </a:r>
            <a:r>
              <a:rPr lang="en-US" sz="2200" dirty="0">
                <a:effectLst/>
                <a:latin typeface="Times New Roman" panose="02020603050405020304" pitchFamily="18" charset="0"/>
                <a:ea typeface="SimSun" panose="02010600030101010101" pitchFamily="2" charset="-122"/>
              </a:rPr>
              <a:t> GPR algorithm with first-order Markov property</a:t>
            </a:r>
            <a:endParaRPr lang="en-US" sz="2200" dirty="0"/>
          </a:p>
        </p:txBody>
      </p:sp>
    </p:spTree>
    <p:extLst>
      <p:ext uri="{BB962C8B-B14F-4D97-AF65-F5344CB8AC3E}">
        <p14:creationId xmlns:p14="http://schemas.microsoft.com/office/powerpoint/2010/main" val="3006944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14F7-6E7C-95CB-EA06-DC208194DB05}"/>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13C2CC-23D5-9728-073A-0B33A41A9A59}"/>
                  </a:ext>
                </a:extLst>
              </p:cNvPr>
              <p:cNvSpPr>
                <a:spLocks noGrp="1"/>
              </p:cNvSpPr>
              <p:nvPr>
                <p:ph idx="1"/>
              </p:nvPr>
            </p:nvSpPr>
            <p:spPr>
              <a:xfrm>
                <a:off x="196947" y="914399"/>
                <a:ext cx="11746523" cy="5176066"/>
              </a:xfrm>
            </p:spPr>
            <p:txBody>
              <a:bodyPr>
                <a:noAutofit/>
              </a:bodyPr>
              <a:lstStyle/>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GPR focuses mainly on the regressive (posterior) covariance matrix Σ(</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via kernel function Σ(</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because adjusting the regressive (posterior) mean vector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via adjusting the mean function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unnecessary due to:</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d>
                        </m:e>
                      </m:d>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As usual, mean function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are set to be zero as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b="1"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so that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d>
                        </m:e>
                      </m:d>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Which is indeed an arithmetic regression of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on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in addition to the main semantic meaning that the posterior PDF of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given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the main regression. However, it is still better to define exactly the mean function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in cases of predicting more precisely confident intervals of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Y </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based on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because the equation above: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d>
                        </m:e>
                      </m:d>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Which implies variation of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according to variation of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from the origin. It is not a real value of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By another way, if setting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(also deriving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so that</a:t>
                </a:r>
              </a:p>
              <a:p>
                <a:pPr marL="0" indent="0">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100" i="1">
                              <a:effectLst/>
                              <a:latin typeface="Cambria Math" panose="02040503050406030204" pitchFamily="18" charset="0"/>
                            </a:rPr>
                          </m:ctrlPr>
                        </m:dPr>
                        <m:e>
                          <m:sSup>
                            <m:sSupPr>
                              <m:ctrlPr>
                                <a:rPr lang="en-US" sz="2100" i="1">
                                  <a:effectLst/>
                                  <a:latin typeface="Cambria Math" panose="020405030504060302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100" i="1">
                              <a:effectLst/>
                              <a:latin typeface="Cambria Math" panose="02040503050406030204" pitchFamily="18" charset="0"/>
                            </a:rPr>
                          </m:ctrlPr>
                        </m:dPr>
                        <m:e>
                          <m:sSup>
                            <m:sSupPr>
                              <m:ctrlPr>
                                <a:rPr lang="en-US" sz="2100" i="1">
                                  <a:effectLst/>
                                  <a:latin typeface="Cambria Math" panose="020405030504060302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100" i="1">
                              <a:effectLst/>
                              <a:latin typeface="Cambria Math" panose="02040503050406030204" pitchFamily="18" charset="0"/>
                            </a:rPr>
                          </m:ctrlPr>
                        </m:sSupPr>
                        <m:e>
                          <m:d>
                            <m:dPr>
                              <m:ctrlPr>
                                <a:rPr lang="en-US" sz="2100" i="1">
                                  <a:effectLst/>
                                  <a:latin typeface="Cambria Math" panose="02040503050406030204" pitchFamily="18" charset="0"/>
                                </a:rPr>
                              </m:ctrlPr>
                            </m:d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d>
                        </m:e>
                      </m:d>
                    </m:oMath>
                  </m:oMathPara>
                </a14:m>
                <a:endParaRPr lang="en-US" sz="2100" dirty="0"/>
              </a:p>
              <a:p>
                <a:pPr marL="0" indent="0">
                  <a:buNone/>
                </a:pPr>
                <a:r>
                  <a:rPr lang="en-US" sz="2100" dirty="0">
                    <a:effectLst/>
                    <a:latin typeface="Times New Roman" panose="02020603050405020304" pitchFamily="18" charset="0"/>
                    <a:ea typeface="SimSun" panose="02010600030101010101" pitchFamily="2" charset="-122"/>
                  </a:rPr>
                  <a:t>That is not a regression function, which is impossible to predict </a:t>
                </a:r>
                <a:r>
                  <a:rPr lang="en-US" sz="2100" i="1" dirty="0">
                    <a:effectLst/>
                    <a:latin typeface="Times New Roman" panose="02020603050405020304" pitchFamily="18" charset="0"/>
                    <a:ea typeface="SimSun" panose="02010600030101010101" pitchFamily="2" charset="-122"/>
                  </a:rPr>
                  <a:t>Y</a:t>
                </a:r>
                <a:r>
                  <a:rPr lang="en-US" sz="2100"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based on </a:t>
                </a:r>
                <a:r>
                  <a:rPr lang="en-US" sz="2100" i="1" dirty="0">
                    <a:effectLst/>
                    <a:latin typeface="Times New Roman" panose="02020603050405020304" pitchFamily="18" charset="0"/>
                    <a:ea typeface="SimSun" panose="02010600030101010101" pitchFamily="2" charset="-122"/>
                  </a:rPr>
                  <a:t>X</a:t>
                </a:r>
                <a:r>
                  <a:rPr lang="en-US" sz="2100"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if </a:t>
                </a:r>
                <a:r>
                  <a:rPr lang="en-US" sz="2100" i="1" dirty="0">
                    <a:effectLst/>
                    <a:latin typeface="Times New Roman" panose="02020603050405020304" pitchFamily="18" charset="0"/>
                    <a:ea typeface="SimSun" panose="02010600030101010101" pitchFamily="2" charset="-122"/>
                  </a:rPr>
                  <a:t>Y</a:t>
                </a:r>
                <a:r>
                  <a:rPr lang="en-US" sz="2100"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is unknown.</a:t>
                </a:r>
                <a:endParaRPr lang="en-US" sz="2100" dirty="0"/>
              </a:p>
            </p:txBody>
          </p:sp>
        </mc:Choice>
        <mc:Fallback xmlns="">
          <p:sp>
            <p:nvSpPr>
              <p:cNvPr id="3" name="Content Placeholder 2">
                <a:extLst>
                  <a:ext uri="{FF2B5EF4-FFF2-40B4-BE49-F238E27FC236}">
                    <a16:creationId xmlns:a16="http://schemas.microsoft.com/office/drawing/2014/main" id="{BB13C2CC-23D5-9728-073A-0B33A41A9A59}"/>
                  </a:ext>
                </a:extLst>
              </p:cNvPr>
              <p:cNvSpPr>
                <a:spLocks noGrp="1" noRot="1" noChangeAspect="1" noMove="1" noResize="1" noEditPoints="1" noAdjustHandles="1" noChangeArrowheads="1" noChangeShapeType="1" noTextEdit="1"/>
              </p:cNvSpPr>
              <p:nvPr>
                <p:ph idx="1"/>
              </p:nvPr>
            </p:nvSpPr>
            <p:spPr>
              <a:xfrm>
                <a:off x="196947" y="914399"/>
                <a:ext cx="11746523" cy="5176066"/>
              </a:xfrm>
              <a:blipFill>
                <a:blip r:embed="rId2"/>
                <a:stretch>
                  <a:fillRect l="-623" t="-707" r="-623" b="-482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D96FE0E-822A-C499-EC43-C6B433B83181}"/>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0B7F2321-ECB2-7BF8-D6C5-BDA91318A868}"/>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53D9ECE8-B9AE-538A-EADE-71DAD0F8DFBC}"/>
              </a:ext>
            </a:extLst>
          </p:cNvPr>
          <p:cNvSpPr>
            <a:spLocks noGrp="1"/>
          </p:cNvSpPr>
          <p:nvPr>
            <p:ph type="sldNum" sz="quarter" idx="12"/>
          </p:nvPr>
        </p:nvSpPr>
        <p:spPr/>
        <p:txBody>
          <a:bodyPr/>
          <a:lstStyle/>
          <a:p>
            <a:fld id="{5DB5036F-1FF2-46C4-8D2B-59C7E3B91952}" type="slidenum">
              <a:rPr lang="en-US" smtClean="0"/>
              <a:pPr/>
              <a:t>43</a:t>
            </a:fld>
            <a:endParaRPr lang="en-US"/>
          </a:p>
        </p:txBody>
      </p:sp>
    </p:spTree>
    <p:extLst>
      <p:ext uri="{BB962C8B-B14F-4D97-AF65-F5344CB8AC3E}">
        <p14:creationId xmlns:p14="http://schemas.microsoft.com/office/powerpoint/2010/main" val="13159984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AA390-4329-1829-473D-F0065F424D77}"/>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1D4143-6BA4-6F57-8C93-6FA267907332}"/>
                  </a:ext>
                </a:extLst>
              </p:cNvPr>
              <p:cNvSpPr>
                <a:spLocks noGrp="1"/>
              </p:cNvSpPr>
              <p:nvPr>
                <p:ph idx="1"/>
              </p:nvPr>
            </p:nvSpPr>
            <p:spPr>
              <a:xfrm>
                <a:off x="182880" y="914399"/>
                <a:ext cx="11816862" cy="5176066"/>
              </a:xfrm>
            </p:spPr>
            <p:txBody>
              <a:bodyPr>
                <a:noAutofit/>
              </a:bodyPr>
              <a:lstStyle/>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Therefore, I propose a technique based on linear regression model to define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with constraint that each element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depend only on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for instance: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e>
                                </m:d>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e>
                                </m:d>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mr>
                          </m:m>
                        </m:e>
                      </m:d>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900" dirty="0">
                    <a:effectLst/>
                    <a:latin typeface="Times New Roman" panose="02020603050405020304" pitchFamily="18" charset="0"/>
                    <a:ea typeface="SimSun" panose="02010600030101010101" pitchFamily="2" charset="-122"/>
                  </a:rPr>
                  <a:t>Note, </a:t>
                </a:r>
                <a:r>
                  <a:rPr lang="en-US" sz="1900"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represents any </a:t>
                </a:r>
                <a:r>
                  <a:rPr lang="en-US" sz="1900" i="1" dirty="0">
                    <a:effectLst/>
                    <a:latin typeface="Times New Roman" panose="02020603050405020304" pitchFamily="18" charset="0"/>
                    <a:ea typeface="SimSun" panose="02010600030101010101" pitchFamily="2" charset="-122"/>
                  </a:rPr>
                  <a:t>Y</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belonging to the subprocess </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Y</a:t>
                </a:r>
                <a:r>
                  <a:rPr lang="en-US" sz="1900" i="1" baseline="-25000" dirty="0">
                    <a:effectLst/>
                    <a:latin typeface="Times New Roman" panose="02020603050405020304" pitchFamily="18" charset="0"/>
                    <a:ea typeface="SimSun" panose="02010600030101010101" pitchFamily="2" charset="-122"/>
                  </a:rPr>
                  <a:t>n</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Y</a:t>
                </a:r>
                <a:r>
                  <a:rPr lang="en-US" sz="1900" i="1" baseline="-25000" dirty="0">
                    <a:effectLst/>
                    <a:latin typeface="Times New Roman" panose="02020603050405020304" pitchFamily="18" charset="0"/>
                    <a:ea typeface="SimSun" panose="02010600030101010101" pitchFamily="2" charset="-122"/>
                  </a:rPr>
                  <a:t>n</a:t>
                </a:r>
                <a:r>
                  <a:rPr lang="en-US" sz="1900" baseline="-25000" dirty="0">
                    <a:effectLst/>
                    <a:latin typeface="Times New Roman" panose="02020603050405020304" pitchFamily="18" charset="0"/>
                    <a:ea typeface="SimSun" panose="02010600030101010101" pitchFamily="2" charset="-122"/>
                  </a:rPr>
                  <a:t>+2</a:t>
                </a:r>
                <a:r>
                  <a:rPr lang="en-US" sz="1900" dirty="0">
                    <a:effectLst/>
                    <a:latin typeface="Times New Roman" panose="02020603050405020304" pitchFamily="18" charset="0"/>
                    <a:ea typeface="SimSun" panose="02010600030101010101" pitchFamily="2" charset="-122"/>
                  </a:rPr>
                  <a:t>,…,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n</a:t>
                </a:r>
                <a:r>
                  <a:rPr lang="en-US" sz="1900" baseline="-25000" dirty="0" err="1">
                    <a:effectLst/>
                    <a:latin typeface="Times New Roman" panose="02020603050405020304" pitchFamily="18" charset="0"/>
                    <a:ea typeface="SimSun" panose="02010600030101010101" pitchFamily="2" charset="-122"/>
                  </a:rPr>
                  <a:t>+</a:t>
                </a:r>
                <a:r>
                  <a:rPr lang="en-US" sz="1900" i="1" baseline="-25000" dirty="0" err="1">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a:t>
                </a:r>
                <a:r>
                  <a:rPr lang="en-US" sz="1900" i="1" baseline="30000" dirty="0">
                    <a:effectLst/>
                    <a:latin typeface="Times New Roman" panose="02020603050405020304" pitchFamily="18" charset="0"/>
                    <a:ea typeface="SimSun" panose="02010600030101010101" pitchFamily="2" charset="-122"/>
                  </a:rPr>
                  <a:t>T</a:t>
                </a:r>
                <a:r>
                  <a:rPr lang="en-US" sz="1900" dirty="0">
                    <a:effectLst/>
                    <a:latin typeface="Times New Roman" panose="02020603050405020304" pitchFamily="18" charset="0"/>
                    <a:ea typeface="SimSun" panose="02010600030101010101" pitchFamily="2" charset="-122"/>
                  </a:rPr>
                  <a:t> and </a:t>
                </a:r>
                <a:r>
                  <a:rPr lang="en-US" sz="1900" i="1" dirty="0">
                    <a:effectLst/>
                    <a:latin typeface="Times New Roman" panose="02020603050405020304" pitchFamily="18" charset="0"/>
                    <a:ea typeface="SimSun" panose="02010600030101010101" pitchFamily="2" charset="-122"/>
                  </a:rPr>
                  <a:t>X</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represents any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belonging to the subprocess </a:t>
                </a:r>
                <a:r>
                  <a:rPr lang="en-US" sz="1900" b="1" i="1" dirty="0">
                    <a:effectLst/>
                    <a:latin typeface="Times New Roman" panose="02020603050405020304" pitchFamily="18" charset="0"/>
                    <a:ea typeface="SimSun" panose="02010600030101010101" pitchFamily="2" charset="-122"/>
                  </a:rPr>
                  <a:t>X</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n</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n</a:t>
                </a:r>
                <a:r>
                  <a:rPr lang="en-US" sz="1900" baseline="-25000" dirty="0">
                    <a:effectLst/>
                    <a:latin typeface="Times New Roman" panose="02020603050405020304" pitchFamily="18" charset="0"/>
                    <a:ea typeface="SimSun" panose="02010600030101010101" pitchFamily="2" charset="-122"/>
                  </a:rPr>
                  <a:t>+2</a:t>
                </a:r>
                <a:r>
                  <a:rPr lang="en-US" sz="1900" dirty="0">
                    <a:effectLst/>
                    <a:latin typeface="Times New Roman" panose="02020603050405020304" pitchFamily="18" charset="0"/>
                    <a:ea typeface="SimSun" panose="02010600030101010101" pitchFamily="2" charset="-122"/>
                  </a:rPr>
                  <a:t>,…, </a:t>
                </a:r>
                <a:r>
                  <a:rPr lang="en-US" sz="1900"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n</a:t>
                </a:r>
                <a:r>
                  <a:rPr lang="en-US" sz="1900" baseline="-25000" dirty="0" err="1">
                    <a:effectLst/>
                    <a:latin typeface="Times New Roman" panose="02020603050405020304" pitchFamily="18" charset="0"/>
                    <a:ea typeface="SimSun" panose="02010600030101010101" pitchFamily="2" charset="-122"/>
                  </a:rPr>
                  <a:t>+</a:t>
                </a:r>
                <a:r>
                  <a:rPr lang="en-US" sz="1900" i="1" baseline="-25000" dirty="0" err="1">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a:t>
                </a:r>
                <a:r>
                  <a:rPr lang="en-US" sz="1900" i="1" baseline="30000" dirty="0">
                    <a:effectLst/>
                    <a:latin typeface="Times New Roman" panose="02020603050405020304" pitchFamily="18" charset="0"/>
                    <a:ea typeface="SimSun" panose="02010600030101010101" pitchFamily="2" charset="-122"/>
                  </a:rPr>
                  <a:t>T</a:t>
                </a:r>
                <a:r>
                  <a:rPr lang="en-US" sz="1900" dirty="0">
                    <a:effectLst/>
                    <a:latin typeface="Times New Roman" panose="02020603050405020304" pitchFamily="18" charset="0"/>
                    <a:ea typeface="SimSun" panose="02010600030101010101" pitchFamily="2" charset="-122"/>
                  </a:rPr>
                  <a:t>. Let </a:t>
                </a:r>
                <a:r>
                  <a:rPr lang="en-US" sz="1900" i="1" dirty="0">
                    <a:effectLst/>
                    <a:latin typeface="Times New Roman" panose="02020603050405020304" pitchFamily="18" charset="0"/>
                    <a:ea typeface="SimSun" panose="02010600030101010101" pitchFamily="2" charset="-122"/>
                  </a:rPr>
                  <a:t>φ</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be the transformation function which transforms </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space into </a:t>
                </a:r>
                <a:r>
                  <a:rPr lang="en-US" sz="1900"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space such that </a:t>
                </a:r>
                <a:r>
                  <a:rPr lang="en-US" sz="1900" i="1" dirty="0">
                    <a:effectLst/>
                    <a:latin typeface="Times New Roman" panose="02020603050405020304" pitchFamily="18" charset="0"/>
                    <a:ea typeface="SimSun" panose="02010600030101010101" pitchFamily="2" charset="-122"/>
                  </a:rPr>
                  <a:t>φ</a:t>
                </a:r>
                <a:r>
                  <a:rPr lang="en-US" sz="1900" dirty="0">
                    <a:effectLst/>
                    <a:latin typeface="Times New Roman" panose="02020603050405020304" pitchFamily="18" charset="0"/>
                    <a:ea typeface="SimSun" panose="02010600030101010101" pitchFamily="2" charset="-122"/>
                  </a:rPr>
                  <a:t>(.) is invertible.</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00" i="1" smtClean="0">
                              <a:effectLst/>
                              <a:latin typeface="Cambria Math" panose="02040503050406030204" pitchFamily="18" charset="0"/>
                              <a:ea typeface="SimSun" panose="02010600030101010101" pitchFamily="2" charset="-122"/>
                            </a:rPr>
                          </m:ctrlPr>
                        </m:mPr>
                        <m:mr>
                          <m:e>
                            <m:m>
                              <m:mPr>
                                <m:mcs>
                                  <m:mc>
                                    <m:mcPr>
                                      <m:count m:val="1"/>
                                      <m:mcJc m:val="center"/>
                                    </m:mcPr>
                                  </m:mc>
                                </m:mcs>
                                <m:ctrlPr>
                                  <a:rPr lang="en-US" sz="1900" i="1">
                                    <a:latin typeface="Cambria Math" panose="02040503050406030204" pitchFamily="18" charset="0"/>
                                  </a:rPr>
                                </m:ctrlPr>
                              </m:mPr>
                              <m:mr>
                                <m:e>
                                  <m:r>
                                    <a:rPr lang="en-US" sz="1900" i="1">
                                      <a:latin typeface="Cambria Math" panose="02040503050406030204" pitchFamily="18" charset="0"/>
                                    </a:rPr>
                                    <m:t>𝑌</m:t>
                                  </m:r>
                                  <m:r>
                                    <a:rPr lang="en-US" sz="1900" i="1">
                                      <a:latin typeface="Cambria Math" panose="02040503050406030204" pitchFamily="18" charset="0"/>
                                    </a:rPr>
                                    <m:t>=</m:t>
                                  </m:r>
                                  <m:r>
                                    <a:rPr lang="en-US" sz="1900" i="1">
                                      <a:latin typeface="Cambria Math" panose="02040503050406030204" pitchFamily="18" charset="0"/>
                                    </a:rPr>
                                    <m:t>𝜑</m:t>
                                  </m:r>
                                  <m:d>
                                    <m:dPr>
                                      <m:ctrlPr>
                                        <a:rPr lang="en-US" sz="1900" i="1">
                                          <a:latin typeface="Cambria Math" panose="02040503050406030204" pitchFamily="18" charset="0"/>
                                        </a:rPr>
                                      </m:ctrlPr>
                                    </m:dPr>
                                    <m:e>
                                      <m:r>
                                        <a:rPr lang="en-US" sz="1900" i="1">
                                          <a:latin typeface="Cambria Math" panose="02040503050406030204" pitchFamily="18" charset="0"/>
                                        </a:rPr>
                                        <m:t>𝑋</m:t>
                                      </m:r>
                                    </m:e>
                                  </m:d>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𝑌</m:t>
                                      </m:r>
                                    </m:e>
                                    <m:sup>
                                      <m:r>
                                        <a:rPr lang="en-US" sz="1900" i="1">
                                          <a:latin typeface="Cambria Math" panose="02040503050406030204" pitchFamily="18" charset="0"/>
                                        </a:rPr>
                                        <m:t>∗</m:t>
                                      </m:r>
                                    </m:sup>
                                  </m:sSup>
                                  <m:r>
                                    <a:rPr lang="en-US" sz="1900" i="1">
                                      <a:latin typeface="Cambria Math" panose="02040503050406030204" pitchFamily="18" charset="0"/>
                                    </a:rPr>
                                    <m:t>=</m:t>
                                  </m:r>
                                  <m:r>
                                    <a:rPr lang="en-US" sz="1900" i="1">
                                      <a:latin typeface="Cambria Math" panose="02040503050406030204" pitchFamily="18" charset="0"/>
                                    </a:rPr>
                                    <m:t>𝜑</m:t>
                                  </m:r>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a:rPr lang="en-US" sz="1900" i="1">
                                              <a:latin typeface="Cambria Math" panose="02040503050406030204" pitchFamily="18" charset="0"/>
                                            </a:rPr>
                                            <m:t>𝑋</m:t>
                                          </m:r>
                                        </m:e>
                                        <m:sup>
                                          <m:r>
                                            <a:rPr lang="en-US" sz="1900" i="1">
                                              <a:latin typeface="Cambria Math" panose="02040503050406030204" pitchFamily="18" charset="0"/>
                                            </a:rPr>
                                            <m:t>∗</m:t>
                                          </m:r>
                                        </m:sup>
                                      </m:sSup>
                                    </m:e>
                                  </m:d>
                                </m:e>
                              </m:mr>
                            </m:m>
                          </m:e>
                        </m:mr>
                        <m:mr>
                          <m:e>
                            <m:r>
                              <a:rPr lang="en-US" sz="1900" i="1">
                                <a:latin typeface="Cambria Math" panose="02040503050406030204" pitchFamily="18" charset="0"/>
                              </a:rPr>
                              <m:t>𝑋</m:t>
                            </m:r>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𝜑</m:t>
                                </m:r>
                              </m:e>
                              <m:sup>
                                <m:r>
                                  <a:rPr lang="en-US" sz="1900" i="1">
                                    <a:latin typeface="Cambria Math" panose="02040503050406030204" pitchFamily="18" charset="0"/>
                                  </a:rPr>
                                  <m:t>−1</m:t>
                                </m:r>
                              </m:sup>
                            </m:sSup>
                            <m:d>
                              <m:dPr>
                                <m:ctrlPr>
                                  <a:rPr lang="en-US" sz="1900" i="1">
                                    <a:latin typeface="Cambria Math" panose="02040503050406030204" pitchFamily="18" charset="0"/>
                                  </a:rPr>
                                </m:ctrlPr>
                              </m:dPr>
                              <m:e>
                                <m:r>
                                  <a:rPr lang="en-US" sz="1900" i="1">
                                    <a:latin typeface="Cambria Math" panose="02040503050406030204" pitchFamily="18" charset="0"/>
                                  </a:rPr>
                                  <m:t>𝑌</m:t>
                                </m:r>
                              </m:e>
                            </m:d>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𝑋</m:t>
                                </m:r>
                              </m:e>
                              <m:sup>
                                <m:r>
                                  <a:rPr lang="en-US" sz="1900" i="1">
                                    <a:latin typeface="Cambria Math" panose="02040503050406030204" pitchFamily="18" charset="0"/>
                                  </a:rPr>
                                  <m:t>∗</m:t>
                                </m:r>
                              </m:sup>
                            </m:sSup>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𝜑</m:t>
                                </m:r>
                              </m:e>
                              <m:sup>
                                <m:r>
                                  <a:rPr lang="en-US" sz="1900" i="1">
                                    <a:latin typeface="Cambria Math" panose="02040503050406030204" pitchFamily="18" charset="0"/>
                                  </a:rPr>
                                  <m:t>−1</m:t>
                                </m:r>
                              </m:sup>
                            </m:sSup>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a:rPr lang="en-US" sz="1900" i="1">
                                        <a:latin typeface="Cambria Math" panose="02040503050406030204" pitchFamily="18" charset="0"/>
                                      </a:rPr>
                                      <m:t>𝑌</m:t>
                                    </m:r>
                                  </m:e>
                                  <m:sup>
                                    <m:r>
                                      <a:rPr lang="en-US" sz="1900" i="1">
                                        <a:latin typeface="Cambria Math" panose="02040503050406030204" pitchFamily="18" charset="0"/>
                                      </a:rPr>
                                      <m:t>∗</m:t>
                                    </m:r>
                                  </m:sup>
                                </m:sSup>
                              </m:e>
                            </m:d>
                          </m:e>
                        </m:mr>
                      </m:m>
                      <m:r>
                        <a:rPr lang="en-US" sz="1900" b="0" i="1" smtClean="0">
                          <a:effectLst/>
                          <a:latin typeface="Cambria Math" panose="02040503050406030204" pitchFamily="18" charset="0"/>
                          <a:ea typeface="SimSun" panose="02010600030101010101" pitchFamily="2" charset="-122"/>
                        </a:rPr>
                        <m:t>    </m:t>
                      </m:r>
                      <m:d>
                        <m:dPr>
                          <m:ctrlPr>
                            <a:rPr lang="en-US" sz="1900" b="0" i="1" smtClean="0">
                              <a:effectLst/>
                              <a:latin typeface="Cambria Math" panose="02040503050406030204" pitchFamily="18" charset="0"/>
                              <a:ea typeface="SimSun" panose="02010600030101010101" pitchFamily="2" charset="-122"/>
                            </a:rPr>
                          </m:ctrlPr>
                        </m:dPr>
                        <m:e>
                          <m:r>
                            <a:rPr lang="en-US" sz="1900" b="0" i="1" smtClean="0">
                              <a:effectLst/>
                              <a:latin typeface="Cambria Math" panose="02040503050406030204" pitchFamily="18" charset="0"/>
                              <a:ea typeface="SimSun" panose="02010600030101010101" pitchFamily="2" charset="-122"/>
                            </a:rPr>
                            <m:t>3.15</m:t>
                          </m:r>
                        </m:e>
                      </m:d>
                    </m:oMath>
                  </m:oMathPara>
                </a14:m>
                <a:endParaRPr lang="en-US" sz="1900" dirty="0">
                  <a:effectLst/>
                  <a:latin typeface="Times New Roman" panose="02020603050405020304" pitchFamily="18" charset="0"/>
                  <a:ea typeface="SimSun" panose="02010600030101010101" pitchFamily="2" charset="-122"/>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Therefore,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φ</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should be defined with constraint that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space and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space have the same dimension for information preservation. The simplest form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φ</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identity function.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𝜑</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900" dirty="0">
                    <a:effectLst/>
                    <a:latin typeface="Times New Roman" panose="02020603050405020304" pitchFamily="18" charset="0"/>
                    <a:ea typeface="SimSun" panose="02010600030101010101" pitchFamily="2" charset="-122"/>
                  </a:rPr>
                  <a:t>Let </a:t>
                </a:r>
                <a:r>
                  <a:rPr lang="en-US" sz="1900" i="1" dirty="0">
                    <a:effectLst/>
                    <a:latin typeface="Times New Roman" panose="02020603050405020304" pitchFamily="18" charset="0"/>
                    <a:ea typeface="SimSun" panose="02010600030101010101" pitchFamily="2" charset="-122"/>
                  </a:rPr>
                  <a:t>Z</a:t>
                </a:r>
                <a:r>
                  <a:rPr lang="en-US" sz="1900" i="1"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be a regressive estimate of </a:t>
                </a:r>
                <a:r>
                  <a:rPr lang="en-US" sz="1900" i="1" dirty="0">
                    <a:effectLst/>
                    <a:latin typeface="Times New Roman" panose="02020603050405020304" pitchFamily="18" charset="0"/>
                    <a:ea typeface="SimSun" panose="02010600030101010101" pitchFamily="2" charset="-122"/>
                  </a:rPr>
                  <a:t>X</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sSup>
                        <m:sSupPr>
                          <m:ctrlPr>
                            <a:rPr lang="en-US" sz="1900" i="1" smtClean="0">
                              <a:effectLst/>
                              <a:latin typeface="Cambria Math" panose="020405030504060302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𝑍</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𝐴</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p>
                      <m:sSup>
                        <m:sSupPr>
                          <m:ctrlPr>
                            <a:rPr lang="en-US" sz="1900" i="1">
                              <a:effectLst/>
                              <a:latin typeface="Cambria Math" panose="020405030504060302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3.16</m:t>
                          </m:r>
                        </m:e>
                      </m:d>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rPr>
                  <a:t>Where </a:t>
                </a:r>
                <a:r>
                  <a:rPr lang="en-US" sz="1900" i="1" dirty="0">
                    <a:effectLst/>
                    <a:latin typeface="Times New Roman" panose="02020603050405020304" pitchFamily="18" charset="0"/>
                    <a:ea typeface="SimSun" panose="02010600030101010101" pitchFamily="2" charset="-122"/>
                  </a:rPr>
                  <a:t>A</a:t>
                </a:r>
                <a:r>
                  <a:rPr lang="en-US" sz="1900" i="1"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is regressive coefficient. How to calculate </a:t>
                </a:r>
                <a:r>
                  <a:rPr lang="en-US" sz="1900" i="1" dirty="0">
                    <a:effectLst/>
                    <a:latin typeface="Times New Roman" panose="02020603050405020304" pitchFamily="18" charset="0"/>
                    <a:ea typeface="SimSun" panose="02010600030101010101" pitchFamily="2" charset="-122"/>
                  </a:rPr>
                  <a:t>A</a:t>
                </a:r>
                <a:r>
                  <a:rPr lang="en-US" sz="1900" i="1"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from sample {</a:t>
                </a:r>
                <a:r>
                  <a:rPr lang="en-US" sz="1900" b="1" i="1" dirty="0">
                    <a:effectLst/>
                    <a:latin typeface="Times New Roman" panose="02020603050405020304" pitchFamily="18" charset="0"/>
                    <a:ea typeface="SimSun" panose="02010600030101010101" pitchFamily="2" charset="-122"/>
                  </a:rPr>
                  <a:t>X</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φ</a:t>
                </a:r>
                <a:r>
                  <a:rPr lang="en-US" sz="1900" baseline="30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will be described later. Please pay attention that this linear regression is totally different from the regression meaning of GPR via posterior PDF.</a:t>
                </a:r>
                <a:endParaRPr lang="en-US" sz="1900" dirty="0"/>
              </a:p>
            </p:txBody>
          </p:sp>
        </mc:Choice>
        <mc:Fallback xmlns="">
          <p:sp>
            <p:nvSpPr>
              <p:cNvPr id="3" name="Content Placeholder 2">
                <a:extLst>
                  <a:ext uri="{FF2B5EF4-FFF2-40B4-BE49-F238E27FC236}">
                    <a16:creationId xmlns:a16="http://schemas.microsoft.com/office/drawing/2014/main" id="{8D1D4143-6BA4-6F57-8C93-6FA267907332}"/>
                  </a:ext>
                </a:extLst>
              </p:cNvPr>
              <p:cNvSpPr>
                <a:spLocks noGrp="1" noRot="1" noChangeAspect="1" noMove="1" noResize="1" noEditPoints="1" noAdjustHandles="1" noChangeArrowheads="1" noChangeShapeType="1" noTextEdit="1"/>
              </p:cNvSpPr>
              <p:nvPr>
                <p:ph idx="1"/>
              </p:nvPr>
            </p:nvSpPr>
            <p:spPr>
              <a:xfrm>
                <a:off x="182880" y="914399"/>
                <a:ext cx="11816862" cy="5176066"/>
              </a:xfrm>
              <a:blipFill>
                <a:blip r:embed="rId2"/>
                <a:stretch>
                  <a:fillRect l="-464" t="-589" r="-464" b="-47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B4D0540-8299-05A6-DBDF-6EA09C40CBC9}"/>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A3409E60-D7B1-0A50-31E6-E8A0763D108D}"/>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6EDA7EF1-3C5F-31C9-A05B-C8874DB707CE}"/>
              </a:ext>
            </a:extLst>
          </p:cNvPr>
          <p:cNvSpPr>
            <a:spLocks noGrp="1"/>
          </p:cNvSpPr>
          <p:nvPr>
            <p:ph type="sldNum" sz="quarter" idx="12"/>
          </p:nvPr>
        </p:nvSpPr>
        <p:spPr/>
        <p:txBody>
          <a:bodyPr/>
          <a:lstStyle/>
          <a:p>
            <a:fld id="{5DB5036F-1FF2-46C4-8D2B-59C7E3B91952}" type="slidenum">
              <a:rPr lang="en-US" smtClean="0"/>
              <a:pPr/>
              <a:t>44</a:t>
            </a:fld>
            <a:endParaRPr lang="en-US"/>
          </a:p>
        </p:txBody>
      </p:sp>
    </p:spTree>
    <p:extLst>
      <p:ext uri="{BB962C8B-B14F-4D97-AF65-F5344CB8AC3E}">
        <p14:creationId xmlns:p14="http://schemas.microsoft.com/office/powerpoint/2010/main" val="2473124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BBDF8-678B-50D1-907E-29D6D55121D3}"/>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6A55EF-1663-362E-58E3-CB26E178A267}"/>
                  </a:ext>
                </a:extLst>
              </p:cNvPr>
              <p:cNvSpPr>
                <a:spLocks noGrp="1"/>
              </p:cNvSpPr>
              <p:nvPr>
                <p:ph idx="1"/>
              </p:nvPr>
            </p:nvSpPr>
            <p:spPr>
              <a:xfrm>
                <a:off x="196948" y="914399"/>
                <a:ext cx="11774658" cy="5176066"/>
              </a:xfrm>
            </p:spPr>
            <p:txBody>
              <a:bodyPr>
                <a:noAutofit/>
              </a:bodyPr>
              <a:lstStyle/>
              <a:p>
                <a:pPr marL="0" indent="0">
                  <a:buNone/>
                </a:pPr>
                <a:r>
                  <a:rPr lang="en-US" sz="2000" dirty="0">
                    <a:effectLst/>
                    <a:ea typeface="SimSun" panose="02010600030101010101" pitchFamily="2" charset="-122"/>
                  </a:rPr>
                  <a:t>Let </a:t>
                </a:r>
                <a14:m>
                  <m:oMath xmlns:m="http://schemas.openxmlformats.org/officeDocument/2006/math">
                    <m:sSup>
                      <m:sSupPr>
                        <m:ctrlPr>
                          <a:rPr lang="en-US" sz="2000" i="1">
                            <a:effectLst/>
                            <a:latin typeface="Cambria Math" panose="02040503050406030204" pitchFamily="18" charset="0"/>
                          </a:rPr>
                        </m:ctrlPr>
                      </m:sSupPr>
                      <m:e>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SimSun" panose="02010600030101010101" pitchFamily="2" charset="-122"/>
                              </a:rPr>
                              <m:t>𝑌</m:t>
                            </m:r>
                          </m:e>
                        </m:acc>
                      </m:e>
                      <m:sup>
                        <m:r>
                          <a:rPr lang="en-US" sz="2000" i="1">
                            <a:effectLst/>
                            <a:latin typeface="Cambria Math" panose="02040503050406030204" pitchFamily="18" charset="0"/>
                            <a:ea typeface="SimSun" panose="02010600030101010101" pitchFamily="2" charset="-122"/>
                          </a:rPr>
                          <m:t>∗</m:t>
                        </m:r>
                      </m:sup>
                    </m:sSup>
                  </m:oMath>
                </a14:m>
                <a:r>
                  <a:rPr lang="en-US" sz="2000" dirty="0">
                    <a:effectLst/>
                    <a:ea typeface="SimSun" panose="02010600030101010101" pitchFamily="2" charset="-122"/>
                  </a:rPr>
                  <a:t> be an estimate of </a:t>
                </a:r>
                <a:r>
                  <a:rPr lang="en-US" sz="2000" i="1" dirty="0">
                    <a:effectLst/>
                    <a:ea typeface="SimSun" panose="02010600030101010101" pitchFamily="2" charset="-122"/>
                  </a:rPr>
                  <a:t>Y</a:t>
                </a:r>
                <a:r>
                  <a:rPr lang="en-US" sz="2000" baseline="30000" dirty="0">
                    <a:effectLst/>
                    <a:ea typeface="SimSun" panose="02010600030101010101" pitchFamily="2" charset="-122"/>
                  </a:rPr>
                  <a:t>*</a:t>
                </a:r>
                <a:r>
                  <a:rPr lang="en-US" sz="2000" dirty="0">
                    <a:effectLst/>
                    <a:ea typeface="SimSun" panose="02010600030101010101" pitchFamily="2" charset="-122"/>
                  </a:rPr>
                  <a:t> from </a:t>
                </a:r>
                <a:r>
                  <a:rPr lang="en-US" sz="2000" i="1" dirty="0">
                    <a:effectLst/>
                    <a:ea typeface="SimSun" panose="02010600030101010101" pitchFamily="2" charset="-122"/>
                  </a:rPr>
                  <a:t>X</a:t>
                </a:r>
                <a:r>
                  <a:rPr lang="en-US" sz="2000" baseline="30000" dirty="0">
                    <a:effectLst/>
                    <a:ea typeface="SimSun" panose="02010600030101010101" pitchFamily="2" charset="-122"/>
                  </a:rPr>
                  <a:t>*</a:t>
                </a:r>
                <a:r>
                  <a:rPr lang="en-US" sz="2000" dirty="0">
                    <a:effectLst/>
                    <a:ea typeface="SimSun" panose="02010600030101010101" pitchFamily="2" charset="-122"/>
                  </a:rPr>
                  <a:t> with association of linear regression model and transformation function </a:t>
                </a:r>
                <a:r>
                  <a:rPr lang="en-US" sz="2000" i="1" dirty="0">
                    <a:effectLst/>
                    <a:ea typeface="SimSun" panose="02010600030101010101" pitchFamily="2" charset="-122"/>
                  </a:rPr>
                  <a:t>φ</a:t>
                </a:r>
                <a:r>
                  <a:rPr lang="en-US" sz="2000" dirty="0">
                    <a:effectLst/>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sSup>
                        <m:sSupPr>
                          <m:ctrlPr>
                            <a:rPr lang="en-US" sz="2000" i="1" smtClean="0">
                              <a:effectLst/>
                              <a:latin typeface="Cambria Math" panose="02040503050406030204" pitchFamily="18" charset="0"/>
                            </a:rPr>
                          </m:ctrlPr>
                        </m:sSupPr>
                        <m:e>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SimSun" panose="02010600030101010101" pitchFamily="2" charset="-122"/>
                                </a:rPr>
                                <m:t>𝑌</m:t>
                              </m:r>
                            </m:e>
                          </m:acc>
                        </m:e>
                        <m:sup>
                          <m:r>
                            <a:rPr lang="en-US" sz="2000" i="1">
                              <a:effectLst/>
                              <a:latin typeface="Cambria Math" panose="02040503050406030204" pitchFamily="18" charset="0"/>
                              <a:ea typeface="SimSun" panose="02010600030101010101" pitchFamily="2" charset="-122"/>
                            </a:rPr>
                            <m:t>∗</m:t>
                          </m:r>
                        </m:sup>
                      </m:sSup>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𝜑</m:t>
                      </m:r>
                      <m:d>
                        <m:dPr>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rPr>
                                <m:t>𝑍</m:t>
                              </m:r>
                            </m:e>
                            <m:sup>
                              <m:r>
                                <a:rPr lang="en-US" sz="2000" i="1">
                                  <a:effectLst/>
                                  <a:latin typeface="Cambria Math" panose="02040503050406030204" pitchFamily="18" charset="0"/>
                                  <a:ea typeface="SimSun" panose="02010600030101010101" pitchFamily="2" charset="-122"/>
                                </a:rPr>
                                <m:t>∗</m:t>
                              </m:r>
                            </m:sup>
                          </m:sSup>
                        </m:e>
                      </m:d>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𝜑</m:t>
                      </m:r>
                      <m:d>
                        <m:dPr>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rPr>
                                <m:t>𝐴</m:t>
                              </m:r>
                            </m:e>
                            <m:sup>
                              <m:r>
                                <a:rPr lang="en-US" sz="2000" i="1">
                                  <a:effectLst/>
                                  <a:latin typeface="Cambria Math" panose="02040503050406030204" pitchFamily="18" charset="0"/>
                                  <a:ea typeface="SimSun" panose="02010600030101010101" pitchFamily="2" charset="-122"/>
                                </a:rPr>
                                <m:t>∗</m:t>
                              </m:r>
                            </m:sup>
                          </m:sSup>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rPr>
                                <m:t>𝑋</m:t>
                              </m:r>
                            </m:e>
                            <m:sup>
                              <m:r>
                                <a:rPr lang="en-US" sz="2000" i="1">
                                  <a:effectLst/>
                                  <a:latin typeface="Cambria Math" panose="02040503050406030204" pitchFamily="18" charset="0"/>
                                  <a:ea typeface="SimSun" panose="02010600030101010101" pitchFamily="2" charset="-122"/>
                                </a:rPr>
                                <m:t>∗</m:t>
                              </m:r>
                            </m:sup>
                          </m:sSup>
                        </m:e>
                      </m:d>
                      <m:r>
                        <a:rPr lang="en-US" sz="2000" b="0" i="1" smtClean="0">
                          <a:effectLst/>
                          <a:latin typeface="Cambria Math" panose="02040503050406030204" pitchFamily="18" charset="0"/>
                          <a:ea typeface="SimSun" panose="02010600030101010101" pitchFamily="2" charset="-122"/>
                        </a:rPr>
                        <m:t>    </m:t>
                      </m:r>
                      <m:d>
                        <m:dPr>
                          <m:ctrlPr>
                            <a:rPr lang="en-US" sz="2000" b="0" i="1" smtClean="0">
                              <a:effectLst/>
                              <a:latin typeface="Cambria Math" panose="02040503050406030204" pitchFamily="18" charset="0"/>
                              <a:ea typeface="SimSun" panose="02010600030101010101" pitchFamily="2" charset="-122"/>
                            </a:rPr>
                          </m:ctrlPr>
                        </m:dPr>
                        <m:e>
                          <m:r>
                            <a:rPr lang="en-US" sz="2000" b="0" i="1" smtClean="0">
                              <a:effectLst/>
                              <a:latin typeface="Cambria Math" panose="02040503050406030204" pitchFamily="18" charset="0"/>
                              <a:ea typeface="SimSun" panose="02010600030101010101" pitchFamily="2" charset="-122"/>
                            </a:rPr>
                            <m:t>3.17</m:t>
                          </m:r>
                        </m:e>
                      </m:d>
                    </m:oMath>
                  </m:oMathPara>
                </a14:m>
                <a:endParaRPr lang="en-US" sz="2000" dirty="0"/>
              </a:p>
              <a:p>
                <a:pPr marL="0" marR="0" indent="0" algn="just">
                  <a:spcBef>
                    <a:spcPts val="0"/>
                  </a:spcBef>
                  <a:spcAft>
                    <a:spcPts val="0"/>
                  </a:spcAft>
                  <a:buNone/>
                </a:pPr>
                <a:r>
                  <a:rPr lang="en-US" sz="2000" dirty="0">
                    <a:effectLst/>
                    <a:ea typeface="SimSun" panose="02010600030101010101" pitchFamily="2" charset="-122"/>
                  </a:rPr>
                  <a:t>Obviously, 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𝑍</m:t>
                          </m:r>
                        </m:e>
                        <m:sup>
                          <m:r>
                            <a:rPr lang="en-US" sz="2000" i="1">
                              <a:effectLst/>
                              <a:latin typeface="Cambria Math" panose="02040503050406030204" pitchFamily="18" charset="0"/>
                              <a:ea typeface="SimSun" panose="02010600030101010101" pitchFamily="2" charset="-122"/>
                            </a:rPr>
                            <m:t>∗</m:t>
                          </m:r>
                        </m:sup>
                      </m:sSup>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𝜑</m:t>
                          </m:r>
                        </m:e>
                        <m:sup>
                          <m:r>
                            <a:rPr lang="en-US" sz="2000" i="1">
                              <a:effectLst/>
                              <a:latin typeface="Cambria Math" panose="02040503050406030204" pitchFamily="18" charset="0"/>
                              <a:ea typeface="SimSun" panose="02010600030101010101" pitchFamily="2" charset="-122"/>
                            </a:rPr>
                            <m:t>−1</m:t>
                          </m:r>
                        </m:sup>
                      </m:sSup>
                      <m:d>
                        <m:dPr>
                          <m:ctrlPr>
                            <a:rPr lang="en-US" sz="2000" i="1">
                              <a:effectLst/>
                              <a:latin typeface="Cambria Math" panose="02040503050406030204" pitchFamily="18" charset="0"/>
                              <a:ea typeface="SimSun" panose="02010600030101010101" pitchFamily="2" charset="-122"/>
                            </a:rPr>
                          </m:ctrlPr>
                        </m:dPr>
                        <m:e>
                          <m:sSup>
                            <m:sSupPr>
                              <m:ctrlPr>
                                <a:rPr lang="en-US" sz="2000" i="1">
                                  <a:effectLst/>
                                  <a:latin typeface="Cambria Math" panose="02040503050406030204" pitchFamily="18" charset="0"/>
                                  <a:ea typeface="SimSun" panose="02010600030101010101" pitchFamily="2" charset="-122"/>
                                </a:rPr>
                              </m:ctrlPr>
                            </m:sSupPr>
                            <m:e>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𝑌</m:t>
                                  </m:r>
                                </m:e>
                              </m:acc>
                            </m:e>
                            <m:sup>
                              <m:r>
                                <a:rPr lang="en-US" sz="2000" i="1">
                                  <a:effectLst/>
                                  <a:latin typeface="Cambria Math" panose="02040503050406030204" pitchFamily="18" charset="0"/>
                                  <a:ea typeface="SimSun" panose="02010600030101010101" pitchFamily="2" charset="-122"/>
                                </a:rPr>
                                <m:t>∗</m:t>
                              </m:r>
                            </m:sup>
                          </m:sSup>
                        </m:e>
                      </m:d>
                    </m:oMath>
                  </m:oMathPara>
                </a14:m>
                <a:endParaRPr lang="en-US" sz="2000" dirty="0">
                  <a:effectLst/>
                  <a:ea typeface="SimSun" panose="02010600030101010101" pitchFamily="2" charset="-122"/>
                </a:endParaRPr>
              </a:p>
              <a:p>
                <a:pPr marL="0" indent="0">
                  <a:buNone/>
                </a:pPr>
                <a:r>
                  <a:rPr lang="en-US" sz="2000" dirty="0">
                    <a:effectLst/>
                    <a:ea typeface="SimSun" panose="02010600030101010101" pitchFamily="2" charset="-122"/>
                  </a:rPr>
                  <a:t>Let |</a:t>
                </a:r>
                <a:r>
                  <a:rPr lang="en-US" sz="2000" b="1" i="1" dirty="0">
                    <a:effectLst/>
                    <a:ea typeface="SimSun" panose="02010600030101010101" pitchFamily="2" charset="-122"/>
                  </a:rPr>
                  <a:t>X</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baseline="30000" dirty="0">
                    <a:effectLst/>
                    <a:ea typeface="SimSun" panose="02010600030101010101" pitchFamily="2" charset="-122"/>
                  </a:rPr>
                  <a:t>*</a:t>
                </a:r>
                <a:r>
                  <a:rPr lang="en-US" sz="2000" dirty="0">
                    <a:effectLst/>
                    <a:ea typeface="SimSun" panose="02010600030101010101" pitchFamily="2" charset="-122"/>
                  </a:rPr>
                  <a:t>|, |</a:t>
                </a:r>
                <a:r>
                  <a:rPr lang="en-US" sz="2000" b="1" i="1" dirty="0">
                    <a:effectLst/>
                    <a:ea typeface="SimSun" panose="02010600030101010101" pitchFamily="2" charset="-122"/>
                  </a:rPr>
                  <a:t>Y</a:t>
                </a:r>
                <a:r>
                  <a:rPr lang="en-US" sz="2000" dirty="0">
                    <a:effectLst/>
                    <a:ea typeface="SimSun" panose="02010600030101010101" pitchFamily="2" charset="-122"/>
                  </a:rPr>
                  <a:t>|, and |</a:t>
                </a:r>
                <a:r>
                  <a:rPr lang="en-US" sz="2000" b="1" i="1" dirty="0">
                    <a:effectLst/>
                    <a:ea typeface="SimSun" panose="02010600030101010101" pitchFamily="2" charset="-122"/>
                  </a:rPr>
                  <a:t>Y</a:t>
                </a:r>
                <a:r>
                  <a:rPr lang="en-US" sz="2000" baseline="30000" dirty="0">
                    <a:effectLst/>
                    <a:ea typeface="SimSun" panose="02010600030101010101" pitchFamily="2" charset="-122"/>
                  </a:rPr>
                  <a:t>*</a:t>
                </a:r>
                <a:r>
                  <a:rPr lang="en-US" sz="2000" dirty="0">
                    <a:effectLst/>
                    <a:ea typeface="SimSun" panose="02010600030101010101" pitchFamily="2" charset="-122"/>
                  </a:rPr>
                  <a:t>| be cardinalities (also dimensions) of </a:t>
                </a:r>
                <a:r>
                  <a:rPr lang="en-US" sz="2000" b="1" i="1" dirty="0">
                    <a:effectLst/>
                    <a:ea typeface="SimSun" panose="02010600030101010101" pitchFamily="2" charset="-122"/>
                  </a:rPr>
                  <a:t>X</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baseline="30000" dirty="0">
                    <a:effectLst/>
                    <a:ea typeface="SimSun" panose="02010600030101010101" pitchFamily="2" charset="-122"/>
                  </a:rPr>
                  <a:t>*</a:t>
                </a:r>
                <a:r>
                  <a:rPr lang="en-US" sz="2000" dirty="0">
                    <a:effectLst/>
                    <a:ea typeface="SimSun" panose="02010600030101010101" pitchFamily="2" charset="-122"/>
                  </a:rPr>
                  <a:t>, </a:t>
                </a:r>
                <a:r>
                  <a:rPr lang="en-US" sz="2000" b="1" i="1" dirty="0">
                    <a:effectLst/>
                    <a:ea typeface="SimSun" panose="02010600030101010101" pitchFamily="2" charset="-122"/>
                  </a:rPr>
                  <a:t>Y</a:t>
                </a:r>
                <a:r>
                  <a:rPr lang="en-US" sz="2000" dirty="0">
                    <a:effectLst/>
                    <a:ea typeface="SimSun" panose="02010600030101010101" pitchFamily="2" charset="-122"/>
                  </a:rPr>
                  <a:t>, and </a:t>
                </a:r>
                <a:r>
                  <a:rPr lang="en-US" sz="2000" b="1" i="1" dirty="0">
                    <a:effectLst/>
                    <a:ea typeface="SimSun" panose="02010600030101010101" pitchFamily="2" charset="-122"/>
                  </a:rPr>
                  <a:t>Y</a:t>
                </a:r>
                <a:r>
                  <a:rPr lang="en-US" sz="2000" baseline="30000" dirty="0">
                    <a:effectLst/>
                    <a:ea typeface="SimSun" panose="02010600030101010101" pitchFamily="2" charset="-122"/>
                  </a:rPr>
                  <a:t>*</a:t>
                </a:r>
                <a:r>
                  <a:rPr lang="en-US" sz="2000" dirty="0">
                    <a:effectLst/>
                    <a:ea typeface="SimSun" panose="02010600030101010101" pitchFamily="2" charset="-122"/>
                  </a:rPr>
                  <a:t>, respectively. Of course, we have |</a:t>
                </a:r>
                <a:r>
                  <a:rPr lang="en-US" sz="2000" b="1" i="1" dirty="0">
                    <a:effectLst/>
                    <a:ea typeface="SimSun" panose="02010600030101010101" pitchFamily="2" charset="-122"/>
                  </a:rPr>
                  <a:t>X</a:t>
                </a:r>
                <a:r>
                  <a:rPr lang="en-US" sz="2000" dirty="0">
                    <a:effectLst/>
                    <a:ea typeface="SimSun" panose="02010600030101010101" pitchFamily="2" charset="-122"/>
                  </a:rPr>
                  <a:t>| = |</a:t>
                </a:r>
                <a:r>
                  <a:rPr lang="en-US" sz="2000" b="1" i="1" dirty="0">
                    <a:effectLst/>
                    <a:ea typeface="SimSun" panose="02010600030101010101" pitchFamily="2" charset="-122"/>
                  </a:rPr>
                  <a:t>Y</a:t>
                </a:r>
                <a:r>
                  <a:rPr lang="en-US" sz="2000" dirty="0">
                    <a:effectLst/>
                    <a:ea typeface="SimSun" panose="02010600030101010101" pitchFamily="2" charset="-122"/>
                  </a:rPr>
                  <a:t>| and |</a:t>
                </a:r>
                <a:r>
                  <a:rPr lang="en-US" sz="2000" b="1" i="1" dirty="0">
                    <a:effectLst/>
                    <a:ea typeface="SimSun" panose="02010600030101010101" pitchFamily="2" charset="-122"/>
                  </a:rPr>
                  <a:t>X</a:t>
                </a:r>
                <a:r>
                  <a:rPr lang="en-US" sz="2000" baseline="30000" dirty="0">
                    <a:effectLst/>
                    <a:ea typeface="SimSun" panose="02010600030101010101" pitchFamily="2" charset="-122"/>
                  </a:rPr>
                  <a:t>*</a:t>
                </a:r>
                <a:r>
                  <a:rPr lang="en-US" sz="2000" dirty="0">
                    <a:effectLst/>
                    <a:ea typeface="SimSun" panose="02010600030101010101" pitchFamily="2" charset="-122"/>
                  </a:rPr>
                  <a:t>| = |</a:t>
                </a:r>
                <a:r>
                  <a:rPr lang="en-US" sz="2000" b="1" i="1" dirty="0">
                    <a:effectLst/>
                    <a:ea typeface="SimSun" panose="02010600030101010101" pitchFamily="2" charset="-122"/>
                  </a:rPr>
                  <a:t>Y</a:t>
                </a:r>
                <a:r>
                  <a:rPr lang="en-US" sz="2000" baseline="30000" dirty="0">
                    <a:effectLst/>
                    <a:ea typeface="SimSun" panose="02010600030101010101" pitchFamily="2" charset="-122"/>
                  </a:rPr>
                  <a:t>*</a:t>
                </a:r>
                <a:r>
                  <a:rPr lang="en-US" sz="2000" dirty="0">
                    <a:effectLst/>
                    <a:ea typeface="SimSun" panose="02010600030101010101" pitchFamily="2" charset="-122"/>
                  </a:rPr>
                  <a:t>|, for example, we also have |</a:t>
                </a:r>
                <a:r>
                  <a:rPr lang="en-US" sz="2000" b="1" i="1" dirty="0">
                    <a:effectLst/>
                    <a:ea typeface="SimSun" panose="02010600030101010101" pitchFamily="2" charset="-122"/>
                  </a:rPr>
                  <a:t>X</a:t>
                </a:r>
                <a:r>
                  <a:rPr lang="en-US" sz="2000" dirty="0">
                    <a:effectLst/>
                    <a:ea typeface="SimSun" panose="02010600030101010101" pitchFamily="2" charset="-122"/>
                  </a:rPr>
                  <a:t>| = |</a:t>
                </a:r>
                <a:r>
                  <a:rPr lang="en-US" sz="2000" b="1" i="1" dirty="0">
                    <a:effectLst/>
                    <a:ea typeface="SimSun" panose="02010600030101010101" pitchFamily="2" charset="-122"/>
                  </a:rPr>
                  <a:t>Y</a:t>
                </a:r>
                <a:r>
                  <a:rPr lang="en-US" sz="2000" dirty="0">
                    <a:effectLst/>
                    <a:ea typeface="SimSun" panose="02010600030101010101" pitchFamily="2" charset="-122"/>
                  </a:rPr>
                  <a:t>| = </a:t>
                </a:r>
                <a:r>
                  <a:rPr lang="en-US" sz="2000" i="1" dirty="0">
                    <a:effectLst/>
                    <a:ea typeface="SimSun" panose="02010600030101010101" pitchFamily="2" charset="-122"/>
                  </a:rPr>
                  <a:t>n</a:t>
                </a:r>
                <a:r>
                  <a:rPr lang="en-US" sz="2000" dirty="0">
                    <a:effectLst/>
                    <a:ea typeface="SimSun" panose="02010600030101010101" pitchFamily="2" charset="-122"/>
                  </a:rPr>
                  <a:t> and |</a:t>
                </a:r>
                <a:r>
                  <a:rPr lang="en-US" sz="2000" b="1" i="1" dirty="0">
                    <a:effectLst/>
                    <a:ea typeface="SimSun" panose="02010600030101010101" pitchFamily="2" charset="-122"/>
                  </a:rPr>
                  <a:t>X</a:t>
                </a:r>
                <a:r>
                  <a:rPr lang="en-US" sz="2000" baseline="30000" dirty="0">
                    <a:effectLst/>
                    <a:ea typeface="SimSun" panose="02010600030101010101" pitchFamily="2" charset="-122"/>
                  </a:rPr>
                  <a:t>*</a:t>
                </a:r>
                <a:r>
                  <a:rPr lang="en-US" sz="2000" dirty="0">
                    <a:effectLst/>
                    <a:ea typeface="SimSun" panose="02010600030101010101" pitchFamily="2" charset="-122"/>
                  </a:rPr>
                  <a:t>| = |</a:t>
                </a:r>
                <a:r>
                  <a:rPr lang="en-US" sz="2000" b="1" i="1" dirty="0">
                    <a:effectLst/>
                    <a:ea typeface="SimSun" panose="02010600030101010101" pitchFamily="2" charset="-122"/>
                  </a:rPr>
                  <a:t>Y</a:t>
                </a:r>
                <a:r>
                  <a:rPr lang="en-US" sz="2000" baseline="30000" dirty="0">
                    <a:effectLst/>
                    <a:ea typeface="SimSun" panose="02010600030101010101" pitchFamily="2" charset="-122"/>
                  </a:rPr>
                  <a:t>*</a:t>
                </a:r>
                <a:r>
                  <a:rPr lang="en-US" sz="2000" dirty="0">
                    <a:effectLst/>
                    <a:ea typeface="SimSun" panose="02010600030101010101" pitchFamily="2" charset="-122"/>
                  </a:rPr>
                  <a:t>| = </a:t>
                </a:r>
                <a:r>
                  <a:rPr lang="en-US" sz="2000" i="1" dirty="0">
                    <a:effectLst/>
                    <a:ea typeface="SimSun" panose="02010600030101010101" pitchFamily="2" charset="-122"/>
                  </a:rPr>
                  <a:t>k</a:t>
                </a:r>
                <a:r>
                  <a:rPr lang="en-US" sz="2000" dirty="0">
                    <a:effectLst/>
                    <a:ea typeface="SimSun" panose="02010600030101010101" pitchFamily="2" charset="-122"/>
                  </a:rPr>
                  <a:t>. Concentration ratio (CR) of a subprocess which is point density of such subprocess is defined by the ratio of cardinality of such subprocess to the cardinality of entire process, for example, CR of </a:t>
                </a:r>
                <a:r>
                  <a:rPr lang="en-US" sz="2000" b="1" i="1" dirty="0">
                    <a:effectLst/>
                    <a:ea typeface="SimSun" panose="02010600030101010101" pitchFamily="2" charset="-122"/>
                  </a:rPr>
                  <a:t>X</a:t>
                </a:r>
                <a:r>
                  <a:rPr lang="en-US" sz="2000" baseline="30000" dirty="0">
                    <a:effectLst/>
                    <a:ea typeface="SimSun" panose="02010600030101010101" pitchFamily="2" charset="-122"/>
                  </a:rPr>
                  <a:t>*</a:t>
                </a:r>
                <a:r>
                  <a:rPr lang="en-US" sz="2000" dirty="0">
                    <a:effectLst/>
                    <a:ea typeface="SimSun" panose="02010600030101010101" pitchFamily="2" charset="-122"/>
                  </a:rPr>
                  <a:t> over {</a:t>
                </a:r>
                <a:r>
                  <a:rPr lang="en-US" sz="2000" b="1" i="1" dirty="0">
                    <a:effectLst/>
                    <a:ea typeface="SimSun" panose="02010600030101010101" pitchFamily="2" charset="-122"/>
                  </a:rPr>
                  <a:t>X</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baseline="30000" dirty="0">
                    <a:effectLst/>
                    <a:ea typeface="SimSun" panose="02010600030101010101" pitchFamily="2" charset="-122"/>
                  </a:rPr>
                  <a:t>*</a:t>
                </a:r>
                <a:r>
                  <a:rPr lang="en-US" sz="2000" dirty="0">
                    <a:effectLst/>
                    <a:ea typeface="SimSun" panose="02010600030101010101" pitchFamily="2" charset="-122"/>
                  </a:rPr>
                  <a:t>} is:</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rPr>
                        <m:t>𝑐𝑟</m:t>
                      </m:r>
                      <m:d>
                        <m:dPr>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a:rPr lang="en-US" sz="2000" b="1" i="1">
                                  <a:effectLst/>
                                  <a:latin typeface="Cambria Math" panose="02040503050406030204" pitchFamily="18" charset="0"/>
                                  <a:ea typeface="SimSun" panose="02010600030101010101" pitchFamily="2" charset="-122"/>
                                </a:rPr>
                                <m:t>𝑿</m:t>
                              </m:r>
                            </m:e>
                            <m:sup>
                              <m:r>
                                <a:rPr lang="en-US" sz="2000" i="1">
                                  <a:effectLst/>
                                  <a:latin typeface="Cambria Math" panose="02040503050406030204" pitchFamily="18" charset="0"/>
                                  <a:ea typeface="SimSun" panose="02010600030101010101" pitchFamily="2" charset="-122"/>
                                </a:rPr>
                                <m:t>∗</m:t>
                              </m:r>
                            </m:sup>
                          </m:sSup>
                        </m:e>
                        <m:e>
                          <m:r>
                            <a:rPr lang="en-US" sz="2000" b="1" i="1">
                              <a:effectLst/>
                              <a:latin typeface="Cambria Math" panose="02040503050406030204" pitchFamily="18" charset="0"/>
                              <a:ea typeface="SimSun" panose="02010600030101010101" pitchFamily="2" charset="-122"/>
                            </a:rPr>
                            <m:t>𝑿</m:t>
                          </m:r>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rPr>
                              </m:ctrlPr>
                            </m:sSupPr>
                            <m:e>
                              <m:r>
                                <a:rPr lang="en-US" sz="2000" b="1" i="1">
                                  <a:effectLst/>
                                  <a:latin typeface="Cambria Math" panose="02040503050406030204" pitchFamily="18" charset="0"/>
                                  <a:ea typeface="SimSun" panose="02010600030101010101" pitchFamily="2" charset="-122"/>
                                </a:rPr>
                                <m:t>𝑿</m:t>
                              </m:r>
                            </m:e>
                            <m:sup>
                              <m:r>
                                <a:rPr lang="en-US" sz="2000" i="1">
                                  <a:effectLst/>
                                  <a:latin typeface="Cambria Math" panose="02040503050406030204" pitchFamily="18" charset="0"/>
                                  <a:ea typeface="SimSun" panose="02010600030101010101" pitchFamily="2" charset="-122"/>
                                </a:rPr>
                                <m:t>∗</m:t>
                              </m:r>
                            </m:sup>
                          </m:sSup>
                        </m:e>
                      </m:d>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rPr>
                          </m:ctrlPr>
                        </m:fPr>
                        <m:num>
                          <m:d>
                            <m:dPr>
                              <m:begChr m:val="|"/>
                              <m:endChr m:val="|"/>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a:rPr lang="en-US" sz="2000" b="1" i="1">
                                      <a:effectLst/>
                                      <a:latin typeface="Cambria Math" panose="02040503050406030204" pitchFamily="18" charset="0"/>
                                      <a:ea typeface="SimSun" panose="02010600030101010101" pitchFamily="2" charset="-122"/>
                                    </a:rPr>
                                    <m:t>𝑿</m:t>
                                  </m:r>
                                </m:e>
                                <m:sup>
                                  <m:r>
                                    <a:rPr lang="en-US" sz="2000" i="1">
                                      <a:effectLst/>
                                      <a:latin typeface="Cambria Math" panose="02040503050406030204" pitchFamily="18" charset="0"/>
                                      <a:ea typeface="SimSun" panose="02010600030101010101" pitchFamily="2" charset="-122"/>
                                    </a:rPr>
                                    <m:t>∗</m:t>
                                  </m:r>
                                </m:sup>
                              </m:sSup>
                            </m:e>
                          </m:d>
                        </m:num>
                        <m:den>
                          <m:d>
                            <m:dPr>
                              <m:begChr m:val="|"/>
                              <m:endChr m:val="|"/>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rPr>
                                <m:t>𝑿</m:t>
                              </m:r>
                            </m:e>
                          </m:d>
                          <m:r>
                            <a:rPr lang="en-US" sz="2000" i="1">
                              <a:effectLst/>
                              <a:latin typeface="Cambria Math" panose="02040503050406030204" pitchFamily="18" charset="0"/>
                              <a:ea typeface="SimSun" panose="02010600030101010101" pitchFamily="2" charset="-122"/>
                            </a:rPr>
                            <m:t>+</m:t>
                          </m:r>
                          <m:d>
                            <m:dPr>
                              <m:begChr m:val="|"/>
                              <m:endChr m:val="|"/>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a:rPr lang="en-US" sz="2000" b="1" i="1">
                                      <a:effectLst/>
                                      <a:latin typeface="Cambria Math" panose="02040503050406030204" pitchFamily="18" charset="0"/>
                                      <a:ea typeface="SimSun" panose="02010600030101010101" pitchFamily="2" charset="-122"/>
                                    </a:rPr>
                                    <m:t>𝑿</m:t>
                                  </m:r>
                                </m:e>
                                <m:sup>
                                  <m:r>
                                    <a:rPr lang="en-US" sz="2000" i="1">
                                      <a:effectLst/>
                                      <a:latin typeface="Cambria Math" panose="02040503050406030204" pitchFamily="18" charset="0"/>
                                      <a:ea typeface="SimSun" panose="02010600030101010101" pitchFamily="2" charset="-122"/>
                                    </a:rPr>
                                    <m:t>∗</m:t>
                                  </m:r>
                                </m:sup>
                              </m:sSup>
                            </m:e>
                          </m:d>
                        </m:den>
                      </m:f>
                      <m:r>
                        <a:rPr lang="en-US" sz="2000" b="0" i="1" smtClean="0">
                          <a:effectLst/>
                          <a:latin typeface="Cambria Math" panose="02040503050406030204" pitchFamily="18" charset="0"/>
                          <a:ea typeface="SimSun" panose="02010600030101010101" pitchFamily="2" charset="-122"/>
                        </a:rPr>
                        <m:t>    </m:t>
                      </m:r>
                      <m:d>
                        <m:dPr>
                          <m:ctrlPr>
                            <a:rPr lang="en-US" sz="2000" b="0" i="1" smtClean="0">
                              <a:effectLst/>
                              <a:latin typeface="Cambria Math" panose="02040503050406030204" pitchFamily="18" charset="0"/>
                              <a:ea typeface="SimSun" panose="02010600030101010101" pitchFamily="2" charset="-122"/>
                            </a:rPr>
                          </m:ctrlPr>
                        </m:dPr>
                        <m:e>
                          <m:r>
                            <a:rPr lang="en-US" sz="2000" b="0" i="1" smtClean="0">
                              <a:effectLst/>
                              <a:latin typeface="Cambria Math" panose="02040503050406030204" pitchFamily="18" charset="0"/>
                              <a:ea typeface="SimSun" panose="02010600030101010101" pitchFamily="2" charset="-122"/>
                            </a:rPr>
                            <m:t>3.18</m:t>
                          </m:r>
                        </m:e>
                      </m:d>
                    </m:oMath>
                  </m:oMathPara>
                </a14:m>
                <a:endParaRPr lang="en-US" sz="2000" dirty="0"/>
              </a:p>
              <a:p>
                <a:pPr marL="0" indent="0">
                  <a:buNone/>
                </a:pPr>
                <a:r>
                  <a:rPr lang="en-US" sz="2000" dirty="0">
                    <a:effectLst/>
                    <a:ea typeface="SimSun" panose="02010600030101010101" pitchFamily="2" charset="-122"/>
                  </a:rPr>
                  <a:t>Suppose </a:t>
                </a:r>
                <a:r>
                  <a:rPr lang="en-US" sz="2000" i="1" dirty="0">
                    <a:effectLst/>
                    <a:ea typeface="SimSun" panose="02010600030101010101" pitchFamily="2" charset="-122"/>
                  </a:rPr>
                  <a:t>A</a:t>
                </a:r>
                <a:r>
                  <a:rPr lang="en-US" sz="2000" dirty="0">
                    <a:effectLst/>
                    <a:ea typeface="SimSun" panose="02010600030101010101" pitchFamily="2" charset="-122"/>
                  </a:rPr>
                  <a:t> also being the regressive coefficient estimated from sample {</a:t>
                </a:r>
                <a:r>
                  <a:rPr lang="en-US" sz="2000" b="1" i="1" dirty="0">
                    <a:effectLst/>
                    <a:ea typeface="SimSun" panose="02010600030101010101" pitchFamily="2" charset="-122"/>
                  </a:rPr>
                  <a:t>X</a:t>
                </a:r>
                <a:r>
                  <a:rPr lang="en-US" sz="2000" dirty="0">
                    <a:effectLst/>
                    <a:ea typeface="SimSun" panose="02010600030101010101" pitchFamily="2" charset="-122"/>
                  </a:rPr>
                  <a:t>, </a:t>
                </a:r>
                <a:r>
                  <a:rPr lang="en-US" sz="2000" i="1" dirty="0">
                    <a:effectLst/>
                    <a:ea typeface="SimSun" panose="02010600030101010101" pitchFamily="2" charset="-122"/>
                  </a:rPr>
                  <a:t>φ</a:t>
                </a:r>
                <a:r>
                  <a:rPr lang="en-US" sz="2000" baseline="30000" dirty="0">
                    <a:effectLst/>
                    <a:ea typeface="SimSun" panose="02010600030101010101" pitchFamily="2" charset="-122"/>
                  </a:rPr>
                  <a:t>–1</a:t>
                </a:r>
                <a:r>
                  <a:rPr lang="en-US" sz="2000" dirty="0">
                    <a:effectLst/>
                    <a:ea typeface="SimSun" panose="02010600030101010101" pitchFamily="2" charset="-122"/>
                  </a:rPr>
                  <a:t>(</a:t>
                </a:r>
                <a:r>
                  <a:rPr lang="en-US" sz="2000" b="1" i="1" dirty="0">
                    <a:effectLst/>
                    <a:ea typeface="SimSun" panose="02010600030101010101" pitchFamily="2" charset="-122"/>
                  </a:rPr>
                  <a:t>Y</a:t>
                </a:r>
                <a:r>
                  <a:rPr lang="en-US" sz="2000" dirty="0">
                    <a:effectLst/>
                    <a:ea typeface="SimSun" panose="02010600030101010101" pitchFamily="2" charset="-122"/>
                  </a:rPr>
                  <a:t>)} was determined before, the mean function </a:t>
                </a:r>
                <a:r>
                  <a:rPr lang="en-US" sz="2000" i="1" dirty="0">
                    <a:effectLst/>
                    <a:ea typeface="SimSun" panose="02010600030101010101" pitchFamily="2" charset="-122"/>
                  </a:rPr>
                  <a:t>μ</a:t>
                </a:r>
                <a:r>
                  <a:rPr lang="en-US" sz="2000" i="1" baseline="30000" dirty="0">
                    <a:effectLst/>
                    <a:ea typeface="SimSun" panose="02010600030101010101" pitchFamily="2" charset="-122"/>
                  </a:rPr>
                  <a:t>*</a:t>
                </a:r>
                <a:r>
                  <a:rPr lang="en-US" sz="2000" dirty="0">
                    <a:effectLst/>
                    <a:ea typeface="SimSun" panose="02010600030101010101" pitchFamily="2" charset="-122"/>
                  </a:rPr>
                  <a:t>(</a:t>
                </a:r>
                <a:r>
                  <a:rPr lang="en-US" sz="2000" i="1" dirty="0">
                    <a:effectLst/>
                    <a:ea typeface="SimSun" panose="02010600030101010101" pitchFamily="2" charset="-122"/>
                  </a:rPr>
                  <a:t>X</a:t>
                </a:r>
                <a:r>
                  <a:rPr lang="en-US" sz="2000" i="1" baseline="30000" dirty="0">
                    <a:effectLst/>
                    <a:ea typeface="SimSun" panose="02010600030101010101" pitchFamily="2" charset="-122"/>
                  </a:rPr>
                  <a:t>*</a:t>
                </a:r>
                <a:r>
                  <a:rPr lang="en-US" sz="2000" dirty="0">
                    <a:effectLst/>
                    <a:ea typeface="SimSun" panose="02010600030101010101" pitchFamily="2" charset="-122"/>
                  </a:rPr>
                  <a:t>) is proposed as a weighted estimation with concentration ratios of </a:t>
                </a:r>
                <a:r>
                  <a:rPr lang="en-US" sz="2000" b="1" i="1" dirty="0">
                    <a:effectLst/>
                    <a:ea typeface="SimSun" panose="02010600030101010101" pitchFamily="2" charset="-122"/>
                  </a:rPr>
                  <a:t>X</a:t>
                </a:r>
                <a:r>
                  <a:rPr lang="en-US" sz="2000" dirty="0">
                    <a:effectLst/>
                    <a:ea typeface="SimSun" panose="02010600030101010101" pitchFamily="2" charset="-122"/>
                  </a:rPr>
                  <a:t> and </a:t>
                </a:r>
                <a:r>
                  <a:rPr lang="en-US" sz="2000" b="1" i="1" dirty="0">
                    <a:effectLst/>
                    <a:ea typeface="SimSun" panose="02010600030101010101" pitchFamily="2" charset="-122"/>
                  </a:rPr>
                  <a:t>X</a:t>
                </a:r>
                <a:r>
                  <a:rPr lang="en-US" sz="2000" baseline="30000" dirty="0">
                    <a:effectLst/>
                    <a:ea typeface="SimSun" panose="02010600030101010101" pitchFamily="2" charset="-122"/>
                  </a:rPr>
                  <a:t>*</a:t>
                </a:r>
                <a:r>
                  <a:rPr lang="en-US" sz="2000" dirty="0">
                    <a:effectLst/>
                    <a:ea typeface="SimSun" panose="02010600030101010101" pitchFamily="2" charset="-122"/>
                  </a:rPr>
                  <a:t> as follows:</a:t>
                </a:r>
              </a:p>
              <a:p>
                <a:pPr marL="0" indent="0">
                  <a:buNone/>
                </a:pPr>
                <a14:m>
                  <m:oMathPara xmlns:m="http://schemas.openxmlformats.org/officeDocument/2006/math">
                    <m:oMathParaPr>
                      <m:jc m:val="right"/>
                    </m:oMathParaPr>
                    <m:oMath xmlns:m="http://schemas.openxmlformats.org/officeDocument/2006/math">
                      <m:sSup>
                        <m:sSupPr>
                          <m:ctrlPr>
                            <a:rPr lang="en-US" sz="2000" i="1" smtClean="0">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rPr>
                            <m:t>𝜇</m:t>
                          </m:r>
                        </m:e>
                        <m:sup>
                          <m:r>
                            <a:rPr lang="en-US" sz="2000" i="1">
                              <a:effectLst/>
                              <a:latin typeface="Cambria Math" panose="02040503050406030204" pitchFamily="18" charset="0"/>
                              <a:ea typeface="SimSun" panose="02010600030101010101" pitchFamily="2" charset="-122"/>
                            </a:rPr>
                            <m:t>∗</m:t>
                          </m:r>
                        </m:sup>
                      </m:sSup>
                      <m:d>
                        <m:dPr>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rPr>
                                <m:t>𝑋</m:t>
                              </m:r>
                            </m:e>
                            <m:sup>
                              <m:r>
                                <a:rPr lang="en-US" sz="2000" i="1">
                                  <a:effectLst/>
                                  <a:latin typeface="Cambria Math" panose="02040503050406030204" pitchFamily="18" charset="0"/>
                                  <a:ea typeface="SimSun" panose="02010600030101010101" pitchFamily="2" charset="-122"/>
                                </a:rPr>
                                <m:t>∗</m:t>
                              </m:r>
                            </m:sup>
                          </m:sSup>
                        </m:e>
                      </m:d>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𝜑</m:t>
                      </m:r>
                      <m:d>
                        <m:dPr>
                          <m:ctrlPr>
                            <a:rPr lang="en-US" sz="2000" i="1">
                              <a:effectLst/>
                              <a:latin typeface="Cambria Math" panose="02040503050406030204" pitchFamily="18" charset="0"/>
                            </a:rPr>
                          </m:ctrlPr>
                        </m:dPr>
                        <m:e>
                          <m:f>
                            <m:fPr>
                              <m:ctrlPr>
                                <a:rPr lang="en-US" sz="2000" i="1">
                                  <a:effectLst/>
                                  <a:latin typeface="Cambria Math" panose="02040503050406030204" pitchFamily="18" charset="0"/>
                                </a:rPr>
                              </m:ctrlPr>
                            </m:fPr>
                            <m:num>
                              <m:d>
                                <m:dPr>
                                  <m:begChr m:val="|"/>
                                  <m:endChr m:val="|"/>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rPr>
                                    <m:t>𝑿</m:t>
                                  </m:r>
                                </m:e>
                              </m:d>
                            </m:num>
                            <m:den>
                              <m:d>
                                <m:dPr>
                                  <m:begChr m:val="|"/>
                                  <m:endChr m:val="|"/>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rPr>
                                    <m:t>𝑿</m:t>
                                  </m:r>
                                </m:e>
                              </m:d>
                              <m:r>
                                <a:rPr lang="en-US" sz="2000" i="1">
                                  <a:effectLst/>
                                  <a:latin typeface="Cambria Math" panose="02040503050406030204" pitchFamily="18" charset="0"/>
                                  <a:ea typeface="SimSun" panose="02010600030101010101" pitchFamily="2" charset="-122"/>
                                </a:rPr>
                                <m:t>+</m:t>
                              </m:r>
                              <m:d>
                                <m:dPr>
                                  <m:begChr m:val="|"/>
                                  <m:endChr m:val="|"/>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a:rPr lang="en-US" sz="2000" b="1" i="1">
                                          <a:effectLst/>
                                          <a:latin typeface="Cambria Math" panose="02040503050406030204" pitchFamily="18" charset="0"/>
                                          <a:ea typeface="SimSun" panose="02010600030101010101" pitchFamily="2" charset="-122"/>
                                        </a:rPr>
                                        <m:t>𝑿</m:t>
                                      </m:r>
                                    </m:e>
                                    <m:sup>
                                      <m:r>
                                        <a:rPr lang="en-US" sz="2000" i="1">
                                          <a:effectLst/>
                                          <a:latin typeface="Cambria Math" panose="02040503050406030204" pitchFamily="18" charset="0"/>
                                          <a:ea typeface="SimSun" panose="02010600030101010101" pitchFamily="2" charset="-122"/>
                                        </a:rPr>
                                        <m:t>∗</m:t>
                                      </m:r>
                                    </m:sup>
                                  </m:sSup>
                                </m:e>
                              </m:d>
                            </m:den>
                          </m:f>
                          <m:r>
                            <a:rPr lang="en-US" sz="2000" i="1">
                              <a:effectLst/>
                              <a:latin typeface="Cambria Math" panose="02040503050406030204" pitchFamily="18" charset="0"/>
                              <a:ea typeface="SimSun" panose="02010600030101010101" pitchFamily="2" charset="-122"/>
                            </a:rPr>
                            <m:t>𝐴</m:t>
                          </m:r>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rPr>
                                <m:t>𝑋</m:t>
                              </m:r>
                            </m:e>
                            <m:sup>
                              <m:r>
                                <a:rPr lang="en-US" sz="2000" i="1">
                                  <a:effectLst/>
                                  <a:latin typeface="Cambria Math" panose="02040503050406030204" pitchFamily="18" charset="0"/>
                                  <a:ea typeface="SimSun" panose="02010600030101010101" pitchFamily="2" charset="-122"/>
                                </a:rPr>
                                <m:t>∗</m:t>
                              </m:r>
                            </m:sup>
                          </m:sSup>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rPr>
                              </m:ctrlPr>
                            </m:fPr>
                            <m:num>
                              <m:d>
                                <m:dPr>
                                  <m:begChr m:val="|"/>
                                  <m:endChr m:val="|"/>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a:rPr lang="en-US" sz="2000" b="1" i="1">
                                          <a:effectLst/>
                                          <a:latin typeface="Cambria Math" panose="02040503050406030204" pitchFamily="18" charset="0"/>
                                          <a:ea typeface="SimSun" panose="02010600030101010101" pitchFamily="2" charset="-122"/>
                                        </a:rPr>
                                        <m:t>𝑿</m:t>
                                      </m:r>
                                    </m:e>
                                    <m:sup>
                                      <m:r>
                                        <a:rPr lang="en-US" sz="2000" i="1">
                                          <a:effectLst/>
                                          <a:latin typeface="Cambria Math" panose="02040503050406030204" pitchFamily="18" charset="0"/>
                                          <a:ea typeface="SimSun" panose="02010600030101010101" pitchFamily="2" charset="-122"/>
                                        </a:rPr>
                                        <m:t>∗</m:t>
                                      </m:r>
                                    </m:sup>
                                  </m:sSup>
                                </m:e>
                              </m:d>
                            </m:num>
                            <m:den>
                              <m:d>
                                <m:dPr>
                                  <m:begChr m:val="|"/>
                                  <m:endChr m:val="|"/>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rPr>
                                    <m:t>𝑿</m:t>
                                  </m:r>
                                </m:e>
                              </m:d>
                              <m:r>
                                <a:rPr lang="en-US" sz="2000" i="1">
                                  <a:effectLst/>
                                  <a:latin typeface="Cambria Math" panose="02040503050406030204" pitchFamily="18" charset="0"/>
                                  <a:ea typeface="SimSun" panose="02010600030101010101" pitchFamily="2" charset="-122"/>
                                </a:rPr>
                                <m:t>+</m:t>
                              </m:r>
                              <m:d>
                                <m:dPr>
                                  <m:begChr m:val="|"/>
                                  <m:endChr m:val="|"/>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a:rPr lang="en-US" sz="2000" b="1" i="1">
                                          <a:effectLst/>
                                          <a:latin typeface="Cambria Math" panose="02040503050406030204" pitchFamily="18" charset="0"/>
                                          <a:ea typeface="SimSun" panose="02010600030101010101" pitchFamily="2" charset="-122"/>
                                        </a:rPr>
                                        <m:t>𝑿</m:t>
                                      </m:r>
                                    </m:e>
                                    <m:sup>
                                      <m:r>
                                        <a:rPr lang="en-US" sz="2000" i="1">
                                          <a:effectLst/>
                                          <a:latin typeface="Cambria Math" panose="02040503050406030204" pitchFamily="18" charset="0"/>
                                          <a:ea typeface="SimSun" panose="02010600030101010101" pitchFamily="2" charset="-122"/>
                                        </a:rPr>
                                        <m:t>∗</m:t>
                                      </m:r>
                                    </m:sup>
                                  </m:sSup>
                                </m:e>
                              </m:d>
                            </m:den>
                          </m:f>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rPr>
                                <m:t>𝐴</m:t>
                              </m:r>
                            </m:e>
                            <m:sup>
                              <m:r>
                                <a:rPr lang="en-US" sz="2000" i="1">
                                  <a:effectLst/>
                                  <a:latin typeface="Cambria Math" panose="02040503050406030204" pitchFamily="18" charset="0"/>
                                  <a:ea typeface="SimSun" panose="02010600030101010101" pitchFamily="2" charset="-122"/>
                                </a:rPr>
                                <m:t>∗</m:t>
                              </m:r>
                            </m:sup>
                          </m:sSup>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rPr>
                                <m:t>𝑋</m:t>
                              </m:r>
                            </m:e>
                            <m:sup>
                              <m:r>
                                <a:rPr lang="en-US" sz="2000" i="1">
                                  <a:effectLst/>
                                  <a:latin typeface="Cambria Math" panose="02040503050406030204" pitchFamily="18" charset="0"/>
                                  <a:ea typeface="SimSun" panose="02010600030101010101" pitchFamily="2" charset="-122"/>
                                </a:rPr>
                                <m:t>∗</m:t>
                              </m:r>
                            </m:sup>
                          </m:sSup>
                        </m:e>
                      </m:d>
                      <m:r>
                        <a:rPr lang="en-US" sz="2000" b="0" i="1" smtClean="0">
                          <a:effectLst/>
                          <a:latin typeface="Cambria Math" panose="02040503050406030204" pitchFamily="18" charset="0"/>
                          <a:ea typeface="SimSun" panose="02010600030101010101" pitchFamily="2" charset="-122"/>
                        </a:rPr>
                        <m:t>    </m:t>
                      </m:r>
                      <m:d>
                        <m:dPr>
                          <m:ctrlPr>
                            <a:rPr lang="en-US" sz="2000" b="0" i="1" smtClean="0">
                              <a:effectLst/>
                              <a:latin typeface="Cambria Math" panose="02040503050406030204" pitchFamily="18" charset="0"/>
                              <a:ea typeface="SimSun" panose="02010600030101010101" pitchFamily="2" charset="-122"/>
                            </a:rPr>
                          </m:ctrlPr>
                        </m:dPr>
                        <m:e>
                          <m:r>
                            <a:rPr lang="en-US" sz="2000" b="0" i="1" smtClean="0">
                              <a:effectLst/>
                              <a:latin typeface="Cambria Math" panose="02040503050406030204" pitchFamily="18" charset="0"/>
                              <a:ea typeface="SimSun" panose="02010600030101010101" pitchFamily="2" charset="-122"/>
                            </a:rPr>
                            <m:t>3.19</m:t>
                          </m:r>
                        </m:e>
                      </m:d>
                    </m:oMath>
                  </m:oMathPara>
                </a14:m>
                <a:endParaRPr lang="en-US" sz="2000" dirty="0"/>
              </a:p>
              <a:p>
                <a:pPr marL="0" indent="0">
                  <a:buNone/>
                </a:pPr>
                <a:r>
                  <a:rPr lang="en-US" sz="2000" dirty="0">
                    <a:effectLst/>
                    <a:ea typeface="SimSun" panose="02010600030101010101" pitchFamily="2" charset="-122"/>
                  </a:rPr>
                  <a:t>As a result, the two steps at each iteration of the iterative algorithm for estimating GPR are finetuned shown in next slide:</a:t>
                </a:r>
                <a:endParaRPr lang="en-US" sz="2000" dirty="0"/>
              </a:p>
            </p:txBody>
          </p:sp>
        </mc:Choice>
        <mc:Fallback xmlns="">
          <p:sp>
            <p:nvSpPr>
              <p:cNvPr id="3" name="Content Placeholder 2">
                <a:extLst>
                  <a:ext uri="{FF2B5EF4-FFF2-40B4-BE49-F238E27FC236}">
                    <a16:creationId xmlns:a16="http://schemas.microsoft.com/office/drawing/2014/main" id="{F86A55EF-1663-362E-58E3-CB26E178A267}"/>
                  </a:ext>
                </a:extLst>
              </p:cNvPr>
              <p:cNvSpPr>
                <a:spLocks noGrp="1" noRot="1" noChangeAspect="1" noMove="1" noResize="1" noEditPoints="1" noAdjustHandles="1" noChangeArrowheads="1" noChangeShapeType="1" noTextEdit="1"/>
              </p:cNvSpPr>
              <p:nvPr>
                <p:ph idx="1"/>
              </p:nvPr>
            </p:nvSpPr>
            <p:spPr>
              <a:xfrm>
                <a:off x="196948" y="914399"/>
                <a:ext cx="11774658" cy="5176066"/>
              </a:xfrm>
              <a:blipFill>
                <a:blip r:embed="rId2"/>
                <a:stretch>
                  <a:fillRect l="-518" t="-589" r="-518" b="-106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62D7E47-3283-D0E5-38B4-B21CEC725318}"/>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F99BA19B-F618-2493-A03C-BD5504984E76}"/>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121DA3E3-C8FA-794D-FEFC-862F670EFADD}"/>
              </a:ext>
            </a:extLst>
          </p:cNvPr>
          <p:cNvSpPr>
            <a:spLocks noGrp="1"/>
          </p:cNvSpPr>
          <p:nvPr>
            <p:ph type="sldNum" sz="quarter" idx="12"/>
          </p:nvPr>
        </p:nvSpPr>
        <p:spPr/>
        <p:txBody>
          <a:bodyPr/>
          <a:lstStyle/>
          <a:p>
            <a:fld id="{5DB5036F-1FF2-46C4-8D2B-59C7E3B91952}" type="slidenum">
              <a:rPr lang="en-US" smtClean="0"/>
              <a:pPr/>
              <a:t>45</a:t>
            </a:fld>
            <a:endParaRPr lang="en-US"/>
          </a:p>
        </p:txBody>
      </p:sp>
    </p:spTree>
    <p:extLst>
      <p:ext uri="{BB962C8B-B14F-4D97-AF65-F5344CB8AC3E}">
        <p14:creationId xmlns:p14="http://schemas.microsoft.com/office/powerpoint/2010/main" val="745811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D5E8F-8997-1CB9-3A1D-129907A80138}"/>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C6D555-662D-D6AE-7E12-3E5EE2FA2CCA}"/>
                  </a:ext>
                </a:extLst>
              </p:cNvPr>
              <p:cNvSpPr>
                <a:spLocks noGrp="1"/>
              </p:cNvSpPr>
              <p:nvPr>
                <p:ph idx="1"/>
              </p:nvPr>
            </p:nvSpPr>
            <p:spPr>
              <a:xfrm>
                <a:off x="196948" y="914400"/>
                <a:ext cx="7160456" cy="3756074"/>
              </a:xfrm>
              <a:ln>
                <a:solidFill>
                  <a:schemeClr val="tx1"/>
                </a:solidFill>
              </a:ln>
            </p:spPr>
            <p:txBody>
              <a:bodyPr>
                <a:normAutofit/>
              </a:bodyPr>
              <a:lstStyle/>
              <a:p>
                <a:pPr marL="0" marR="0" indent="0" algn="just">
                  <a:spcBef>
                    <a:spcPts val="0"/>
                  </a:spcBef>
                  <a:spcAft>
                    <a:spcPts val="0"/>
                  </a:spcAft>
                  <a:buNone/>
                </a:pP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Step</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1:</a:t>
                </a:r>
              </a:p>
              <a:p>
                <a:pPr marR="0" indent="0" algn="l">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Take new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l">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Calculate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from sample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φ</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l">
                  <a:spcBef>
                    <a:spcPts val="0"/>
                  </a:spcBef>
                  <a:spcAft>
                    <a:spcPts val="0"/>
                  </a:spcAft>
                  <a:buNone/>
                </a:pPr>
                <a14:m>
                  <m:oMathPara xmlns:m="http://schemas.openxmlformats.org/officeDocument/2006/math">
                    <m:oMathParaPr>
                      <m:jc m:val="left"/>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d>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l">
                  <a:spcBef>
                    <a:spcPts val="0"/>
                  </a:spcBef>
                  <a:spcAft>
                    <a:spcPts val="0"/>
                  </a:spcAft>
                  <a:buNone/>
                </a:pPr>
                <a14:m>
                  <m:oMathPara xmlns:m="http://schemas.openxmlformats.org/officeDocument/2006/math">
                    <m:oMathParaPr>
                      <m:jc m:val="left"/>
                    </m:oMathParaPr>
                    <m:oMath xmlns:m="http://schemas.openxmlformats.org/officeDocument/2006/math">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200" b="1"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d>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p>
                      </m:sSup>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Step</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2:</a:t>
                </a:r>
              </a:p>
              <a:p>
                <a:pPr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𝐴</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𝐴</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indent="0">
                  <a:buNone/>
                </a:pPr>
                <a14:m>
                  <m:oMathPara xmlns:m="http://schemas.openxmlformats.org/officeDocument/2006/math">
                    <m:oMathParaPr>
                      <m:jc m:val="left"/>
                    </m:oMathParaPr>
                    <m:oMath xmlns:m="http://schemas.openxmlformats.org/officeDocument/2006/math">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200" i="1">
                              <a:effectLst/>
                              <a:latin typeface="Cambria Math" panose="02040503050406030204" pitchFamily="18" charset="0"/>
                            </a:rPr>
                          </m:ctrlPr>
                        </m:dPr>
                        <m:e>
                          <m:m>
                            <m:mPr>
                              <m:mcs>
                                <m:mc>
                                  <m:mcPr>
                                    <m:count m:val="1"/>
                                    <m:mcJc m:val="center"/>
                                  </m:mcPr>
                                </m:mc>
                              </m:mcs>
                              <m:ctrlPr>
                                <a:rPr lang="en-US" sz="2200" i="1">
                                  <a:effectLst/>
                                  <a:latin typeface="Cambria Math" panose="02040503050406030204" pitchFamily="18" charset="0"/>
                                </a:rPr>
                              </m:ctrlPr>
                            </m:mPr>
                            <m:m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mr>
                            <m:mr>
                              <m:e>
                                <m:sSup>
                                  <m:sSupPr>
                                    <m:ctrlPr>
                                      <a:rPr lang="en-US" sz="2200" i="1">
                                        <a:effectLst/>
                                        <a:latin typeface="Cambria Math" panose="020405030504060302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e>
                            </m:mr>
                          </m:m>
                        </m:e>
                      </m:d>
                      <m:r>
                        <a:rPr lang="en-US" sz="2200" i="1">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or</m:t>
                      </m:r>
                      <m:r>
                        <a:rPr lang="en-US" sz="2200" i="1">
                          <a:effectLst/>
                          <a:latin typeface="Cambria Math" panose="02040503050406030204" pitchFamily="18" charset="0"/>
                          <a:ea typeface="SimSun" panose="02010600030101010101" pitchFamily="2" charset="-122"/>
                          <a:cs typeface="Times New Roman" panose="02020603050405020304" pitchFamily="18" charset="0"/>
                        </a:rPr>
                        <m:t> </m:t>
                      </m:r>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sSup>
                    </m:oMath>
                  </m:oMathPara>
                </a14:m>
                <a:endParaRPr lang="en-US" sz="2200" dirty="0"/>
              </a:p>
            </p:txBody>
          </p:sp>
        </mc:Choice>
        <mc:Fallback xmlns="">
          <p:sp>
            <p:nvSpPr>
              <p:cNvPr id="3" name="Content Placeholder 2">
                <a:extLst>
                  <a:ext uri="{FF2B5EF4-FFF2-40B4-BE49-F238E27FC236}">
                    <a16:creationId xmlns:a16="http://schemas.microsoft.com/office/drawing/2014/main" id="{E9C6D555-662D-D6AE-7E12-3E5EE2FA2CCA}"/>
                  </a:ext>
                </a:extLst>
              </p:cNvPr>
              <p:cNvSpPr>
                <a:spLocks noGrp="1" noRot="1" noChangeAspect="1" noMove="1" noResize="1" noEditPoints="1" noAdjustHandles="1" noChangeArrowheads="1" noChangeShapeType="1" noTextEdit="1"/>
              </p:cNvSpPr>
              <p:nvPr>
                <p:ph idx="1"/>
              </p:nvPr>
            </p:nvSpPr>
            <p:spPr>
              <a:xfrm>
                <a:off x="196948" y="914400"/>
                <a:ext cx="7160456" cy="3756074"/>
              </a:xfrm>
              <a:blipFill>
                <a:blip r:embed="rId2"/>
                <a:stretch>
                  <a:fillRect l="-1020" t="-971"/>
                </a:stretch>
              </a:blipFill>
              <a:ln>
                <a:solidFill>
                  <a:schemeClr val="tx1"/>
                </a:solidFill>
              </a:ln>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15E026E-5B80-7DE8-66FE-9A27058D24AC}"/>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695A56AA-E04D-0F1E-85D3-1A96D1EC8CD9}"/>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F55B49F6-9FDF-9184-47ED-9E657BC59A11}"/>
              </a:ext>
            </a:extLst>
          </p:cNvPr>
          <p:cNvSpPr>
            <a:spLocks noGrp="1"/>
          </p:cNvSpPr>
          <p:nvPr>
            <p:ph type="sldNum" sz="quarter" idx="12"/>
          </p:nvPr>
        </p:nvSpPr>
        <p:spPr/>
        <p:txBody>
          <a:bodyPr/>
          <a:lstStyle/>
          <a:p>
            <a:fld id="{5DB5036F-1FF2-46C4-8D2B-59C7E3B91952}" type="slidenum">
              <a:rPr lang="en-US" smtClean="0"/>
              <a:pPr/>
              <a:t>46</a:t>
            </a:fld>
            <a:endParaRPr lang="en-US"/>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6B1A3953-11EB-BE83-A490-4B7BB18D9388}"/>
                  </a:ext>
                </a:extLst>
              </p:cNvPr>
              <p:cNvSpPr txBox="1">
                <a:spLocks/>
              </p:cNvSpPr>
              <p:nvPr/>
            </p:nvSpPr>
            <p:spPr>
              <a:xfrm>
                <a:off x="7423052" y="914398"/>
                <a:ext cx="4572000" cy="5008100"/>
              </a:xfrm>
              <a:prstGeom prst="rect">
                <a:avLst/>
              </a:prstGeom>
            </p:spPr>
            <p:txBody>
              <a:bodyPr vert="horz" lIns="91440" tIns="45720" rIns="91440" bIns="45720" rtlCol="0">
                <a:normAutofit/>
              </a:bodyPr>
              <a:lstStyle>
                <a:lvl1pPr marL="228600" indent="-228600" algn="just"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just">
                  <a:spcBef>
                    <a:spcPts val="0"/>
                  </a:spcBef>
                  <a:spcAft>
                    <a:spcPts val="0"/>
                  </a:spcAft>
                  <a:buNone/>
                </a:pPr>
                <a:r>
                  <a:rPr lang="en-US" sz="2000" dirty="0">
                    <a:effectLst/>
                    <a:ea typeface="SimSun" panose="02010600030101010101" pitchFamily="2" charset="-122"/>
                  </a:rPr>
                  <a:t>Where </a:t>
                </a:r>
                <a:r>
                  <a:rPr lang="en-US" sz="2000" i="1" dirty="0">
                    <a:effectLst/>
                    <a:ea typeface="SimSun" panose="02010600030101010101" pitchFamily="2" charset="-122"/>
                  </a:rPr>
                  <a:t>μ</a:t>
                </a:r>
                <a:r>
                  <a:rPr lang="en-US" sz="2000" i="1" baseline="30000" dirty="0">
                    <a:effectLst/>
                    <a:ea typeface="SimSun" panose="02010600030101010101" pitchFamily="2" charset="-122"/>
                  </a:rPr>
                  <a:t>*</a:t>
                </a:r>
                <a:r>
                  <a:rPr lang="en-US" sz="2000" dirty="0">
                    <a:effectLst/>
                    <a:ea typeface="SimSun" panose="02010600030101010101" pitchFamily="2" charset="-122"/>
                  </a:rPr>
                  <a:t>(</a:t>
                </a:r>
                <a:r>
                  <a:rPr lang="en-US" sz="2000" b="1" i="1" dirty="0">
                    <a:effectLst/>
                    <a:ea typeface="SimSun" panose="02010600030101010101" pitchFamily="2" charset="-122"/>
                  </a:rPr>
                  <a:t>X</a:t>
                </a:r>
                <a:r>
                  <a:rPr lang="en-US" sz="2000" i="1" baseline="30000" dirty="0">
                    <a:effectLst/>
                    <a:ea typeface="SimSun" panose="02010600030101010101" pitchFamily="2" charset="-122"/>
                  </a:rPr>
                  <a:t>*</a:t>
                </a:r>
                <a:r>
                  <a:rPr lang="en-US" sz="2000" dirty="0">
                    <a:effectLst/>
                    <a:ea typeface="SimSun" panose="02010600030101010101" pitchFamily="2" charset="-122"/>
                  </a:rPr>
                  <a:t>) is determined based on </a:t>
                </a:r>
                <a:r>
                  <a:rPr lang="en-US" sz="2000" i="1" dirty="0">
                    <a:effectLst/>
                    <a:ea typeface="SimSun" panose="02010600030101010101" pitchFamily="2" charset="-122"/>
                  </a:rPr>
                  <a:t>μ</a:t>
                </a:r>
                <a:r>
                  <a:rPr lang="en-US" sz="2000" i="1" baseline="30000" dirty="0">
                    <a:effectLst/>
                    <a:ea typeface="SimSun" panose="02010600030101010101" pitchFamily="2" charset="-122"/>
                  </a:rPr>
                  <a:t>*</a:t>
                </a:r>
                <a:r>
                  <a:rPr lang="en-US" sz="2000" dirty="0">
                    <a:effectLst/>
                    <a:ea typeface="SimSun" panose="02010600030101010101" pitchFamily="2" charset="-122"/>
                  </a:rPr>
                  <a:t>(</a:t>
                </a:r>
                <a:r>
                  <a:rPr lang="en-US" sz="2000" i="1" dirty="0">
                    <a:effectLst/>
                    <a:ea typeface="SimSun" panose="02010600030101010101" pitchFamily="2" charset="-122"/>
                  </a:rPr>
                  <a:t>X</a:t>
                </a:r>
                <a:r>
                  <a:rPr lang="en-US" sz="2000" i="1" baseline="30000" dirty="0">
                    <a:effectLst/>
                    <a:ea typeface="SimSun" panose="02010600030101010101" pitchFamily="2" charset="-122"/>
                  </a:rPr>
                  <a:t>*</a:t>
                </a:r>
                <a:r>
                  <a:rPr lang="en-US" sz="2000" dirty="0">
                    <a:effectLst/>
                    <a:ea typeface="SimSun" panose="02010600030101010101" pitchFamily="2" charset="-122"/>
                  </a:rPr>
                  <a:t>) as follows: </a:t>
                </a:r>
                <a14:m>
                  <m:oMath xmlns:m="http://schemas.openxmlformats.org/officeDocument/2006/math">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𝜇</m:t>
                        </m:r>
                      </m:e>
                      <m:sup>
                        <m:r>
                          <a:rPr lang="en-US" sz="2000" i="1">
                            <a:effectLst/>
                            <a:latin typeface="Cambria Math" panose="02040503050406030204" pitchFamily="18" charset="0"/>
                            <a:ea typeface="SimSun" panose="02010600030101010101" pitchFamily="2" charset="-122"/>
                          </a:rPr>
                          <m:t>∗</m:t>
                        </m:r>
                      </m:sup>
                    </m:sSup>
                    <m:d>
                      <m:dPr>
                        <m:ctrlPr>
                          <a:rPr lang="en-US" sz="2000" i="1">
                            <a:effectLst/>
                            <a:latin typeface="Cambria Math" panose="02040503050406030204" pitchFamily="18" charset="0"/>
                            <a:ea typeface="SimSun" panose="02010600030101010101" pitchFamily="2" charset="-122"/>
                          </a:rPr>
                        </m:ctrlPr>
                      </m:dPr>
                      <m:e>
                        <m:sSup>
                          <m:sSupPr>
                            <m:ctrlPr>
                              <a:rPr lang="en-US" sz="2000" i="1">
                                <a:effectLst/>
                                <a:latin typeface="Cambria Math" panose="02040503050406030204" pitchFamily="18" charset="0"/>
                                <a:ea typeface="SimSun" panose="02010600030101010101" pitchFamily="2" charset="-122"/>
                              </a:rPr>
                            </m:ctrlPr>
                          </m:sSupPr>
                          <m:e>
                            <m:r>
                              <a:rPr lang="en-US" sz="2000" b="1" i="1">
                                <a:effectLst/>
                                <a:latin typeface="Cambria Math" panose="02040503050406030204" pitchFamily="18" charset="0"/>
                                <a:ea typeface="SimSun" panose="02010600030101010101" pitchFamily="2" charset="-122"/>
                              </a:rPr>
                              <m:t>𝑿</m:t>
                            </m:r>
                          </m:e>
                          <m:sup>
                            <m:r>
                              <a:rPr lang="en-US" sz="2000" i="1">
                                <a:effectLst/>
                                <a:latin typeface="Cambria Math" panose="02040503050406030204" pitchFamily="18" charset="0"/>
                                <a:ea typeface="SimSun" panose="02010600030101010101" pitchFamily="2" charset="-122"/>
                              </a:rPr>
                              <m:t>∗</m:t>
                            </m:r>
                          </m:sup>
                        </m:sSup>
                      </m:e>
                    </m:d>
                    <m:r>
                      <a:rPr lang="en-US" sz="2000" i="1">
                        <a:effectLst/>
                        <a:latin typeface="Cambria Math" panose="02040503050406030204" pitchFamily="18" charset="0"/>
                        <a:ea typeface="SimSun" panose="02010600030101010101" pitchFamily="2" charset="-122"/>
                      </a:rPr>
                      <m:t>=</m:t>
                    </m:r>
                    <m:d>
                      <m:dPr>
                        <m:ctrlPr>
                          <a:rPr lang="en-US" sz="2000" i="1">
                            <a:effectLst/>
                            <a:latin typeface="Cambria Math" panose="02040503050406030204" pitchFamily="18" charset="0"/>
                            <a:ea typeface="SimSun" panose="02010600030101010101" pitchFamily="2" charset="-122"/>
                          </a:rPr>
                        </m:ctrlPr>
                      </m:dPr>
                      <m:e>
                        <m:m>
                          <m:mPr>
                            <m:mcs>
                              <m:mc>
                                <m:mcPr>
                                  <m:count m:val="1"/>
                                  <m:mcJc m:val="center"/>
                                </m:mcPr>
                              </m:mc>
                            </m:mcs>
                            <m:ctrlPr>
                              <a:rPr lang="en-US" sz="2000" i="1">
                                <a:effectLst/>
                                <a:latin typeface="Cambria Math" panose="02040503050406030204" pitchFamily="18" charset="0"/>
                                <a:ea typeface="SimSun" panose="02010600030101010101" pitchFamily="2" charset="-122"/>
                              </a:rPr>
                            </m:ctrlPr>
                          </m:mPr>
                          <m:mr>
                            <m:e>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𝜇</m:t>
                                  </m:r>
                                </m:e>
                                <m:sup>
                                  <m:r>
                                    <a:rPr lang="en-US" sz="2000" i="1">
                                      <a:effectLst/>
                                      <a:latin typeface="Cambria Math" panose="02040503050406030204" pitchFamily="18" charset="0"/>
                                      <a:ea typeface="SimSun" panose="02010600030101010101" pitchFamily="2" charset="-122"/>
                                    </a:rPr>
                                    <m:t>∗</m:t>
                                  </m:r>
                                </m:sup>
                              </m:sSup>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𝑋</m:t>
                                      </m:r>
                                    </m:e>
                                    <m:sub>
                                      <m:r>
                                        <a:rPr lang="en-US" sz="2000" i="1">
                                          <a:effectLst/>
                                          <a:latin typeface="Cambria Math" panose="02040503050406030204" pitchFamily="18" charset="0"/>
                                          <a:ea typeface="SimSun" panose="02010600030101010101" pitchFamily="2" charset="-122"/>
                                        </a:rPr>
                                        <m:t>𝑛</m:t>
                                      </m:r>
                                      <m:r>
                                        <a:rPr lang="en-US" sz="2000" i="1">
                                          <a:effectLst/>
                                          <a:latin typeface="Cambria Math" panose="02040503050406030204" pitchFamily="18" charset="0"/>
                                          <a:ea typeface="SimSun" panose="02010600030101010101" pitchFamily="2" charset="-122"/>
                                        </a:rPr>
                                        <m:t>+1</m:t>
                                      </m:r>
                                    </m:sub>
                                  </m:sSub>
                                </m:e>
                              </m:d>
                            </m:e>
                          </m:mr>
                          <m:mr>
                            <m:e>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𝜇</m:t>
                                  </m:r>
                                </m:e>
                                <m:sup>
                                  <m:r>
                                    <a:rPr lang="en-US" sz="2000" i="1">
                                      <a:effectLst/>
                                      <a:latin typeface="Cambria Math" panose="02040503050406030204" pitchFamily="18" charset="0"/>
                                      <a:ea typeface="SimSun" panose="02010600030101010101" pitchFamily="2" charset="-122"/>
                                    </a:rPr>
                                    <m:t>∗</m:t>
                                  </m:r>
                                </m:sup>
                              </m:sSup>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𝑋</m:t>
                                      </m:r>
                                    </m:e>
                                    <m:sub>
                                      <m:r>
                                        <a:rPr lang="en-US" sz="2000" i="1">
                                          <a:effectLst/>
                                          <a:latin typeface="Cambria Math" panose="02040503050406030204" pitchFamily="18" charset="0"/>
                                          <a:ea typeface="SimSun" panose="02010600030101010101" pitchFamily="2" charset="-122"/>
                                        </a:rPr>
                                        <m:t>𝑛</m:t>
                                      </m:r>
                                      <m:r>
                                        <a:rPr lang="en-US" sz="2000" i="1">
                                          <a:effectLst/>
                                          <a:latin typeface="Cambria Math" panose="02040503050406030204" pitchFamily="18" charset="0"/>
                                          <a:ea typeface="SimSun" panose="02010600030101010101" pitchFamily="2" charset="-122"/>
                                        </a:rPr>
                                        <m:t>+2</m:t>
                                      </m:r>
                                    </m:sub>
                                  </m:sSub>
                                </m:e>
                              </m:d>
                            </m:e>
                          </m:mr>
                          <m:mr>
                            <m:e>
                              <m:r>
                                <a:rPr lang="en-US" sz="2000" i="1">
                                  <a:effectLst/>
                                  <a:latin typeface="Cambria Math" panose="02040503050406030204" pitchFamily="18" charset="0"/>
                                  <a:ea typeface="SimSun" panose="02010600030101010101" pitchFamily="2" charset="-122"/>
                                </a:rPr>
                                <m:t>⋮</m:t>
                              </m:r>
                            </m:e>
                          </m:mr>
                          <m:mr>
                            <m:e>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𝜇</m:t>
                                  </m:r>
                                </m:e>
                                <m:sup>
                                  <m:r>
                                    <a:rPr lang="en-US" sz="2000" i="1">
                                      <a:effectLst/>
                                      <a:latin typeface="Cambria Math" panose="02040503050406030204" pitchFamily="18" charset="0"/>
                                      <a:ea typeface="SimSun" panose="02010600030101010101" pitchFamily="2" charset="-122"/>
                                    </a:rPr>
                                    <m:t>∗</m:t>
                                  </m:r>
                                </m:sup>
                              </m:sSup>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𝑋</m:t>
                                      </m:r>
                                    </m:e>
                                    <m:sub>
                                      <m:r>
                                        <a:rPr lang="en-US" sz="2000" i="1">
                                          <a:effectLst/>
                                          <a:latin typeface="Cambria Math" panose="02040503050406030204" pitchFamily="18" charset="0"/>
                                          <a:ea typeface="SimSun" panose="02010600030101010101" pitchFamily="2" charset="-122"/>
                                        </a:rPr>
                                        <m:t>𝑛</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𝑘</m:t>
                                      </m:r>
                                    </m:sub>
                                  </m:sSub>
                                </m:e>
                              </m:d>
                            </m:e>
                          </m:mr>
                        </m:m>
                      </m:e>
                    </m:d>
                  </m:oMath>
                </a14:m>
                <a:r>
                  <a:rPr lang="en-US" sz="2000" dirty="0">
                    <a:effectLst/>
                    <a:ea typeface="SimSun" panose="02010600030101010101" pitchFamily="2" charset="-122"/>
                  </a:rPr>
                  <a:t>.</a:t>
                </a:r>
              </a:p>
              <a:p>
                <a:pPr marL="0" marR="0" indent="0" algn="just">
                  <a:spcBef>
                    <a:spcPts val="0"/>
                  </a:spcBef>
                  <a:spcAft>
                    <a:spcPts val="0"/>
                  </a:spcAft>
                  <a:buNone/>
                </a:pPr>
                <a:r>
                  <a:rPr lang="en-US" sz="2000" dirty="0">
                    <a:effectLst/>
                    <a:ea typeface="SimSun" panose="02010600030101010101" pitchFamily="2" charset="-122"/>
                  </a:rPr>
                  <a:t>Note, the vector </a:t>
                </a:r>
                <a:r>
                  <a:rPr lang="en-US" sz="2000" i="1" dirty="0">
                    <a:effectLst/>
                    <a:ea typeface="SimSun" panose="02010600030101010101" pitchFamily="2" charset="-122"/>
                  </a:rPr>
                  <a:t>φ</a:t>
                </a:r>
                <a:r>
                  <a:rPr lang="en-US" sz="2000" baseline="30000" dirty="0">
                    <a:effectLst/>
                    <a:ea typeface="SimSun" panose="02010600030101010101" pitchFamily="2" charset="-122"/>
                  </a:rPr>
                  <a:t>–1</a:t>
                </a:r>
                <a:r>
                  <a:rPr lang="en-US" sz="2000" dirty="0">
                    <a:effectLst/>
                    <a:ea typeface="SimSun" panose="02010600030101010101" pitchFamily="2" charset="-122"/>
                  </a:rPr>
                  <a:t>(</a:t>
                </a:r>
                <a:r>
                  <a:rPr lang="en-US" sz="2000" b="1" i="1" dirty="0">
                    <a:effectLst/>
                    <a:ea typeface="SimSun" panose="02010600030101010101" pitchFamily="2" charset="-122"/>
                  </a:rPr>
                  <a:t>Y</a:t>
                </a:r>
                <a:r>
                  <a:rPr lang="en-US" sz="2000" baseline="30000" dirty="0">
                    <a:effectLst/>
                    <a:ea typeface="SimSun" panose="02010600030101010101" pitchFamily="2" charset="-122"/>
                  </a:rPr>
                  <a:t>*</a:t>
                </a:r>
                <a:r>
                  <a:rPr lang="en-US" sz="2000" dirty="0">
                    <a:effectLst/>
                    <a:ea typeface="SimSun" panose="02010600030101010101" pitchFamily="2" charset="-122"/>
                  </a:rPr>
                  <a:t>) is determined: </a:t>
                </a:r>
                <a14:m>
                  <m:oMath xmlns:m="http://schemas.openxmlformats.org/officeDocument/2006/math">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𝜑</m:t>
                        </m:r>
                      </m:e>
                      <m:sup>
                        <m:r>
                          <a:rPr lang="en-US" sz="2000" i="1">
                            <a:effectLst/>
                            <a:latin typeface="Cambria Math" panose="02040503050406030204" pitchFamily="18" charset="0"/>
                            <a:ea typeface="SimSun" panose="02010600030101010101" pitchFamily="2" charset="-122"/>
                          </a:rPr>
                          <m:t>−1</m:t>
                        </m:r>
                      </m:sup>
                    </m:sSup>
                    <m:d>
                      <m:dPr>
                        <m:ctrlPr>
                          <a:rPr lang="en-US" sz="2000" i="1">
                            <a:effectLst/>
                            <a:latin typeface="Cambria Math" panose="02040503050406030204" pitchFamily="18" charset="0"/>
                            <a:ea typeface="SimSun" panose="02010600030101010101" pitchFamily="2" charset="-122"/>
                          </a:rPr>
                        </m:ctrlPr>
                      </m:dPr>
                      <m:e>
                        <m:sSup>
                          <m:sSupPr>
                            <m:ctrlPr>
                              <a:rPr lang="en-US" sz="2000" i="1">
                                <a:effectLst/>
                                <a:latin typeface="Cambria Math" panose="02040503050406030204" pitchFamily="18" charset="0"/>
                                <a:ea typeface="SimSun" panose="02010600030101010101" pitchFamily="2" charset="-122"/>
                              </a:rPr>
                            </m:ctrlPr>
                          </m:sSupPr>
                          <m:e>
                            <m:r>
                              <a:rPr lang="en-US" sz="2000" b="1" i="1">
                                <a:effectLst/>
                                <a:latin typeface="Cambria Math" panose="02040503050406030204" pitchFamily="18" charset="0"/>
                                <a:ea typeface="SimSun" panose="02010600030101010101" pitchFamily="2" charset="-122"/>
                              </a:rPr>
                              <m:t>𝒀</m:t>
                            </m:r>
                          </m:e>
                          <m:sup>
                            <m:r>
                              <a:rPr lang="en-US" sz="2000" i="1">
                                <a:effectLst/>
                                <a:latin typeface="Cambria Math" panose="02040503050406030204" pitchFamily="18" charset="0"/>
                                <a:ea typeface="SimSun" panose="02010600030101010101" pitchFamily="2" charset="-122"/>
                              </a:rPr>
                              <m:t>∗</m:t>
                            </m:r>
                          </m:sup>
                        </m:sSup>
                      </m:e>
                    </m:d>
                    <m:r>
                      <a:rPr lang="en-US" sz="2000" i="1">
                        <a:effectLst/>
                        <a:latin typeface="Cambria Math" panose="02040503050406030204" pitchFamily="18" charset="0"/>
                        <a:ea typeface="SimSun" panose="02010600030101010101" pitchFamily="2" charset="-122"/>
                      </a:rPr>
                      <m:t>=</m:t>
                    </m:r>
                    <m:d>
                      <m:dPr>
                        <m:ctrlPr>
                          <a:rPr lang="en-US" sz="2000" i="1">
                            <a:effectLst/>
                            <a:latin typeface="Cambria Math" panose="02040503050406030204" pitchFamily="18" charset="0"/>
                            <a:ea typeface="SimSun" panose="02010600030101010101" pitchFamily="2" charset="-122"/>
                          </a:rPr>
                        </m:ctrlPr>
                      </m:dPr>
                      <m:e>
                        <m:m>
                          <m:mPr>
                            <m:mcs>
                              <m:mc>
                                <m:mcPr>
                                  <m:count m:val="1"/>
                                  <m:mcJc m:val="center"/>
                                </m:mcPr>
                              </m:mc>
                            </m:mcs>
                            <m:ctrlPr>
                              <a:rPr lang="en-US" sz="2000" i="1">
                                <a:effectLst/>
                                <a:latin typeface="Cambria Math" panose="02040503050406030204" pitchFamily="18" charset="0"/>
                                <a:ea typeface="SimSun" panose="02010600030101010101" pitchFamily="2" charset="-122"/>
                              </a:rPr>
                            </m:ctrlPr>
                          </m:mPr>
                          <m:mr>
                            <m:e>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𝜑</m:t>
                                  </m:r>
                                </m:e>
                                <m:sup>
                                  <m:r>
                                    <a:rPr lang="en-US" sz="2000" i="1">
                                      <a:effectLst/>
                                      <a:latin typeface="Cambria Math" panose="02040503050406030204" pitchFamily="18" charset="0"/>
                                      <a:ea typeface="SimSun" panose="02010600030101010101" pitchFamily="2" charset="-122"/>
                                    </a:rPr>
                                    <m:t>−1</m:t>
                                  </m:r>
                                </m:sup>
                              </m:sSup>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𝑛</m:t>
                                      </m:r>
                                      <m:r>
                                        <a:rPr lang="en-US" sz="2000" i="1">
                                          <a:effectLst/>
                                          <a:latin typeface="Cambria Math" panose="02040503050406030204" pitchFamily="18" charset="0"/>
                                          <a:ea typeface="SimSun" panose="02010600030101010101" pitchFamily="2" charset="-122"/>
                                        </a:rPr>
                                        <m:t>+1</m:t>
                                      </m:r>
                                    </m:sub>
                                  </m:sSub>
                                </m:e>
                              </m:d>
                            </m:e>
                          </m:mr>
                          <m:mr>
                            <m:e>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𝜑</m:t>
                                  </m:r>
                                </m:e>
                                <m:sup>
                                  <m:r>
                                    <a:rPr lang="en-US" sz="2000" i="1">
                                      <a:effectLst/>
                                      <a:latin typeface="Cambria Math" panose="02040503050406030204" pitchFamily="18" charset="0"/>
                                      <a:ea typeface="SimSun" panose="02010600030101010101" pitchFamily="2" charset="-122"/>
                                    </a:rPr>
                                    <m:t>−1</m:t>
                                  </m:r>
                                </m:sup>
                              </m:sSup>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𝑛</m:t>
                                      </m:r>
                                      <m:r>
                                        <a:rPr lang="en-US" sz="2000" i="1">
                                          <a:effectLst/>
                                          <a:latin typeface="Cambria Math" panose="02040503050406030204" pitchFamily="18" charset="0"/>
                                          <a:ea typeface="SimSun" panose="02010600030101010101" pitchFamily="2" charset="-122"/>
                                        </a:rPr>
                                        <m:t>+2</m:t>
                                      </m:r>
                                    </m:sub>
                                  </m:sSub>
                                </m:e>
                              </m:d>
                            </m:e>
                          </m:mr>
                          <m:mr>
                            <m:e>
                              <m:r>
                                <a:rPr lang="en-US" sz="2000" i="1">
                                  <a:effectLst/>
                                  <a:latin typeface="Cambria Math" panose="02040503050406030204" pitchFamily="18" charset="0"/>
                                  <a:ea typeface="SimSun" panose="02010600030101010101" pitchFamily="2" charset="-122"/>
                                </a:rPr>
                                <m:t>⋮</m:t>
                              </m:r>
                            </m:e>
                          </m:mr>
                          <m:mr>
                            <m:e>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𝜑</m:t>
                                  </m:r>
                                </m:e>
                                <m:sup>
                                  <m:r>
                                    <a:rPr lang="en-US" sz="2000" i="1">
                                      <a:effectLst/>
                                      <a:latin typeface="Cambria Math" panose="02040503050406030204" pitchFamily="18" charset="0"/>
                                      <a:ea typeface="SimSun" panose="02010600030101010101" pitchFamily="2" charset="-122"/>
                                    </a:rPr>
                                    <m:t>−1</m:t>
                                  </m:r>
                                </m:sup>
                              </m:sSup>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𝑛</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𝑘</m:t>
                                      </m:r>
                                    </m:sub>
                                  </m:sSub>
                                </m:e>
                              </m:d>
                            </m:e>
                          </m:mr>
                        </m:m>
                      </m:e>
                    </m:d>
                  </m:oMath>
                </a14:m>
                <a:endParaRPr lang="en-US" sz="2000" dirty="0"/>
              </a:p>
              <a:p>
                <a:pPr marL="0" indent="0">
                  <a:buNone/>
                </a:pPr>
                <a:r>
                  <a:rPr lang="en-US" sz="2000" dirty="0">
                    <a:effectLst/>
                    <a:ea typeface="SimSun" panose="02010600030101010101" pitchFamily="2" charset="-122"/>
                  </a:rPr>
                  <a:t>Both mean vector </a:t>
                </a:r>
                <a:r>
                  <a:rPr lang="en-US" sz="2000" i="1" dirty="0">
                    <a:effectLst/>
                    <a:ea typeface="SimSun" panose="02010600030101010101" pitchFamily="2" charset="-122"/>
                  </a:rPr>
                  <a:t>μ</a:t>
                </a:r>
                <a:r>
                  <a:rPr lang="en-US" sz="2000" dirty="0">
                    <a:effectLst/>
                    <a:ea typeface="SimSun" panose="02010600030101010101" pitchFamily="2" charset="-122"/>
                  </a:rPr>
                  <a:t>(</a:t>
                </a:r>
                <a:r>
                  <a:rPr lang="en-US" sz="2000" b="1" i="1" dirty="0">
                    <a:effectLst/>
                    <a:ea typeface="SimSun" panose="02010600030101010101" pitchFamily="2" charset="-122"/>
                  </a:rPr>
                  <a:t>Y</a:t>
                </a:r>
                <a:r>
                  <a:rPr lang="en-US" sz="2000" baseline="30000" dirty="0">
                    <a:effectLst/>
                    <a:ea typeface="SimSun" panose="02010600030101010101" pitchFamily="2" charset="-122"/>
                  </a:rPr>
                  <a:t>*</a:t>
                </a:r>
                <a:r>
                  <a:rPr lang="en-US" sz="2000" dirty="0">
                    <a:effectLst/>
                    <a:ea typeface="SimSun" panose="02010600030101010101" pitchFamily="2" charset="-122"/>
                  </a:rPr>
                  <a:t> | </a:t>
                </a:r>
                <a:r>
                  <a:rPr lang="en-US" sz="2000" b="1" i="1" dirty="0">
                    <a:effectLst/>
                    <a:ea typeface="SimSun" panose="02010600030101010101" pitchFamily="2" charset="-122"/>
                  </a:rPr>
                  <a:t>X</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baseline="30000" dirty="0">
                    <a:effectLst/>
                    <a:ea typeface="SimSun" panose="02010600030101010101" pitchFamily="2" charset="-122"/>
                  </a:rPr>
                  <a:t>*</a:t>
                </a:r>
                <a:r>
                  <a:rPr lang="en-US" sz="2000" dirty="0">
                    <a:effectLst/>
                    <a:ea typeface="SimSun" panose="02010600030101010101" pitchFamily="2" charset="-122"/>
                  </a:rPr>
                  <a:t>) and covariance matrix Σ(</a:t>
                </a:r>
                <a:r>
                  <a:rPr lang="en-US" sz="2000" b="1" i="1" dirty="0">
                    <a:effectLst/>
                    <a:ea typeface="SimSun" panose="02010600030101010101" pitchFamily="2" charset="-122"/>
                  </a:rPr>
                  <a:t>Y</a:t>
                </a:r>
                <a:r>
                  <a:rPr lang="en-US" sz="2000" baseline="30000" dirty="0">
                    <a:effectLst/>
                    <a:ea typeface="SimSun" panose="02010600030101010101" pitchFamily="2" charset="-122"/>
                  </a:rPr>
                  <a:t>*</a:t>
                </a:r>
                <a:r>
                  <a:rPr lang="en-US" sz="2000" dirty="0">
                    <a:effectLst/>
                    <a:ea typeface="SimSun" panose="02010600030101010101" pitchFamily="2" charset="-122"/>
                  </a:rPr>
                  <a:t> | </a:t>
                </a:r>
                <a:r>
                  <a:rPr lang="en-US" sz="2000" b="1" i="1" dirty="0">
                    <a:effectLst/>
                    <a:ea typeface="SimSun" panose="02010600030101010101" pitchFamily="2" charset="-122"/>
                  </a:rPr>
                  <a:t>X</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baseline="30000" dirty="0">
                    <a:effectLst/>
                    <a:ea typeface="SimSun" panose="02010600030101010101" pitchFamily="2" charset="-122"/>
                  </a:rPr>
                  <a:t>*</a:t>
                </a:r>
                <a:r>
                  <a:rPr lang="en-US" sz="2000" dirty="0">
                    <a:effectLst/>
                    <a:ea typeface="SimSun" panose="02010600030101010101" pitchFamily="2" charset="-122"/>
                  </a:rPr>
                  <a:t>) of GPR with linear regression are free from </a:t>
                </a:r>
                <a:r>
                  <a:rPr lang="en-US" sz="2000" b="1" i="1" dirty="0">
                    <a:effectLst/>
                    <a:ea typeface="SimSun" panose="02010600030101010101" pitchFamily="2" charset="-122"/>
                  </a:rPr>
                  <a:t>Y</a:t>
                </a:r>
                <a:r>
                  <a:rPr lang="en-US" sz="2000" dirty="0">
                    <a:effectLst/>
                    <a:ea typeface="SimSun" panose="02010600030101010101" pitchFamily="2" charset="-122"/>
                  </a:rPr>
                  <a:t> because they are totally based on only </a:t>
                </a:r>
                <a:r>
                  <a:rPr lang="en-US" sz="2000" b="1" i="1" dirty="0">
                    <a:effectLst/>
                    <a:ea typeface="SimSun" panose="02010600030101010101" pitchFamily="2" charset="-122"/>
                  </a:rPr>
                  <a:t>X</a:t>
                </a:r>
                <a:r>
                  <a:rPr lang="en-US" sz="2000" dirty="0">
                    <a:effectLst/>
                    <a:ea typeface="SimSun" panose="02010600030101010101" pitchFamily="2" charset="-122"/>
                  </a:rPr>
                  <a:t> and </a:t>
                </a:r>
                <a:r>
                  <a:rPr lang="en-US" sz="2000" b="1" i="1" dirty="0">
                    <a:effectLst/>
                    <a:ea typeface="SimSun" panose="02010600030101010101" pitchFamily="2" charset="-122"/>
                  </a:rPr>
                  <a:t>X</a:t>
                </a:r>
                <a:r>
                  <a:rPr lang="en-US" sz="2000" baseline="30000" dirty="0">
                    <a:effectLst/>
                    <a:ea typeface="SimSun" panose="02010600030101010101" pitchFamily="2" charset="-122"/>
                  </a:rPr>
                  <a:t>*</a:t>
                </a:r>
                <a:r>
                  <a:rPr lang="en-US" sz="2000" dirty="0">
                    <a:effectLst/>
                    <a:ea typeface="SimSun" panose="02010600030101010101" pitchFamily="2" charset="-122"/>
                  </a:rPr>
                  <a:t>.</a:t>
                </a:r>
              </a:p>
              <a:p>
                <a:pPr marL="0" marR="0" indent="0" algn="just">
                  <a:spcBef>
                    <a:spcPts val="0"/>
                  </a:spcBef>
                  <a:spcAft>
                    <a:spcPts val="0"/>
                  </a:spcAft>
                  <a:buNone/>
                </a:pPr>
                <a:endParaRPr lang="en-US" sz="2000" dirty="0"/>
              </a:p>
            </p:txBody>
          </p:sp>
        </mc:Choice>
        <mc:Fallback xmlns="">
          <p:sp>
            <p:nvSpPr>
              <p:cNvPr id="8" name="Content Placeholder 2">
                <a:extLst>
                  <a:ext uri="{FF2B5EF4-FFF2-40B4-BE49-F238E27FC236}">
                    <a16:creationId xmlns:a16="http://schemas.microsoft.com/office/drawing/2014/main" id="{6B1A3953-11EB-BE83-A490-4B7BB18D9388}"/>
                  </a:ext>
                </a:extLst>
              </p:cNvPr>
              <p:cNvSpPr txBox="1">
                <a:spLocks noRot="1" noChangeAspect="1" noMove="1" noResize="1" noEditPoints="1" noAdjustHandles="1" noChangeArrowheads="1" noChangeShapeType="1" noTextEdit="1"/>
              </p:cNvSpPr>
              <p:nvPr/>
            </p:nvSpPr>
            <p:spPr>
              <a:xfrm>
                <a:off x="7423052" y="914398"/>
                <a:ext cx="4572000" cy="5008100"/>
              </a:xfrm>
              <a:prstGeom prst="rect">
                <a:avLst/>
              </a:prstGeom>
              <a:blipFill>
                <a:blip r:embed="rId3"/>
                <a:stretch>
                  <a:fillRect l="-1467" t="-608" r="-133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4CF7231-62A5-D16B-BBBC-3D2B74999BA4}"/>
              </a:ext>
            </a:extLst>
          </p:cNvPr>
          <p:cNvSpPr txBox="1"/>
          <p:nvPr/>
        </p:nvSpPr>
        <p:spPr>
          <a:xfrm>
            <a:off x="740898" y="4729837"/>
            <a:ext cx="5681003" cy="430887"/>
          </a:xfrm>
          <a:prstGeom prst="rect">
            <a:avLst/>
          </a:prstGeom>
          <a:noFill/>
        </p:spPr>
        <p:txBody>
          <a:bodyPr wrap="square">
            <a:spAutoFit/>
          </a:bodyPr>
          <a:lstStyle/>
          <a:p>
            <a:r>
              <a:rPr lang="en-US" sz="2200" b="1" dirty="0">
                <a:effectLst/>
                <a:latin typeface="Times New Roman" panose="02020603050405020304" pitchFamily="18" charset="0"/>
                <a:ea typeface="SimSun" panose="02010600030101010101" pitchFamily="2" charset="-122"/>
              </a:rPr>
              <a:t>Table 3.3.</a:t>
            </a:r>
            <a:r>
              <a:rPr lang="en-US" sz="2200" dirty="0">
                <a:effectLst/>
                <a:latin typeface="Times New Roman" panose="02020603050405020304" pitchFamily="18" charset="0"/>
                <a:ea typeface="SimSun" panose="02010600030101010101" pitchFamily="2" charset="-122"/>
              </a:rPr>
              <a:t> GPR algorithm with linear regression</a:t>
            </a:r>
            <a:endParaRPr lang="en-US" sz="2200" dirty="0"/>
          </a:p>
        </p:txBody>
      </p:sp>
    </p:spTree>
    <p:extLst>
      <p:ext uri="{BB962C8B-B14F-4D97-AF65-F5344CB8AC3E}">
        <p14:creationId xmlns:p14="http://schemas.microsoft.com/office/powerpoint/2010/main" val="3804121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9A9CB-98B6-E50F-C24D-504C2171FA62}"/>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05949F-ED24-938A-230C-5777FECACE99}"/>
                  </a:ext>
                </a:extLst>
              </p:cNvPr>
              <p:cNvSpPr>
                <a:spLocks noGrp="1"/>
              </p:cNvSpPr>
              <p:nvPr>
                <p:ph idx="1"/>
              </p:nvPr>
            </p:nvSpPr>
            <p:spPr/>
            <p:txBody>
              <a:bodyPr>
                <a:normAutofit/>
              </a:bodyPr>
              <a:lstStyle/>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For interval estimation of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with given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suppose GPR algorithm finished obtaining regression coefficient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after some iterations on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the mean function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reduced with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𝜑</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𝐴</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e>
                      </m:d>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100" dirty="0">
                    <a:effectLst/>
                    <a:latin typeface="Times New Roman" panose="02020603050405020304" pitchFamily="18" charset="0"/>
                    <a:ea typeface="SimSun" panose="02010600030101010101" pitchFamily="2" charset="-122"/>
                  </a:rPr>
                  <a:t>As a result, the confident interval of </a:t>
                </a:r>
                <a:r>
                  <a:rPr lang="en-US" sz="2100" i="1" dirty="0">
                    <a:effectLst/>
                    <a:latin typeface="Times New Roman" panose="02020603050405020304" pitchFamily="18" charset="0"/>
                    <a:ea typeface="SimSun" panose="02010600030101010101" pitchFamily="2" charset="-122"/>
                  </a:rPr>
                  <a:t>Y</a:t>
                </a:r>
                <a:r>
                  <a:rPr lang="en-US" sz="2100"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which is the pair {</a:t>
                </a:r>
                <a:r>
                  <a:rPr lang="en-US" sz="2100" i="1" dirty="0">
                    <a:effectLst/>
                    <a:latin typeface="Times New Roman" panose="02020603050405020304" pitchFamily="18" charset="0"/>
                    <a:ea typeface="SimSun" panose="02010600030101010101" pitchFamily="2" charset="-122"/>
                  </a:rPr>
                  <a:t>μ</a:t>
                </a:r>
                <a:r>
                  <a:rPr lang="en-US" sz="2100" dirty="0">
                    <a:effectLst/>
                    <a:latin typeface="Times New Roman" panose="02020603050405020304" pitchFamily="18" charset="0"/>
                    <a:ea typeface="SimSun" panose="02010600030101010101" pitchFamily="2" charset="-122"/>
                  </a:rPr>
                  <a:t>(</a:t>
                </a:r>
                <a:r>
                  <a:rPr lang="en-US" sz="2100" i="1" dirty="0">
                    <a:effectLst/>
                    <a:latin typeface="Times New Roman" panose="02020603050405020304" pitchFamily="18" charset="0"/>
                    <a:ea typeface="SimSun" panose="02010600030101010101" pitchFamily="2" charset="-122"/>
                  </a:rPr>
                  <a:t>Y</a:t>
                </a:r>
                <a:r>
                  <a:rPr lang="en-US" sz="2100"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 </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a:t>
                </a:r>
                <a:r>
                  <a:rPr lang="en-US" sz="2100" i="1" dirty="0">
                    <a:effectLst/>
                    <a:latin typeface="Times New Roman" panose="02020603050405020304" pitchFamily="18" charset="0"/>
                    <a:ea typeface="SimSun" panose="02010600030101010101" pitchFamily="2" charset="-122"/>
                  </a:rPr>
                  <a:t>X</a:t>
                </a:r>
                <a:r>
                  <a:rPr lang="en-US" sz="2100"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Σ(</a:t>
                </a:r>
                <a:r>
                  <a:rPr lang="en-US" sz="2100" i="1" dirty="0">
                    <a:effectLst/>
                    <a:latin typeface="Times New Roman" panose="02020603050405020304" pitchFamily="18" charset="0"/>
                    <a:ea typeface="SimSun" panose="02010600030101010101" pitchFamily="2" charset="-122"/>
                  </a:rPr>
                  <a:t>Y</a:t>
                </a:r>
                <a:r>
                  <a:rPr lang="en-US" sz="2100"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 </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a:t>
                </a:r>
                <a:r>
                  <a:rPr lang="en-US" sz="2100" i="1" dirty="0">
                    <a:effectLst/>
                    <a:latin typeface="Times New Roman" panose="02020603050405020304" pitchFamily="18" charset="0"/>
                    <a:ea typeface="SimSun" panose="02010600030101010101" pitchFamily="2" charset="-122"/>
                  </a:rPr>
                  <a:t>X</a:t>
                </a:r>
                <a:r>
                  <a:rPr lang="en-US" sz="2100"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is determined as follows:</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100" i="1" smtClean="0">
                              <a:latin typeface="Cambria Math" panose="02040503050406030204" pitchFamily="18" charset="0"/>
                            </a:rPr>
                          </m:ctrlPr>
                        </m:mPr>
                        <m:mr>
                          <m:e>
                            <m:r>
                              <a:rPr lang="en-US" sz="2100" i="1">
                                <a:latin typeface="Cambria Math" panose="02040503050406030204" pitchFamily="18" charset="0"/>
                              </a:rPr>
                              <m:t>𝜇</m:t>
                            </m:r>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𝑌</m:t>
                                    </m:r>
                                  </m:e>
                                  <m:sup>
                                    <m:r>
                                      <a:rPr lang="en-US" sz="2100" i="1">
                                        <a:latin typeface="Cambria Math" panose="02040503050406030204" pitchFamily="18" charset="0"/>
                                      </a:rPr>
                                      <m:t>∗</m:t>
                                    </m:r>
                                  </m:sup>
                                </m:sSup>
                              </m:e>
                              <m:e>
                                <m:r>
                                  <a:rPr lang="en-US" sz="2100" b="1" i="1">
                                    <a:latin typeface="Cambria Math" panose="02040503050406030204" pitchFamily="18" charset="0"/>
                                  </a:rPr>
                                  <m:t>𝑿</m:t>
                                </m:r>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𝑋</m:t>
                                    </m:r>
                                  </m:e>
                                  <m:sup>
                                    <m:r>
                                      <a:rPr lang="en-US" sz="2100" i="1">
                                        <a:latin typeface="Cambria Math" panose="02040503050406030204" pitchFamily="18" charset="0"/>
                                      </a:rPr>
                                      <m:t>∗</m:t>
                                    </m:r>
                                  </m:sup>
                                </m:sSup>
                              </m:e>
                            </m:d>
                            <m:r>
                              <m:rPr>
                                <m:aln/>
                              </m:rPr>
                              <a:rPr lang="en-US" sz="2100" i="1">
                                <a:latin typeface="Cambria Math" panose="02040503050406030204" pitchFamily="18" charset="0"/>
                              </a:rPr>
                              <m:t>=</m:t>
                            </m:r>
                            <m:r>
                              <a:rPr lang="en-US" sz="2100" i="1">
                                <a:latin typeface="Cambria Math" panose="02040503050406030204" pitchFamily="18" charset="0"/>
                              </a:rPr>
                              <m:t>𝜑</m:t>
                            </m:r>
                            <m:d>
                              <m:dPr>
                                <m:ctrlPr>
                                  <a:rPr lang="en-US" sz="2100" i="1">
                                    <a:latin typeface="Cambria Math" panose="02040503050406030204" pitchFamily="18" charset="0"/>
                                  </a:rPr>
                                </m:ctrlPr>
                              </m:dPr>
                              <m:e>
                                <m:r>
                                  <a:rPr lang="en-US" sz="2100" i="1">
                                    <a:latin typeface="Cambria Math" panose="02040503050406030204" pitchFamily="18" charset="0"/>
                                  </a:rPr>
                                  <m:t>𝐴</m:t>
                                </m:r>
                                <m:sSup>
                                  <m:sSupPr>
                                    <m:ctrlPr>
                                      <a:rPr lang="en-US" sz="2100" i="1">
                                        <a:latin typeface="Cambria Math" panose="02040503050406030204" pitchFamily="18" charset="0"/>
                                      </a:rPr>
                                    </m:ctrlPr>
                                  </m:sSupPr>
                                  <m:e>
                                    <m:r>
                                      <a:rPr lang="en-US" sz="2100" i="1">
                                        <a:latin typeface="Cambria Math" panose="02040503050406030204" pitchFamily="18" charset="0"/>
                                      </a:rPr>
                                      <m:t>𝑋</m:t>
                                    </m:r>
                                  </m:e>
                                  <m:sup>
                                    <m:r>
                                      <a:rPr lang="en-US" sz="2100" i="1">
                                        <a:latin typeface="Cambria Math" panose="02040503050406030204" pitchFamily="18" charset="0"/>
                                      </a:rPr>
                                      <m:t>∗</m:t>
                                    </m:r>
                                  </m:sup>
                                </m:sSup>
                              </m:e>
                            </m:d>
                            <m:r>
                              <a:rPr lang="en-US" sz="2100" i="1">
                                <a:latin typeface="Cambria Math" panose="02040503050406030204" pitchFamily="18" charset="0"/>
                              </a:rPr>
                              <m:t>+</m:t>
                            </m:r>
                            <m:r>
                              <m:rPr>
                                <m:sty m:val="p"/>
                              </m:rPr>
                              <a:rPr lang="en-US" sz="2100">
                                <a:latin typeface="Cambria Math" panose="02040503050406030204" pitchFamily="18" charset="0"/>
                              </a:rPr>
                              <m:t>Σ</m:t>
                            </m:r>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𝑋</m:t>
                                    </m:r>
                                  </m:e>
                                  <m:sup>
                                    <m:r>
                                      <a:rPr lang="en-US" sz="2100" i="1">
                                        <a:latin typeface="Cambria Math" panose="02040503050406030204" pitchFamily="18" charset="0"/>
                                      </a:rPr>
                                      <m:t>∗</m:t>
                                    </m:r>
                                  </m:sup>
                                </m:sSup>
                                <m:r>
                                  <a:rPr lang="en-US" sz="2100" i="1">
                                    <a:latin typeface="Cambria Math" panose="02040503050406030204" pitchFamily="18" charset="0"/>
                                  </a:rPr>
                                  <m:t>,</m:t>
                                </m:r>
                                <m:r>
                                  <a:rPr lang="en-US" sz="2100" b="1" i="1">
                                    <a:latin typeface="Cambria Math" panose="02040503050406030204" pitchFamily="18" charset="0"/>
                                  </a:rPr>
                                  <m:t>𝑿</m:t>
                                </m:r>
                              </m:e>
                            </m:d>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r>
                                      <m:rPr>
                                        <m:sty m:val="p"/>
                                      </m:rPr>
                                      <a:rPr lang="en-US" sz="2100">
                                        <a:latin typeface="Cambria Math" panose="02040503050406030204" pitchFamily="18" charset="0"/>
                                      </a:rPr>
                                      <m:t>Σ</m:t>
                                    </m:r>
                                    <m:d>
                                      <m:dPr>
                                        <m:ctrlPr>
                                          <a:rPr lang="en-US" sz="2100" i="1">
                                            <a:latin typeface="Cambria Math" panose="02040503050406030204" pitchFamily="18" charset="0"/>
                                          </a:rPr>
                                        </m:ctrlPr>
                                      </m:dPr>
                                      <m:e>
                                        <m:r>
                                          <a:rPr lang="en-US" sz="2100" b="1" i="1">
                                            <a:latin typeface="Cambria Math" panose="02040503050406030204" pitchFamily="18" charset="0"/>
                                          </a:rPr>
                                          <m:t>𝑿</m:t>
                                        </m:r>
                                        <m:r>
                                          <a:rPr lang="en-US" sz="2100" i="1">
                                            <a:latin typeface="Cambria Math" panose="02040503050406030204" pitchFamily="18" charset="0"/>
                                          </a:rPr>
                                          <m:t>,</m:t>
                                        </m:r>
                                        <m:r>
                                          <a:rPr lang="en-US" sz="2100" b="1" i="1">
                                            <a:latin typeface="Cambria Math" panose="02040503050406030204" pitchFamily="18" charset="0"/>
                                          </a:rPr>
                                          <m:t>𝑿</m:t>
                                        </m:r>
                                      </m:e>
                                    </m:d>
                                  </m:e>
                                </m:d>
                              </m:e>
                              <m:sup>
                                <m:r>
                                  <a:rPr lang="en-US" sz="2100" i="1">
                                    <a:latin typeface="Cambria Math" panose="02040503050406030204" pitchFamily="18" charset="0"/>
                                  </a:rPr>
                                  <m:t>−1</m:t>
                                </m:r>
                              </m:sup>
                            </m:sSup>
                            <m:d>
                              <m:dPr>
                                <m:ctrlPr>
                                  <a:rPr lang="en-US" sz="2100" i="1">
                                    <a:latin typeface="Cambria Math" panose="02040503050406030204" pitchFamily="18" charset="0"/>
                                  </a:rPr>
                                </m:ctrlPr>
                              </m:dPr>
                              <m:e>
                                <m:r>
                                  <a:rPr lang="en-US" sz="2100" b="1" i="1">
                                    <a:latin typeface="Cambria Math" panose="02040503050406030204" pitchFamily="18" charset="0"/>
                                  </a:rPr>
                                  <m:t>𝒀</m:t>
                                </m:r>
                                <m:r>
                                  <a:rPr lang="en-US" sz="2100" i="1">
                                    <a:latin typeface="Cambria Math" panose="02040503050406030204" pitchFamily="18" charset="0"/>
                                  </a:rPr>
                                  <m:t>−</m:t>
                                </m:r>
                                <m:r>
                                  <a:rPr lang="en-US" sz="2100" i="1">
                                    <a:latin typeface="Cambria Math" panose="02040503050406030204" pitchFamily="18" charset="0"/>
                                  </a:rPr>
                                  <m:t>𝑚</m:t>
                                </m:r>
                                <m:d>
                                  <m:dPr>
                                    <m:ctrlPr>
                                      <a:rPr lang="en-US" sz="2100" i="1">
                                        <a:latin typeface="Cambria Math" panose="02040503050406030204" pitchFamily="18" charset="0"/>
                                      </a:rPr>
                                    </m:ctrlPr>
                                  </m:dPr>
                                  <m:e>
                                    <m:r>
                                      <a:rPr lang="en-US" sz="2100" b="1" i="1">
                                        <a:latin typeface="Cambria Math" panose="02040503050406030204" pitchFamily="18" charset="0"/>
                                      </a:rPr>
                                      <m:t>𝒀</m:t>
                                    </m:r>
                                  </m:e>
                                </m:d>
                              </m:e>
                            </m:d>
                          </m:e>
                        </m:mr>
                        <m:mr>
                          <m:e>
                            <m:r>
                              <m:rPr>
                                <m:sty m:val="p"/>
                              </m:rPr>
                              <a:rPr lang="en-US" sz="2100">
                                <a:latin typeface="Cambria Math" panose="02040503050406030204" pitchFamily="18" charset="0"/>
                              </a:rPr>
                              <m:t>Σ</m:t>
                            </m:r>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𝑌</m:t>
                                    </m:r>
                                  </m:e>
                                  <m:sup>
                                    <m:r>
                                      <a:rPr lang="en-US" sz="2100" i="1">
                                        <a:latin typeface="Cambria Math" panose="02040503050406030204" pitchFamily="18" charset="0"/>
                                      </a:rPr>
                                      <m:t>∗</m:t>
                                    </m:r>
                                  </m:sup>
                                </m:sSup>
                              </m:e>
                              <m:e>
                                <m:r>
                                  <a:rPr lang="en-US" sz="2100" b="1" i="1">
                                    <a:latin typeface="Cambria Math" panose="02040503050406030204" pitchFamily="18" charset="0"/>
                                  </a:rPr>
                                  <m:t>𝑿</m:t>
                                </m:r>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𝑋</m:t>
                                    </m:r>
                                  </m:e>
                                  <m:sup>
                                    <m:r>
                                      <a:rPr lang="en-US" sz="2100" i="1">
                                        <a:latin typeface="Cambria Math" panose="02040503050406030204" pitchFamily="18" charset="0"/>
                                      </a:rPr>
                                      <m:t>∗</m:t>
                                    </m:r>
                                  </m:sup>
                                </m:sSup>
                              </m:e>
                            </m:d>
                            <m:r>
                              <m:rPr>
                                <m:aln/>
                              </m:rPr>
                              <a:rPr lang="en-US" sz="2100" i="1">
                                <a:latin typeface="Cambria Math" panose="02040503050406030204" pitchFamily="18" charset="0"/>
                              </a:rPr>
                              <m:t>=</m:t>
                            </m:r>
                            <m:r>
                              <m:rPr>
                                <m:sty m:val="p"/>
                              </m:rPr>
                              <a:rPr lang="en-US" sz="2100">
                                <a:latin typeface="Cambria Math" panose="02040503050406030204" pitchFamily="18" charset="0"/>
                              </a:rPr>
                              <m:t>Σ</m:t>
                            </m:r>
                            <m:d>
                              <m:dPr>
                                <m:ctrlPr>
                                  <a:rPr lang="en-US" sz="2100" i="1">
                                    <a:latin typeface="Cambria Math" panose="02040503050406030204" pitchFamily="18" charset="0"/>
                                  </a:rPr>
                                </m:ctrlPr>
                              </m:dPr>
                              <m:e>
                                <m:sSup>
                                  <m:sSupPr>
                                    <m:ctrlPr>
                                      <a:rPr lang="en-US" sz="2100" b="1" i="1">
                                        <a:latin typeface="Cambria Math" panose="02040503050406030204" pitchFamily="18" charset="0"/>
                                      </a:rPr>
                                    </m:ctrlPr>
                                  </m:sSupPr>
                                  <m:e>
                                    <m:r>
                                      <a:rPr lang="en-US" sz="2100" i="1">
                                        <a:latin typeface="Cambria Math" panose="02040503050406030204" pitchFamily="18" charset="0"/>
                                      </a:rPr>
                                      <m:t>𝑋</m:t>
                                    </m:r>
                                  </m:e>
                                  <m:sup>
                                    <m:r>
                                      <a:rPr lang="en-US" sz="2100" i="1">
                                        <a:latin typeface="Cambria Math" panose="02040503050406030204" pitchFamily="18" charset="0"/>
                                      </a:rPr>
                                      <m:t>∗</m:t>
                                    </m:r>
                                  </m:sup>
                                </m:sSup>
                                <m:r>
                                  <a:rPr lang="en-US" sz="2100" b="1" i="1">
                                    <a:latin typeface="Cambria Math" panose="02040503050406030204" pitchFamily="18" charset="0"/>
                                  </a:rPr>
                                  <m:t>,</m:t>
                                </m:r>
                                <m:sSup>
                                  <m:sSupPr>
                                    <m:ctrlPr>
                                      <a:rPr lang="en-US" sz="2100" b="1" i="1">
                                        <a:latin typeface="Cambria Math" panose="02040503050406030204" pitchFamily="18" charset="0"/>
                                      </a:rPr>
                                    </m:ctrlPr>
                                  </m:sSupPr>
                                  <m:e>
                                    <m:r>
                                      <a:rPr lang="en-US" sz="2100" i="1">
                                        <a:latin typeface="Cambria Math" panose="02040503050406030204" pitchFamily="18" charset="0"/>
                                      </a:rPr>
                                      <m:t>𝑋</m:t>
                                    </m:r>
                                  </m:e>
                                  <m:sup>
                                    <m:r>
                                      <a:rPr lang="en-US" sz="2100" i="1">
                                        <a:latin typeface="Cambria Math" panose="02040503050406030204" pitchFamily="18" charset="0"/>
                                      </a:rPr>
                                      <m:t>∗</m:t>
                                    </m:r>
                                  </m:sup>
                                </m:sSup>
                              </m:e>
                            </m:d>
                            <m:r>
                              <a:rPr lang="en-US" sz="2100" i="1">
                                <a:latin typeface="Cambria Math" panose="02040503050406030204" pitchFamily="18" charset="0"/>
                              </a:rPr>
                              <m:t>−</m:t>
                            </m:r>
                            <m:r>
                              <m:rPr>
                                <m:sty m:val="p"/>
                              </m:rPr>
                              <a:rPr lang="en-US" sz="2100">
                                <a:latin typeface="Cambria Math" panose="02040503050406030204" pitchFamily="18" charset="0"/>
                              </a:rPr>
                              <m:t>Σ</m:t>
                            </m:r>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𝑋</m:t>
                                    </m:r>
                                  </m:e>
                                  <m:sup>
                                    <m:r>
                                      <a:rPr lang="en-US" sz="2100" i="1">
                                        <a:latin typeface="Cambria Math" panose="02040503050406030204" pitchFamily="18" charset="0"/>
                                      </a:rPr>
                                      <m:t>∗</m:t>
                                    </m:r>
                                  </m:sup>
                                </m:sSup>
                                <m:r>
                                  <a:rPr lang="en-US" sz="2100" i="1">
                                    <a:latin typeface="Cambria Math" panose="02040503050406030204" pitchFamily="18" charset="0"/>
                                  </a:rPr>
                                  <m:t>,</m:t>
                                </m:r>
                                <m:r>
                                  <a:rPr lang="en-US" sz="2100" b="1" i="1">
                                    <a:latin typeface="Cambria Math" panose="02040503050406030204" pitchFamily="18" charset="0"/>
                                  </a:rPr>
                                  <m:t>𝑿</m:t>
                                </m:r>
                              </m:e>
                            </m:d>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r>
                                      <m:rPr>
                                        <m:sty m:val="p"/>
                                      </m:rPr>
                                      <a:rPr lang="en-US" sz="2100">
                                        <a:latin typeface="Cambria Math" panose="02040503050406030204" pitchFamily="18" charset="0"/>
                                      </a:rPr>
                                      <m:t>Σ</m:t>
                                    </m:r>
                                    <m:d>
                                      <m:dPr>
                                        <m:ctrlPr>
                                          <a:rPr lang="en-US" sz="2100" i="1">
                                            <a:latin typeface="Cambria Math" panose="02040503050406030204" pitchFamily="18" charset="0"/>
                                          </a:rPr>
                                        </m:ctrlPr>
                                      </m:dPr>
                                      <m:e>
                                        <m:r>
                                          <a:rPr lang="en-US" sz="2100" b="1" i="1">
                                            <a:latin typeface="Cambria Math" panose="02040503050406030204" pitchFamily="18" charset="0"/>
                                          </a:rPr>
                                          <m:t>𝑿</m:t>
                                        </m:r>
                                        <m:r>
                                          <a:rPr lang="en-US" sz="2100" i="1">
                                            <a:latin typeface="Cambria Math" panose="02040503050406030204" pitchFamily="18" charset="0"/>
                                          </a:rPr>
                                          <m:t>,</m:t>
                                        </m:r>
                                        <m:r>
                                          <a:rPr lang="en-US" sz="2100" b="1" i="1">
                                            <a:latin typeface="Cambria Math" panose="02040503050406030204" pitchFamily="18" charset="0"/>
                                          </a:rPr>
                                          <m:t>𝑿</m:t>
                                        </m:r>
                                      </m:e>
                                    </m:d>
                                  </m:e>
                                </m:d>
                              </m:e>
                              <m:sup>
                                <m:r>
                                  <a:rPr lang="en-US" sz="2100" i="1">
                                    <a:latin typeface="Cambria Math" panose="02040503050406030204" pitchFamily="18" charset="0"/>
                                  </a:rPr>
                                  <m:t>−1</m:t>
                                </m:r>
                              </m:sup>
                            </m:sSup>
                            <m:r>
                              <m:rPr>
                                <m:sty m:val="p"/>
                              </m:rPr>
                              <a:rPr lang="en-US" sz="2100">
                                <a:latin typeface="Cambria Math" panose="02040503050406030204" pitchFamily="18" charset="0"/>
                              </a:rPr>
                              <m:t>Σ</m:t>
                            </m:r>
                            <m:d>
                              <m:dPr>
                                <m:ctrlPr>
                                  <a:rPr lang="en-US" sz="2100" i="1">
                                    <a:latin typeface="Cambria Math" panose="02040503050406030204" pitchFamily="18" charset="0"/>
                                  </a:rPr>
                                </m:ctrlPr>
                              </m:dPr>
                              <m:e>
                                <m:r>
                                  <a:rPr lang="en-US" sz="2100" b="1" i="1">
                                    <a:latin typeface="Cambria Math" panose="02040503050406030204" pitchFamily="18" charset="0"/>
                                  </a:rPr>
                                  <m:t>𝑿</m:t>
                                </m:r>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𝑋</m:t>
                                    </m:r>
                                  </m:e>
                                  <m:sup>
                                    <m:r>
                                      <a:rPr lang="en-US" sz="2100" i="1">
                                        <a:latin typeface="Cambria Math" panose="02040503050406030204" pitchFamily="18" charset="0"/>
                                      </a:rPr>
                                      <m:t>∗</m:t>
                                    </m:r>
                                  </m:sup>
                                </m:sSup>
                              </m:e>
                            </m:d>
                          </m:e>
                        </m:mr>
                      </m:m>
                      <m:r>
                        <a:rPr lang="en-US" sz="2100" b="0" i="1" smtClean="0">
                          <a:latin typeface="Cambria Math" panose="02040503050406030204" pitchFamily="18" charset="0"/>
                        </a:rPr>
                        <m:t>    </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3.20</m:t>
                          </m:r>
                        </m:e>
                      </m:d>
                    </m:oMath>
                  </m:oMathPara>
                </a14:m>
                <a:endParaRPr lang="en-US" sz="2100" dirty="0"/>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Recall that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m</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a realistic mean vector which is recurrently determined by previously known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𝒀</m:t>
                          </m:r>
                        </m:e>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𝑿</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Sub>
                                  </m:e>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Sub>
                                  </m:e>
                                </m:d>
                              </m:e>
                            </m:mr>
                            <m:mr>
                              <m:e>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2</m:t>
                                        </m:r>
                                      </m:sub>
                                    </m:sSub>
                                  </m:e>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2</m:t>
                                        </m:r>
                                      </m:sub>
                                    </m:sSub>
                                  </m:e>
                                </m:d>
                              </m:e>
                            </m:mr>
                            <m:mr>
                              <m:e>
                                <m:r>
                                  <a:rPr lang="en-US" sz="2100" i="1">
                                    <a:effectLst/>
                                    <a:latin typeface="Cambria Math" panose="02040503050406030204" pitchFamily="18" charset="0"/>
                                    <a:ea typeface="SimSun" panose="02010600030101010101" pitchFamily="2" charset="-122"/>
                                    <a:cs typeface="Times New Roman" panose="02020603050405020304" pitchFamily="18" charset="0"/>
                                  </a:rPr>
                                  <m:t>⋮</m:t>
                                </m:r>
                              </m:e>
                            </m:mr>
                            <m:mr>
                              <m:e>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e>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0</m:t>
                                            </m:r>
                                          </m:sub>
                                        </m:sSub>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
                        </m:e>
                      </m:d>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100" dirty="0"/>
              </a:p>
            </p:txBody>
          </p:sp>
        </mc:Choice>
        <mc:Fallback xmlns="">
          <p:sp>
            <p:nvSpPr>
              <p:cNvPr id="3" name="Content Placeholder 2">
                <a:extLst>
                  <a:ext uri="{FF2B5EF4-FFF2-40B4-BE49-F238E27FC236}">
                    <a16:creationId xmlns:a16="http://schemas.microsoft.com/office/drawing/2014/main" id="{7C05949F-ED24-938A-230C-5777FECACE99}"/>
                  </a:ext>
                </a:extLst>
              </p:cNvPr>
              <p:cNvSpPr>
                <a:spLocks noGrp="1" noRot="1" noChangeAspect="1" noMove="1" noResize="1" noEditPoints="1" noAdjustHandles="1" noChangeArrowheads="1" noChangeShapeType="1" noTextEdit="1"/>
              </p:cNvSpPr>
              <p:nvPr>
                <p:ph idx="1"/>
              </p:nvPr>
            </p:nvSpPr>
            <p:spPr>
              <a:blipFill>
                <a:blip r:embed="rId2"/>
                <a:stretch>
                  <a:fillRect l="-696" t="-707" r="-6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F00F7F4-B713-C89B-7DD6-B64159FC1A3A}"/>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834A96A2-8ED2-EC5D-6B68-38E3FF4144D8}"/>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54628052-F18D-470D-253D-7ADD06BC50EB}"/>
              </a:ext>
            </a:extLst>
          </p:cNvPr>
          <p:cNvSpPr>
            <a:spLocks noGrp="1"/>
          </p:cNvSpPr>
          <p:nvPr>
            <p:ph type="sldNum" sz="quarter" idx="12"/>
          </p:nvPr>
        </p:nvSpPr>
        <p:spPr/>
        <p:txBody>
          <a:bodyPr/>
          <a:lstStyle/>
          <a:p>
            <a:fld id="{5DB5036F-1FF2-46C4-8D2B-59C7E3B91952}" type="slidenum">
              <a:rPr lang="en-US" smtClean="0"/>
              <a:pPr/>
              <a:t>47</a:t>
            </a:fld>
            <a:endParaRPr lang="en-US"/>
          </a:p>
        </p:txBody>
      </p:sp>
    </p:spTree>
    <p:extLst>
      <p:ext uri="{BB962C8B-B14F-4D97-AF65-F5344CB8AC3E}">
        <p14:creationId xmlns:p14="http://schemas.microsoft.com/office/powerpoint/2010/main" val="4239071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A430A-C084-DFBD-AC71-8E5DAD135D2A}"/>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B28B6C-4134-4614-4B38-4F49B854B081}"/>
                  </a:ext>
                </a:extLst>
              </p:cNvPr>
              <p:cNvSpPr>
                <a:spLocks noGrp="1"/>
              </p:cNvSpPr>
              <p:nvPr>
                <p:ph idx="1"/>
              </p:nvPr>
            </p:nvSpPr>
            <p:spPr>
              <a:xfrm>
                <a:off x="98474" y="914399"/>
                <a:ext cx="11915335" cy="5176066"/>
              </a:xfrm>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rPr>
                  <a:t>Because the GPR algorithm here defines the mean function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Y</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based on multiple linear regression (MLR) model, it is necessary to describe MLR in short. Given a dependent random vector variable </a:t>
                </a:r>
                <a:r>
                  <a:rPr lang="en-US" sz="1900" i="1" dirty="0">
                    <a:effectLst/>
                    <a:latin typeface="Times New Roman" panose="02020603050405020304" pitchFamily="18" charset="0"/>
                    <a:ea typeface="SimSun" panose="02010600030101010101" pitchFamily="2" charset="-122"/>
                  </a:rPr>
                  <a:t>Z</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z</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z</a:t>
                </a:r>
                <a:r>
                  <a:rPr lang="en-US" sz="1900" baseline="-25000" dirty="0">
                    <a:effectLst/>
                    <a:latin typeface="Times New Roman" panose="02020603050405020304" pitchFamily="18" charset="0"/>
                    <a:ea typeface="SimSun" panose="02010600030101010101" pitchFamily="2" charset="-122"/>
                  </a:rPr>
                  <a:t>2</a:t>
                </a:r>
                <a:r>
                  <a:rPr lang="en-US" sz="1900" dirty="0">
                    <a:effectLst/>
                    <a:latin typeface="Times New Roman" panose="02020603050405020304" pitchFamily="18" charset="0"/>
                    <a:ea typeface="SimSun" panose="02010600030101010101" pitchFamily="2" charset="-122"/>
                  </a:rPr>
                  <a:t>,…, </a:t>
                </a:r>
                <a:r>
                  <a:rPr lang="en-US" sz="1900" i="1" dirty="0" err="1">
                    <a:effectLst/>
                    <a:latin typeface="Times New Roman" panose="02020603050405020304" pitchFamily="18" charset="0"/>
                    <a:ea typeface="SimSun" panose="02010600030101010101" pitchFamily="2" charset="-122"/>
                  </a:rPr>
                  <a:t>z</a:t>
                </a:r>
                <a:r>
                  <a:rPr lang="en-US" sz="1900" i="1" baseline="-25000" dirty="0" err="1">
                    <a:effectLst/>
                    <a:latin typeface="Times New Roman" panose="02020603050405020304" pitchFamily="18" charset="0"/>
                    <a:ea typeface="SimSun" panose="02010600030101010101" pitchFamily="2" charset="-122"/>
                  </a:rPr>
                  <a:t>m</a:t>
                </a:r>
                <a:r>
                  <a:rPr lang="en-US" sz="1900" dirty="0">
                    <a:effectLst/>
                    <a:latin typeface="Times New Roman" panose="02020603050405020304" pitchFamily="18" charset="0"/>
                    <a:ea typeface="SimSun" panose="02010600030101010101" pitchFamily="2" charset="-122"/>
                  </a:rPr>
                  <a:t>)</a:t>
                </a:r>
                <a:r>
                  <a:rPr lang="en-US" sz="1900" i="1" baseline="30000" dirty="0">
                    <a:effectLst/>
                    <a:latin typeface="Times New Roman" panose="02020603050405020304" pitchFamily="18" charset="0"/>
                    <a:ea typeface="SimSun" panose="02010600030101010101" pitchFamily="2" charset="-122"/>
                  </a:rPr>
                  <a:t>T</a:t>
                </a:r>
                <a:r>
                  <a:rPr lang="en-US" sz="1900" dirty="0">
                    <a:effectLst/>
                    <a:latin typeface="Times New Roman" panose="02020603050405020304" pitchFamily="18" charset="0"/>
                    <a:ea typeface="SimSun" panose="02010600030101010101" pitchFamily="2" charset="-122"/>
                  </a:rPr>
                  <a:t> and an independent random variable </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 (1, </a:t>
                </a:r>
                <a:r>
                  <a:rPr lang="en-US" sz="1900" i="1" dirty="0">
                    <a:effectLst/>
                    <a:latin typeface="Times New Roman" panose="02020603050405020304" pitchFamily="18" charset="0"/>
                    <a:ea typeface="SimSun" panose="02010600030101010101" pitchFamily="2" charset="-122"/>
                  </a:rPr>
                  <a:t>x</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x</a:t>
                </a:r>
                <a:r>
                  <a:rPr lang="en-US" sz="1900" baseline="-25000" dirty="0">
                    <a:effectLst/>
                    <a:latin typeface="Times New Roman" panose="02020603050405020304" pitchFamily="18" charset="0"/>
                    <a:ea typeface="SimSun" panose="02010600030101010101" pitchFamily="2" charset="-122"/>
                  </a:rPr>
                  <a:t>2</a:t>
                </a:r>
                <a:r>
                  <a:rPr lang="en-US" sz="1900" dirty="0">
                    <a:effectLst/>
                    <a:latin typeface="Times New Roman" panose="02020603050405020304" pitchFamily="18" charset="0"/>
                    <a:ea typeface="SimSun" panose="02010600030101010101" pitchFamily="2" charset="-122"/>
                  </a:rPr>
                  <a:t>,…, </a:t>
                </a:r>
                <a:r>
                  <a:rPr lang="en-US" sz="1900"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a:t>
                </a:r>
                <a:r>
                  <a:rPr lang="en-US" sz="1900" i="1" baseline="30000" dirty="0">
                    <a:effectLst/>
                    <a:latin typeface="Times New Roman" panose="02020603050405020304" pitchFamily="18" charset="0"/>
                    <a:ea typeface="SimSun" panose="02010600030101010101" pitchFamily="2" charset="-122"/>
                  </a:rPr>
                  <a:t>T</a:t>
                </a:r>
                <a:r>
                  <a:rPr lang="en-US" sz="1900" dirty="0">
                    <a:effectLst/>
                    <a:latin typeface="Times New Roman" panose="02020603050405020304" pitchFamily="18" charset="0"/>
                    <a:ea typeface="SimSun" panose="02010600030101010101" pitchFamily="2" charset="-122"/>
                  </a:rPr>
                  <a:t>, MLR tries to establish linear relationship between </a:t>
                </a:r>
                <a:r>
                  <a:rPr lang="en-US" sz="1900" i="1" dirty="0">
                    <a:effectLst/>
                    <a:latin typeface="Times New Roman" panose="02020603050405020304" pitchFamily="18" charset="0"/>
                    <a:ea typeface="SimSun" panose="02010600030101010101" pitchFamily="2" charset="-122"/>
                  </a:rPr>
                  <a:t>Z</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z</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z</a:t>
                </a:r>
                <a:r>
                  <a:rPr lang="en-US" sz="1900" baseline="-25000" dirty="0">
                    <a:effectLst/>
                    <a:latin typeface="Times New Roman" panose="02020603050405020304" pitchFamily="18" charset="0"/>
                    <a:ea typeface="SimSun" panose="02010600030101010101" pitchFamily="2" charset="-122"/>
                  </a:rPr>
                  <a:t>2</a:t>
                </a:r>
                <a:r>
                  <a:rPr lang="en-US" sz="1900" dirty="0">
                    <a:effectLst/>
                    <a:latin typeface="Times New Roman" panose="02020603050405020304" pitchFamily="18" charset="0"/>
                    <a:ea typeface="SimSun" panose="02010600030101010101" pitchFamily="2" charset="-122"/>
                  </a:rPr>
                  <a:t>,…, </a:t>
                </a:r>
                <a:r>
                  <a:rPr lang="en-US" sz="1900" i="1" dirty="0" err="1">
                    <a:effectLst/>
                    <a:latin typeface="Times New Roman" panose="02020603050405020304" pitchFamily="18" charset="0"/>
                    <a:ea typeface="SimSun" panose="02010600030101010101" pitchFamily="2" charset="-122"/>
                  </a:rPr>
                  <a:t>z</a:t>
                </a:r>
                <a:r>
                  <a:rPr lang="en-US" sz="1900" i="1" baseline="-25000" dirty="0" err="1">
                    <a:effectLst/>
                    <a:latin typeface="Times New Roman" panose="02020603050405020304" pitchFamily="18" charset="0"/>
                    <a:ea typeface="SimSun" panose="02010600030101010101" pitchFamily="2" charset="-122"/>
                  </a:rPr>
                  <a:t>m</a:t>
                </a:r>
                <a:r>
                  <a:rPr lang="en-US" sz="1900" dirty="0">
                    <a:effectLst/>
                    <a:latin typeface="Times New Roman" panose="02020603050405020304" pitchFamily="18" charset="0"/>
                    <a:ea typeface="SimSun" panose="02010600030101010101" pitchFamily="2" charset="-122"/>
                  </a:rPr>
                  <a:t>)</a:t>
                </a:r>
                <a:r>
                  <a:rPr lang="en-US" sz="1900" i="1" baseline="30000" dirty="0">
                    <a:effectLst/>
                    <a:latin typeface="Times New Roman" panose="02020603050405020304" pitchFamily="18" charset="0"/>
                    <a:ea typeface="SimSun" panose="02010600030101010101" pitchFamily="2" charset="-122"/>
                  </a:rPr>
                  <a:t>T</a:t>
                </a:r>
                <a:r>
                  <a:rPr lang="en-US" sz="1900" dirty="0">
                    <a:effectLst/>
                    <a:latin typeface="Times New Roman" panose="02020603050405020304" pitchFamily="18" charset="0"/>
                    <a:ea typeface="SimSun" panose="02010600030101010101" pitchFamily="2" charset="-122"/>
                  </a:rPr>
                  <a:t> and </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so that </a:t>
                </a:r>
                <a:r>
                  <a:rPr lang="en-US" sz="1900" i="1" dirty="0">
                    <a:effectLst/>
                    <a:latin typeface="Times New Roman" panose="02020603050405020304" pitchFamily="18" charset="0"/>
                    <a:ea typeface="SimSun" panose="02010600030101010101" pitchFamily="2" charset="-122"/>
                  </a:rPr>
                  <a:t>Z</a:t>
                </a:r>
                <a:r>
                  <a:rPr lang="en-US" sz="1900" dirty="0">
                    <a:effectLst/>
                    <a:latin typeface="Times New Roman" panose="02020603050405020304" pitchFamily="18" charset="0"/>
                    <a:ea typeface="SimSun" panose="02010600030101010101" pitchFamily="2" charset="-122"/>
                  </a:rPr>
                  <a:t> is sum of a linear combination of </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and an random error vector </a:t>
                </a:r>
                <a:r>
                  <a:rPr lang="en-US" sz="1900" b="1" i="1" dirty="0">
                    <a:effectLst/>
                    <a:latin typeface="Times New Roman" panose="02020603050405020304" pitchFamily="18" charset="0"/>
                    <a:ea typeface="SimSun" panose="02010600030101010101" pitchFamily="2" charset="-122"/>
                  </a:rPr>
                  <a:t>ε</a:t>
                </a:r>
                <a:r>
                  <a:rPr lang="en-US" sz="190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𝑍</m:t>
                      </m:r>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m:t>
                      </m:r>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𝐴𝑋</m:t>
                      </m:r>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m:t>
                      </m:r>
                      <m:r>
                        <a:rPr lang="en-US" sz="1900" b="1" i="1">
                          <a:effectLst/>
                          <a:latin typeface="Cambria Math" panose="02040503050406030204" pitchFamily="18" charset="0"/>
                          <a:ea typeface="SimSun" panose="02010600030101010101" pitchFamily="2" charset="-122"/>
                          <a:cs typeface="Times New Roman" panose="02020603050405020304" pitchFamily="18" charset="0"/>
                        </a:rPr>
                        <m:t>𝜺</m:t>
                      </m:r>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3.21</m:t>
                          </m:r>
                        </m:e>
                      </m:d>
                    </m:oMath>
                  </m:oMathPara>
                </a14:m>
                <a:endParaRPr lang="en-US" sz="1900" dirty="0"/>
              </a:p>
              <a:p>
                <a:pPr marL="0" indent="0">
                  <a:buNone/>
                </a:pP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is called regressor and </a:t>
                </a:r>
                <a:r>
                  <a:rPr lang="en-US" sz="1900" i="1" dirty="0">
                    <a:effectLst/>
                    <a:latin typeface="Times New Roman" panose="02020603050405020304" pitchFamily="18" charset="0"/>
                    <a:ea typeface="SimSun" panose="02010600030101010101" pitchFamily="2" charset="-122"/>
                  </a:rPr>
                  <a:t>Z</a:t>
                </a:r>
                <a:r>
                  <a:rPr lang="en-US" sz="1900" dirty="0">
                    <a:effectLst/>
                    <a:latin typeface="Times New Roman" panose="02020603050405020304" pitchFamily="18" charset="0"/>
                    <a:ea typeface="SimSun" panose="02010600030101010101" pitchFamily="2" charset="-122"/>
                  </a:rPr>
                  <a:t> is called </a:t>
                </a:r>
                <a:r>
                  <a:rPr lang="en-US" sz="1900" dirty="0" err="1">
                    <a:effectLst/>
                    <a:latin typeface="Times New Roman" panose="02020603050405020304" pitchFamily="18" charset="0"/>
                    <a:ea typeface="SimSun" panose="02010600030101010101" pitchFamily="2" charset="-122"/>
                  </a:rPr>
                  <a:t>responsor</a:t>
                </a:r>
                <a:r>
                  <a:rPr lang="en-US" sz="1900" dirty="0">
                    <a:effectLst/>
                    <a:latin typeface="Times New Roman" panose="02020603050405020304" pitchFamily="18" charset="0"/>
                    <a:ea typeface="SimSun" panose="02010600030101010101" pitchFamily="2" charset="-122"/>
                  </a:rPr>
                  <a:t> whereas </a:t>
                </a:r>
                <a:r>
                  <a:rPr lang="en-US" sz="1900" i="1" dirty="0">
                    <a:effectLst/>
                    <a:latin typeface="Times New Roman" panose="02020603050405020304" pitchFamily="18" charset="0"/>
                    <a:ea typeface="SimSun" panose="02010600030101010101" pitchFamily="2" charset="-122"/>
                  </a:rPr>
                  <a:t>A</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α</a:t>
                </a:r>
                <a:r>
                  <a:rPr lang="en-US" sz="1900" baseline="-25000" dirty="0">
                    <a:effectLst/>
                    <a:latin typeface="Times New Roman" panose="02020603050405020304" pitchFamily="18" charset="0"/>
                    <a:ea typeface="SimSun" panose="02010600030101010101" pitchFamily="2" charset="-122"/>
                  </a:rPr>
                  <a:t>0</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α</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α</a:t>
                </a:r>
                <a:r>
                  <a:rPr lang="en-US" sz="1900" baseline="-25000" dirty="0">
                    <a:effectLst/>
                    <a:latin typeface="Times New Roman" panose="02020603050405020304" pitchFamily="18" charset="0"/>
                    <a:ea typeface="SimSun" panose="02010600030101010101" pitchFamily="2" charset="-122"/>
                  </a:rPr>
                  <a:t>2</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α</a:t>
                </a:r>
                <a:r>
                  <a:rPr lang="en-US" sz="1900" i="1" baseline="-25000" dirty="0">
                    <a:effectLst/>
                    <a:latin typeface="Times New Roman" panose="02020603050405020304" pitchFamily="18" charset="0"/>
                    <a:ea typeface="SimSun" panose="02010600030101010101" pitchFamily="2" charset="-122"/>
                  </a:rPr>
                  <a:t>q</a:t>
                </a:r>
                <a:r>
                  <a:rPr lang="en-US" sz="1900" dirty="0">
                    <a:effectLst/>
                    <a:latin typeface="Times New Roman" panose="02020603050405020304" pitchFamily="18" charset="0"/>
                    <a:ea typeface="SimSun" panose="02010600030101010101" pitchFamily="2" charset="-122"/>
                  </a:rPr>
                  <a:t>)</a:t>
                </a:r>
                <a:r>
                  <a:rPr lang="en-US" sz="1900" i="1" baseline="30000" dirty="0">
                    <a:effectLst/>
                    <a:latin typeface="Times New Roman" panose="02020603050405020304" pitchFamily="18" charset="0"/>
                    <a:ea typeface="SimSun" panose="02010600030101010101" pitchFamily="2" charset="-122"/>
                  </a:rPr>
                  <a:t>T</a:t>
                </a:r>
                <a:r>
                  <a:rPr lang="en-US" sz="1900" dirty="0">
                    <a:effectLst/>
                    <a:latin typeface="Times New Roman" panose="02020603050405020304" pitchFamily="18" charset="0"/>
                    <a:ea typeface="SimSun" panose="02010600030101010101" pitchFamily="2" charset="-122"/>
                  </a:rPr>
                  <a:t> is </a:t>
                </a:r>
                <a:r>
                  <a:rPr lang="en-US" sz="1900" i="1" dirty="0">
                    <a:effectLst/>
                    <a:latin typeface="Times New Roman" panose="02020603050405020304" pitchFamily="18" charset="0"/>
                    <a:ea typeface="SimSun" panose="02010600030101010101" pitchFamily="2" charset="-122"/>
                  </a:rPr>
                  <a:t>m</a:t>
                </a:r>
                <a:r>
                  <a:rPr lang="en-US" sz="1900" baseline="-25000"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+1) regressive coefficient matrix.</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𝐴</m:t>
                      </m:r>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rPr>
                          </m:ctrlPr>
                        </m:dPr>
                        <m:e>
                          <m:m>
                            <m:mPr>
                              <m:mcs>
                                <m:mc>
                                  <m:mcPr>
                                    <m:count m:val="5"/>
                                    <m:mcJc m:val="center"/>
                                  </m:mcPr>
                                </m:mc>
                              </m:mcs>
                              <m:ctrlPr>
                                <a:rPr lang="en-US" sz="1900" i="1">
                                  <a:effectLst/>
                                  <a:latin typeface="Cambria Math" panose="02040503050406030204" pitchFamily="18" charset="0"/>
                                </a:rPr>
                              </m:ctrlPr>
                            </m:mP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00</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11</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12</m:t>
                                    </m:r>
                                  </m:sub>
                                </m:sSub>
                              </m:e>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10</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21</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22</m:t>
                                    </m:r>
                                  </m:sub>
                                </m:sSub>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e>
                            </m:mr>
                            <m:mr>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𝑚</m:t>
                                    </m:r>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𝑚</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𝑚</m:t>
                                    </m:r>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e>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𝑚𝑛</m:t>
                                    </m:r>
                                  </m:sub>
                                </m:sSub>
                              </m:e>
                            </m:mr>
                          </m:m>
                        </m:e>
                      </m:d>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3.22</m:t>
                          </m:r>
                        </m:e>
                      </m:d>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rPr>
                  <a:t>Suppose </a:t>
                </a:r>
                <a:r>
                  <a:rPr lang="en-US" sz="1900" b="1" i="1" dirty="0">
                    <a:effectLst/>
                    <a:latin typeface="Times New Roman" panose="02020603050405020304" pitchFamily="18" charset="0"/>
                    <a:ea typeface="SimSun" panose="02010600030101010101" pitchFamily="2" charset="-122"/>
                  </a:rPr>
                  <a:t>ε</a:t>
                </a:r>
                <a:r>
                  <a:rPr lang="en-US" sz="1900" dirty="0">
                    <a:effectLst/>
                    <a:latin typeface="Times New Roman" panose="02020603050405020304" pitchFamily="18" charset="0"/>
                    <a:ea typeface="SimSun" panose="02010600030101010101" pitchFamily="2" charset="-122"/>
                  </a:rPr>
                  <a:t> distributes normally with mean vector </a:t>
                </a:r>
                <a:r>
                  <a:rPr lang="en-US" sz="1900" b="1" dirty="0">
                    <a:effectLst/>
                    <a:latin typeface="Times New Roman" panose="02020603050405020304" pitchFamily="18" charset="0"/>
                    <a:ea typeface="SimSun" panose="02010600030101010101" pitchFamily="2" charset="-122"/>
                  </a:rPr>
                  <a:t>0</a:t>
                </a:r>
                <a:r>
                  <a:rPr lang="en-US" sz="1900" i="1" baseline="30000" dirty="0">
                    <a:effectLst/>
                    <a:latin typeface="Times New Roman" panose="02020603050405020304" pitchFamily="18" charset="0"/>
                    <a:ea typeface="SimSun" panose="02010600030101010101" pitchFamily="2" charset="-122"/>
                  </a:rPr>
                  <a:t>T</a:t>
                </a:r>
                <a:r>
                  <a:rPr lang="en-US" sz="1900" dirty="0">
                    <a:effectLst/>
                    <a:latin typeface="Times New Roman" panose="02020603050405020304" pitchFamily="18" charset="0"/>
                    <a:ea typeface="SimSun" panose="02010600030101010101" pitchFamily="2" charset="-122"/>
                  </a:rPr>
                  <a:t> and covariance matrix Σ then </a:t>
                </a:r>
                <a:r>
                  <a:rPr lang="en-US" sz="1900" i="1" dirty="0">
                    <a:effectLst/>
                    <a:latin typeface="Times New Roman" panose="02020603050405020304" pitchFamily="18" charset="0"/>
                    <a:ea typeface="SimSun" panose="02010600030101010101" pitchFamily="2" charset="-122"/>
                  </a:rPr>
                  <a:t>Z</a:t>
                </a:r>
                <a:r>
                  <a:rPr lang="en-US" sz="1900" dirty="0">
                    <a:effectLst/>
                    <a:latin typeface="Times New Roman" panose="02020603050405020304" pitchFamily="18" charset="0"/>
                    <a:ea typeface="SimSun" panose="02010600030101010101" pitchFamily="2" charset="-122"/>
                  </a:rPr>
                  <a:t> distributes normally with mean vector </a:t>
                </a:r>
                <a:r>
                  <a:rPr lang="en-US" sz="1900" i="1" dirty="0">
                    <a:effectLst/>
                    <a:latin typeface="Times New Roman" panose="02020603050405020304" pitchFamily="18" charset="0"/>
                    <a:ea typeface="SimSun" panose="02010600030101010101" pitchFamily="2" charset="-122"/>
                  </a:rPr>
                  <a:t>AX</a:t>
                </a:r>
                <a:r>
                  <a:rPr lang="en-US" sz="1900" dirty="0">
                    <a:effectLst/>
                    <a:latin typeface="Times New Roman" panose="02020603050405020304" pitchFamily="18" charset="0"/>
                    <a:ea typeface="SimSun" panose="02010600030101010101" pitchFamily="2" charset="-122"/>
                  </a:rPr>
                  <a:t> and covariance matrix Σ due to:</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00" i="1" smtClean="0">
                              <a:latin typeface="Cambria Math" panose="02040503050406030204" pitchFamily="18" charset="0"/>
                            </a:rPr>
                          </m:ctrlPr>
                        </m:mPr>
                        <m:mr>
                          <m:e>
                            <m:r>
                              <a:rPr lang="en-US" sz="1900" i="1">
                                <a:latin typeface="Cambria Math" panose="02040503050406030204" pitchFamily="18" charset="0"/>
                              </a:rPr>
                              <m:t>𝐸</m:t>
                            </m:r>
                            <m:d>
                              <m:dPr>
                                <m:ctrlPr>
                                  <a:rPr lang="en-US" sz="1900" i="1">
                                    <a:latin typeface="Cambria Math" panose="02040503050406030204" pitchFamily="18" charset="0"/>
                                  </a:rPr>
                                </m:ctrlPr>
                              </m:dPr>
                              <m:e>
                                <m:r>
                                  <a:rPr lang="en-US" sz="1900" i="1">
                                    <a:latin typeface="Cambria Math" panose="02040503050406030204" pitchFamily="18" charset="0"/>
                                  </a:rPr>
                                  <m:t>𝑍</m:t>
                                </m:r>
                              </m:e>
                            </m:d>
                            <m:r>
                              <a:rPr lang="en-US" sz="1900" i="1">
                                <a:latin typeface="Cambria Math" panose="02040503050406030204" pitchFamily="18" charset="0"/>
                              </a:rPr>
                              <m:t>=</m:t>
                            </m:r>
                            <m:r>
                              <a:rPr lang="en-US" sz="1900" i="1">
                                <a:latin typeface="Cambria Math" panose="02040503050406030204" pitchFamily="18" charset="0"/>
                              </a:rPr>
                              <m:t>𝐸</m:t>
                            </m:r>
                            <m:d>
                              <m:dPr>
                                <m:ctrlPr>
                                  <a:rPr lang="en-US" sz="1900" i="1">
                                    <a:latin typeface="Cambria Math" panose="02040503050406030204" pitchFamily="18" charset="0"/>
                                  </a:rPr>
                                </m:ctrlPr>
                              </m:dPr>
                              <m:e>
                                <m:r>
                                  <a:rPr lang="en-US" sz="1900" i="1">
                                    <a:latin typeface="Cambria Math" panose="02040503050406030204" pitchFamily="18" charset="0"/>
                                  </a:rPr>
                                  <m:t>𝐴𝑋</m:t>
                                </m:r>
                                <m:r>
                                  <a:rPr lang="en-US" sz="1900" i="1">
                                    <a:latin typeface="Cambria Math" panose="02040503050406030204" pitchFamily="18" charset="0"/>
                                  </a:rPr>
                                  <m:t>+</m:t>
                                </m:r>
                                <m:r>
                                  <a:rPr lang="en-US" sz="1900" b="1" i="1">
                                    <a:latin typeface="Cambria Math" panose="02040503050406030204" pitchFamily="18" charset="0"/>
                                  </a:rPr>
                                  <m:t>𝜺</m:t>
                                </m:r>
                              </m:e>
                            </m:d>
                            <m:r>
                              <a:rPr lang="en-US" sz="1900" i="1">
                                <a:latin typeface="Cambria Math" panose="02040503050406030204" pitchFamily="18" charset="0"/>
                              </a:rPr>
                              <m:t>=</m:t>
                            </m:r>
                            <m:r>
                              <a:rPr lang="en-US" sz="1900" i="1">
                                <a:latin typeface="Cambria Math" panose="02040503050406030204" pitchFamily="18" charset="0"/>
                              </a:rPr>
                              <m:t>𝐴𝑋</m:t>
                            </m:r>
                          </m:e>
                        </m:mr>
                        <m:mr>
                          <m:e>
                            <m:r>
                              <a:rPr lang="en-US" sz="1900" i="1">
                                <a:latin typeface="Cambria Math" panose="02040503050406030204" pitchFamily="18" charset="0"/>
                              </a:rPr>
                              <m:t>𝑉</m:t>
                            </m:r>
                            <m:d>
                              <m:dPr>
                                <m:ctrlPr>
                                  <a:rPr lang="en-US" sz="1900" i="1">
                                    <a:latin typeface="Cambria Math" panose="02040503050406030204" pitchFamily="18" charset="0"/>
                                  </a:rPr>
                                </m:ctrlPr>
                              </m:dPr>
                              <m:e>
                                <m:r>
                                  <a:rPr lang="en-US" sz="1900" i="1">
                                    <a:latin typeface="Cambria Math" panose="02040503050406030204" pitchFamily="18" charset="0"/>
                                  </a:rPr>
                                  <m:t>𝑍</m:t>
                                </m:r>
                              </m:e>
                            </m:d>
                            <m:r>
                              <a:rPr lang="en-US" sz="1900" i="1">
                                <a:latin typeface="Cambria Math" panose="02040503050406030204" pitchFamily="18" charset="0"/>
                              </a:rPr>
                              <m:t>=</m:t>
                            </m:r>
                            <m:r>
                              <a:rPr lang="en-US" sz="1900" i="1">
                                <a:latin typeface="Cambria Math" panose="02040503050406030204" pitchFamily="18" charset="0"/>
                              </a:rPr>
                              <m:t>𝑉</m:t>
                            </m:r>
                            <m:d>
                              <m:dPr>
                                <m:ctrlPr>
                                  <a:rPr lang="en-US" sz="1900" i="1">
                                    <a:latin typeface="Cambria Math" panose="02040503050406030204" pitchFamily="18" charset="0"/>
                                  </a:rPr>
                                </m:ctrlPr>
                              </m:dPr>
                              <m:e>
                                <m:r>
                                  <a:rPr lang="en-US" sz="1900" i="1">
                                    <a:latin typeface="Cambria Math" panose="02040503050406030204" pitchFamily="18" charset="0"/>
                                  </a:rPr>
                                  <m:t>𝐴𝑋</m:t>
                                </m:r>
                                <m:r>
                                  <a:rPr lang="en-US" sz="1900" i="1">
                                    <a:latin typeface="Cambria Math" panose="02040503050406030204" pitchFamily="18" charset="0"/>
                                  </a:rPr>
                                  <m:t>+</m:t>
                                </m:r>
                                <m:r>
                                  <a:rPr lang="en-US" sz="1900" b="1" i="1">
                                    <a:latin typeface="Cambria Math" panose="02040503050406030204" pitchFamily="18" charset="0"/>
                                  </a:rPr>
                                  <m:t>𝜺</m:t>
                                </m:r>
                              </m:e>
                            </m:d>
                            <m:r>
                              <a:rPr lang="en-US" sz="1900" i="1">
                                <a:latin typeface="Cambria Math" panose="02040503050406030204" pitchFamily="18" charset="0"/>
                              </a:rPr>
                              <m:t>=</m:t>
                            </m:r>
                            <m:r>
                              <m:rPr>
                                <m:sty m:val="p"/>
                              </m:rPr>
                              <a:rPr lang="en-US" sz="1900">
                                <a:latin typeface="Cambria Math" panose="02040503050406030204" pitchFamily="18" charset="0"/>
                              </a:rPr>
                              <m:t>Σ</m:t>
                            </m:r>
                          </m:e>
                        </m:mr>
                      </m:m>
                      <m:r>
                        <a:rPr lang="en-US" sz="1900" b="0" i="1" smtClean="0">
                          <a:latin typeface="Cambria Math" panose="02040503050406030204" pitchFamily="18" charset="0"/>
                        </a:rPr>
                        <m:t>    </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3.23</m:t>
                          </m:r>
                        </m:e>
                      </m:d>
                    </m:oMath>
                  </m:oMathPara>
                </a14:m>
                <a:endParaRPr lang="en-US" sz="1900" dirty="0"/>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Note,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E</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V</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denote theoretical expectation and variance, respectively and Σ is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m</a:t>
                </a:r>
                <a:r>
                  <a:rPr lang="en-US" sz="1900" baseline="-25000"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m</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invertible matrix. This implies that the PDF of random variable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indent="0">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𝑍</m:t>
                      </m:r>
                      <m:d>
                        <m:dPr>
                          <m:begChr m:val="|"/>
                          <m:endChr m:val=""/>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𝑍</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𝐴</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𝑍</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𝐴𝑋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d>
                      <m:r>
                        <a:rPr lang="en-US" sz="19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cs typeface="Times New Roman" panose="02020603050405020304" pitchFamily="18" charset="0"/>
                            </a:rPr>
                          </m:ctrlPr>
                        </m:sSupPr>
                        <m:e>
                          <m:d>
                            <m:dPr>
                              <m:ctrlPr>
                                <a:rPr lang="en-US" sz="1900" i="1">
                                  <a:effectLst/>
                                  <a:latin typeface="Cambria Math" panose="02040503050406030204" pitchFamily="18" charset="0"/>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r>
                                <a:rPr lang="en-US" sz="1900" i="1">
                                  <a:effectLst/>
                                  <a:latin typeface="Cambria Math" panose="02040503050406030204" pitchFamily="18" charset="0"/>
                                  <a:ea typeface="SimSun" panose="02010600030101010101" pitchFamily="2" charset="-122"/>
                                  <a:cs typeface="Times New Roman" panose="02020603050405020304" pitchFamily="18" charset="0"/>
                                </a:rPr>
                                <m:t>𝜋</m:t>
                              </m:r>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𝑚</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sup>
                      </m:sSup>
                      <m:sSup>
                        <m:sSupPr>
                          <m:ctrlPr>
                            <a:rPr lang="en-US" sz="1900" i="1">
                              <a:effectLst/>
                              <a:latin typeface="Cambria Math" panose="02040503050406030204" pitchFamily="18" charset="0"/>
                              <a:cs typeface="Times New Roman" panose="02020603050405020304" pitchFamily="18" charset="0"/>
                            </a:rPr>
                          </m:ctrlPr>
                        </m:sSupPr>
                        <m:e>
                          <m:d>
                            <m:dPr>
                              <m:begChr m:val="|"/>
                              <m:endChr m:val="|"/>
                              <m:ctrlPr>
                                <a:rPr lang="en-US" sz="1900" i="1">
                                  <a:effectLst/>
                                  <a:latin typeface="Cambria Math" panose="02040503050406030204" pitchFamily="18" charset="0"/>
                                  <a:cs typeface="Times New Roman" panose="02020603050405020304" pitchFamily="18" charset="0"/>
                                </a:rPr>
                              </m:ctrlPr>
                            </m:d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sup>
                      </m:sSup>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00" i="1">
                              <a:effectLst/>
                              <a:latin typeface="Cambria Math" panose="02040503050406030204" pitchFamily="18" charset="0"/>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sSup>
                            <m:sSupPr>
                              <m:ctrlPr>
                                <a:rPr lang="en-US" sz="1900" i="1">
                                  <a:effectLst/>
                                  <a:latin typeface="Cambria Math" panose="02040503050406030204" pitchFamily="18" charset="0"/>
                                  <a:cs typeface="Times New Roman" panose="02020603050405020304" pitchFamily="18" charset="0"/>
                                </a:rPr>
                              </m:ctrlPr>
                            </m:sSupPr>
                            <m:e>
                              <m:d>
                                <m:dPr>
                                  <m:ctrlPr>
                                    <a:rPr lang="en-US" sz="1900" i="1">
                                      <a:effectLst/>
                                      <a:latin typeface="Cambria Math" panose="02040503050406030204" pitchFamily="18" charset="0"/>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𝑍</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𝐴𝑋</m:t>
                                  </m:r>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p>
                          </m:s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𝑍</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𝐴𝑋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d>
                    </m:oMath>
                  </m:oMathPara>
                </a14:m>
                <a:endParaRPr lang="en-US" sz="1900" dirty="0"/>
              </a:p>
            </p:txBody>
          </p:sp>
        </mc:Choice>
        <mc:Fallback xmlns="">
          <p:sp>
            <p:nvSpPr>
              <p:cNvPr id="3" name="Content Placeholder 2">
                <a:extLst>
                  <a:ext uri="{FF2B5EF4-FFF2-40B4-BE49-F238E27FC236}">
                    <a16:creationId xmlns:a16="http://schemas.microsoft.com/office/drawing/2014/main" id="{3BB28B6C-4134-4614-4B38-4F49B854B081}"/>
                  </a:ext>
                </a:extLst>
              </p:cNvPr>
              <p:cNvSpPr>
                <a:spLocks noGrp="1" noRot="1" noChangeAspect="1" noMove="1" noResize="1" noEditPoints="1" noAdjustHandles="1" noChangeArrowheads="1" noChangeShapeType="1" noTextEdit="1"/>
              </p:cNvSpPr>
              <p:nvPr>
                <p:ph idx="1"/>
              </p:nvPr>
            </p:nvSpPr>
            <p:spPr>
              <a:xfrm>
                <a:off x="98474" y="914399"/>
                <a:ext cx="11915335" cy="5176066"/>
              </a:xfrm>
              <a:blipFill>
                <a:blip r:embed="rId2"/>
                <a:stretch>
                  <a:fillRect l="-460" t="-589" r="-460" b="-12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D89166E-1EC3-D47B-7992-61C77CDC5EE3}"/>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EB7F0C26-EAD0-A2D9-AD6F-14C779F8A918}"/>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49D1B388-2E03-6DBF-DC41-F9EF269040AF}"/>
              </a:ext>
            </a:extLst>
          </p:cNvPr>
          <p:cNvSpPr>
            <a:spLocks noGrp="1"/>
          </p:cNvSpPr>
          <p:nvPr>
            <p:ph type="sldNum" sz="quarter" idx="12"/>
          </p:nvPr>
        </p:nvSpPr>
        <p:spPr/>
        <p:txBody>
          <a:bodyPr/>
          <a:lstStyle/>
          <a:p>
            <a:fld id="{5DB5036F-1FF2-46C4-8D2B-59C7E3B91952}" type="slidenum">
              <a:rPr lang="en-US" smtClean="0"/>
              <a:pPr/>
              <a:t>48</a:t>
            </a:fld>
            <a:endParaRPr lang="en-US"/>
          </a:p>
        </p:txBody>
      </p:sp>
    </p:spTree>
    <p:extLst>
      <p:ext uri="{BB962C8B-B14F-4D97-AF65-F5344CB8AC3E}">
        <p14:creationId xmlns:p14="http://schemas.microsoft.com/office/powerpoint/2010/main" val="1745601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BC989-DFF0-3AD5-6FB7-B2AEFDDCFEF9}"/>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89F7BC-F276-1A6A-69A0-AFF88D4A86F9}"/>
                  </a:ext>
                </a:extLst>
              </p:cNvPr>
              <p:cNvSpPr>
                <a:spLocks noGrp="1"/>
              </p:cNvSpPr>
              <p:nvPr>
                <p:ph idx="1"/>
              </p:nvPr>
            </p:nvSpPr>
            <p:spPr>
              <a:xfrm>
                <a:off x="154745" y="914399"/>
                <a:ext cx="11859064" cy="5176066"/>
              </a:xfrm>
            </p:spPr>
            <p:txBody>
              <a:bodyPr>
                <a:noAutofit/>
              </a:bodyPr>
              <a:lstStyle/>
              <a:p>
                <a:pPr marL="0" indent="0">
                  <a:buNone/>
                </a:pPr>
                <a:r>
                  <a:rPr lang="en-US" sz="1800" dirty="0">
                    <a:effectLst/>
                    <a:latin typeface="Times New Roman" panose="02020603050405020304" pitchFamily="18" charset="0"/>
                    <a:ea typeface="SimSun" panose="02010600030101010101" pitchFamily="2" charset="-122"/>
                  </a:rPr>
                  <a:t>MLR of </a:t>
                </a:r>
                <a:r>
                  <a:rPr lang="en-US" sz="1800" i="1" dirty="0">
                    <a:effectLst/>
                    <a:latin typeface="Times New Roman" panose="02020603050405020304" pitchFamily="18" charset="0"/>
                    <a:ea typeface="SimSun" panose="02010600030101010101" pitchFamily="2" charset="-122"/>
                  </a:rPr>
                  <a:t>Z</a:t>
                </a:r>
                <a:r>
                  <a:rPr lang="en-US" sz="1800" dirty="0">
                    <a:effectLst/>
                    <a:latin typeface="Times New Roman" panose="02020603050405020304" pitchFamily="18" charset="0"/>
                    <a:ea typeface="SimSun" panose="02010600030101010101" pitchFamily="2" charset="-122"/>
                  </a:rPr>
                  <a:t> given </a:t>
                </a:r>
                <a:r>
                  <a:rPr lang="en-US" sz="1800" i="1" dirty="0">
                    <a:effectLst/>
                    <a:latin typeface="Times New Roman" panose="02020603050405020304" pitchFamily="18" charset="0"/>
                    <a:ea typeface="SimSun" panose="02010600030101010101" pitchFamily="2" charset="-122"/>
                  </a:rPr>
                  <a:t>X</a:t>
                </a:r>
                <a:r>
                  <a:rPr lang="en-US" sz="1800" dirty="0">
                    <a:effectLst/>
                    <a:latin typeface="Times New Roman" panose="02020603050405020304" pitchFamily="18" charset="0"/>
                    <a:ea typeface="SimSun" panose="02010600030101010101" pitchFamily="2" charset="-122"/>
                  </a:rPr>
                  <a:t> is built from sample {</a:t>
                </a:r>
                <a:r>
                  <a:rPr lang="en-US" sz="1800" b="1" i="1" dirty="0">
                    <a:effectLst/>
                    <a:latin typeface="Times New Roman" panose="02020603050405020304" pitchFamily="18" charset="0"/>
                    <a:ea typeface="SimSun" panose="02010600030101010101" pitchFamily="2" charset="-122"/>
                  </a:rPr>
                  <a:t>X</a:t>
                </a:r>
                <a:r>
                  <a:rPr lang="en-US" sz="1800" dirty="0">
                    <a:effectLst/>
                    <a:latin typeface="Times New Roman" panose="02020603050405020304" pitchFamily="18" charset="0"/>
                    <a:ea typeface="SimSun" panose="02010600030101010101" pitchFamily="2" charset="-122"/>
                  </a:rPr>
                  <a:t>, </a:t>
                </a:r>
                <a:r>
                  <a:rPr lang="en-US" sz="1800" b="1" dirty="0">
                    <a:effectLst/>
                    <a:latin typeface="Times New Roman" panose="02020603050405020304" pitchFamily="18" charset="0"/>
                    <a:ea typeface="SimSun" panose="02010600030101010101" pitchFamily="2" charset="-122"/>
                  </a:rPr>
                  <a:t>Z</a:t>
                </a:r>
                <a:r>
                  <a:rPr lang="en-US" sz="1800" dirty="0">
                    <a:effectLst/>
                    <a:latin typeface="Times New Roman" panose="02020603050405020304" pitchFamily="18" charset="0"/>
                    <a:ea typeface="SimSun" panose="02010600030101010101" pitchFamily="2" charset="-122"/>
                  </a:rPr>
                  <a:t>} of size </a:t>
                </a:r>
                <a:r>
                  <a:rPr lang="en-US" sz="1800" i="1" dirty="0">
                    <a:effectLst/>
                    <a:latin typeface="Times New Roman" panose="02020603050405020304" pitchFamily="18" charset="0"/>
                    <a:ea typeface="SimSun" panose="02010600030101010101" pitchFamily="2" charset="-122"/>
                  </a:rPr>
                  <a:t>N</a:t>
                </a:r>
                <a:r>
                  <a:rPr lang="en-US" sz="1800" dirty="0">
                    <a:effectLst/>
                    <a:latin typeface="Times New Roman" panose="02020603050405020304" pitchFamily="18" charset="0"/>
                    <a:ea typeface="SimSun" panose="02010600030101010101" pitchFamily="2" charset="-122"/>
                  </a:rPr>
                  <a:t> in form of data matrix as follows:</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800" i="1" smtClean="0">
                              <a:latin typeface="Cambria Math" panose="02040503050406030204" pitchFamily="18" charset="0"/>
                            </a:rPr>
                          </m:ctrlPr>
                        </m:mPr>
                        <m:mr>
                          <m:e>
                            <m:r>
                              <a:rPr lang="en-US" sz="1800" b="1" i="1">
                                <a:latin typeface="Cambria Math" panose="02040503050406030204" pitchFamily="18" charset="0"/>
                              </a:rPr>
                              <m:t>𝑿</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Sup>
                                        <m:sSubSupPr>
                                          <m:ctrlPr>
                                            <a:rPr lang="en-US" sz="1800" i="1">
                                              <a:latin typeface="Cambria Math" panose="02040503050406030204" pitchFamily="18" charset="0"/>
                                            </a:rPr>
                                          </m:ctrlPr>
                                        </m:sSubSupPr>
                                        <m:e>
                                          <m:r>
                                            <a:rPr lang="en-US" sz="1800" b="1" i="1">
                                              <a:latin typeface="Cambria Math" panose="02040503050406030204" pitchFamily="18" charset="0"/>
                                            </a:rPr>
                                            <m:t>𝒙</m:t>
                                          </m:r>
                                        </m:e>
                                        <m:sub>
                                          <m:r>
                                            <a:rPr lang="en-US" sz="1800" i="1">
                                              <a:latin typeface="Cambria Math" panose="02040503050406030204" pitchFamily="18" charset="0"/>
                                            </a:rPr>
                                            <m:t>1</m:t>
                                          </m:r>
                                        </m:sub>
                                        <m:sup>
                                          <m:r>
                                            <a:rPr lang="en-US" sz="1800" i="1">
                                              <a:latin typeface="Cambria Math" panose="02040503050406030204" pitchFamily="18" charset="0"/>
                                            </a:rPr>
                                            <m:t>𝑇</m:t>
                                          </m:r>
                                        </m:sup>
                                      </m:sSubSup>
                                    </m:e>
                                  </m:mr>
                                  <m:mr>
                                    <m:e>
                                      <m:sSubSup>
                                        <m:sSubSupPr>
                                          <m:ctrlPr>
                                            <a:rPr lang="en-US" sz="1800" i="1">
                                              <a:latin typeface="Cambria Math" panose="02040503050406030204" pitchFamily="18" charset="0"/>
                                            </a:rPr>
                                          </m:ctrlPr>
                                        </m:sSubSupPr>
                                        <m:e>
                                          <m:r>
                                            <a:rPr lang="en-US" sz="1800" b="1" i="1">
                                              <a:latin typeface="Cambria Math" panose="02040503050406030204" pitchFamily="18" charset="0"/>
                                            </a:rPr>
                                            <m:t>𝒙</m:t>
                                          </m:r>
                                        </m:e>
                                        <m:sub>
                                          <m:r>
                                            <a:rPr lang="en-US" sz="1800" i="1">
                                              <a:latin typeface="Cambria Math" panose="02040503050406030204" pitchFamily="18" charset="0"/>
                                            </a:rPr>
                                            <m:t>2</m:t>
                                          </m:r>
                                        </m:sub>
                                        <m:sup>
                                          <m:r>
                                            <a:rPr lang="en-US" sz="1800" i="1">
                                              <a:latin typeface="Cambria Math" panose="02040503050406030204" pitchFamily="18" charset="0"/>
                                            </a:rPr>
                                            <m:t>𝑇</m:t>
                                          </m:r>
                                        </m:sup>
                                      </m:sSubSup>
                                    </m:e>
                                  </m:mr>
                                  <m:mr>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b="1" i="1">
                                              <a:latin typeface="Cambria Math" panose="02040503050406030204" pitchFamily="18" charset="0"/>
                                            </a:rPr>
                                            <m:t>𝒙</m:t>
                                          </m:r>
                                        </m:e>
                                        <m:sub>
                                          <m:r>
                                            <a:rPr lang="en-US" sz="1800" i="1">
                                              <a:latin typeface="Cambria Math" panose="02040503050406030204" pitchFamily="18" charset="0"/>
                                            </a:rPr>
                                            <m:t>𝑁</m:t>
                                          </m:r>
                                        </m:sub>
                                        <m:sup>
                                          <m:r>
                                            <a:rPr lang="en-US" sz="1800" i="1">
                                              <a:latin typeface="Cambria Math" panose="02040503050406030204" pitchFamily="18" charset="0"/>
                                            </a:rPr>
                                            <m:t>𝑇</m:t>
                                          </m:r>
                                        </m:sup>
                                      </m:sSubSup>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5"/>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1</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1</m:t>
                                          </m:r>
                                          <m:r>
                                            <a:rPr lang="en-US" sz="1800" i="1">
                                              <a:latin typeface="Cambria Math" panose="02040503050406030204" pitchFamily="18" charset="0"/>
                                            </a:rPr>
                                            <m:t>𝑛</m:t>
                                          </m:r>
                                        </m:sub>
                                      </m:sSub>
                                    </m:e>
                                  </m:mr>
                                  <m:mr>
                                    <m:e>
                                      <m:r>
                                        <a:rPr lang="en-US" sz="1800" i="1">
                                          <a:latin typeface="Cambria Math" panose="02040503050406030204" pitchFamily="18" charset="0"/>
                                        </a:rPr>
                                        <m:t>1</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2</m:t>
                                          </m:r>
                                          <m:r>
                                            <a:rPr lang="en-US" sz="1800" i="1">
                                              <a:latin typeface="Cambria Math" panose="02040503050406030204" pitchFamily="18" charset="0"/>
                                            </a:rPr>
                                            <m:t>𝑛</m:t>
                                          </m:r>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1</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𝑁</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𝑁</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𝑁𝑛</m:t>
                                          </m:r>
                                        </m:sub>
                                      </m:sSub>
                                    </m:e>
                                  </m:mr>
                                </m:m>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𝒙</m:t>
                                </m:r>
                              </m:e>
                              <m:sub>
                                <m:r>
                                  <a:rPr lang="en-US" sz="1800" i="1">
                                    <a:latin typeface="Cambria Math" panose="02040503050406030204" pitchFamily="18" charset="0"/>
                                  </a:rPr>
                                  <m:t>𝑖</m:t>
                                </m:r>
                              </m:sub>
                            </m:sSub>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1</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𝑖𝑛</m:t>
                                          </m:r>
                                        </m:sub>
                                      </m:sSub>
                                    </m:e>
                                  </m:mr>
                                </m:m>
                              </m:e>
                            </m:d>
                          </m:e>
                        </m:mr>
                        <m:mr>
                          <m:e>
                            <m:r>
                              <a:rPr lang="en-US" sz="1800" b="1" i="1">
                                <a:latin typeface="Cambria Math" panose="02040503050406030204" pitchFamily="18" charset="0"/>
                              </a:rPr>
                              <m:t>𝒁</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Sup>
                                        <m:sSubSupPr>
                                          <m:ctrlPr>
                                            <a:rPr lang="en-US" sz="1800" i="1">
                                              <a:latin typeface="Cambria Math" panose="02040503050406030204" pitchFamily="18" charset="0"/>
                                            </a:rPr>
                                          </m:ctrlPr>
                                        </m:sSubSupPr>
                                        <m:e>
                                          <m:r>
                                            <a:rPr lang="en-US" sz="1800" b="1" i="1">
                                              <a:latin typeface="Cambria Math" panose="02040503050406030204" pitchFamily="18" charset="0"/>
                                            </a:rPr>
                                            <m:t>𝒛</m:t>
                                          </m:r>
                                        </m:e>
                                        <m:sub>
                                          <m:r>
                                            <a:rPr lang="en-US" sz="1800" i="1">
                                              <a:latin typeface="Cambria Math" panose="02040503050406030204" pitchFamily="18" charset="0"/>
                                            </a:rPr>
                                            <m:t>1</m:t>
                                          </m:r>
                                        </m:sub>
                                        <m:sup>
                                          <m:r>
                                            <a:rPr lang="en-US" sz="1800" i="1">
                                              <a:latin typeface="Cambria Math" panose="02040503050406030204" pitchFamily="18" charset="0"/>
                                            </a:rPr>
                                            <m:t>𝑇</m:t>
                                          </m:r>
                                        </m:sup>
                                      </m:sSubSup>
                                    </m:e>
                                  </m:mr>
                                  <m:mr>
                                    <m:e>
                                      <m:sSubSup>
                                        <m:sSubSupPr>
                                          <m:ctrlPr>
                                            <a:rPr lang="en-US" sz="1800" i="1">
                                              <a:latin typeface="Cambria Math" panose="02040503050406030204" pitchFamily="18" charset="0"/>
                                            </a:rPr>
                                          </m:ctrlPr>
                                        </m:sSubSupPr>
                                        <m:e>
                                          <m:r>
                                            <a:rPr lang="en-US" sz="1800" b="1" i="1">
                                              <a:latin typeface="Cambria Math" panose="02040503050406030204" pitchFamily="18" charset="0"/>
                                            </a:rPr>
                                            <m:t>𝒛</m:t>
                                          </m:r>
                                        </m:e>
                                        <m:sub>
                                          <m:r>
                                            <a:rPr lang="en-US" sz="1800" i="1">
                                              <a:latin typeface="Cambria Math" panose="02040503050406030204" pitchFamily="18" charset="0"/>
                                            </a:rPr>
                                            <m:t>2</m:t>
                                          </m:r>
                                        </m:sub>
                                        <m:sup>
                                          <m:r>
                                            <a:rPr lang="en-US" sz="1800" i="1">
                                              <a:latin typeface="Cambria Math" panose="02040503050406030204" pitchFamily="18" charset="0"/>
                                            </a:rPr>
                                            <m:t>𝑇</m:t>
                                          </m:r>
                                        </m:sup>
                                      </m:sSubSup>
                                    </m:e>
                                  </m:mr>
                                  <m:mr>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b="1" i="1">
                                              <a:latin typeface="Cambria Math" panose="02040503050406030204" pitchFamily="18" charset="0"/>
                                            </a:rPr>
                                            <m:t>𝒛</m:t>
                                          </m:r>
                                        </m:e>
                                        <m:sub>
                                          <m:r>
                                            <a:rPr lang="en-US" sz="1800" i="1">
                                              <a:latin typeface="Cambria Math" panose="02040503050406030204" pitchFamily="18" charset="0"/>
                                            </a:rPr>
                                            <m:t>𝑁</m:t>
                                          </m:r>
                                        </m:sub>
                                        <m:sup>
                                          <m:r>
                                            <a:rPr lang="en-US" sz="1800" i="1">
                                              <a:latin typeface="Cambria Math" panose="02040503050406030204" pitchFamily="18" charset="0"/>
                                            </a:rPr>
                                            <m:t>𝑇</m:t>
                                          </m:r>
                                        </m:sup>
                                      </m:sSubSup>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1</m:t>
                                          </m:r>
                                          <m:r>
                                            <a:rPr lang="en-US" sz="1800" i="1">
                                              <a:latin typeface="Cambria Math" panose="02040503050406030204" pitchFamily="18" charset="0"/>
                                            </a:rPr>
                                            <m:t>𝑚</m:t>
                                          </m:r>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2</m:t>
                                          </m:r>
                                          <m:r>
                                            <a:rPr lang="en-US" sz="1800" i="1">
                                              <a:latin typeface="Cambria Math" panose="02040503050406030204" pitchFamily="18" charset="0"/>
                                            </a:rPr>
                                            <m:t>𝑚</m:t>
                                          </m:r>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𝑁</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𝑁</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𝑁𝑚</m:t>
                                          </m:r>
                                        </m:sub>
                                      </m:sSub>
                                    </m:e>
                                  </m:mr>
                                </m:m>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𝒛</m:t>
                                </m:r>
                              </m:e>
                              <m:sub>
                                <m:r>
                                  <a:rPr lang="en-US" sz="1800" i="1">
                                    <a:latin typeface="Cambria Math" panose="02040503050406030204" pitchFamily="18" charset="0"/>
                                  </a:rPr>
                                  <m:t>𝑖</m:t>
                                </m:r>
                              </m:sub>
                            </m:sSub>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𝑖</m:t>
                                          </m:r>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𝑖</m:t>
                                          </m:r>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𝑖𝑚</m:t>
                                          </m:r>
                                        </m:sub>
                                      </m:sSub>
                                    </m:e>
                                  </m:mr>
                                </m:m>
                              </m:e>
                            </m:d>
                          </m:e>
                        </m:mr>
                      </m:m>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3.24</m:t>
                          </m:r>
                        </m:e>
                      </m:d>
                    </m:oMath>
                  </m:oMathPara>
                </a14:m>
                <a:endParaRPr lang="en-US" sz="1800" dirty="0"/>
              </a:p>
              <a:p>
                <a:pPr marL="0" indent="0">
                  <a:buNone/>
                </a:pPr>
                <a:r>
                  <a:rPr lang="en-US" sz="1800" dirty="0">
                    <a:effectLst/>
                    <a:latin typeface="Times New Roman" panose="02020603050405020304" pitchFamily="18" charset="0"/>
                    <a:ea typeface="SimSun" panose="02010600030101010101" pitchFamily="2" charset="-122"/>
                  </a:rPr>
                  <a:t>Therefore, </a:t>
                </a:r>
                <a:r>
                  <a:rPr lang="en-US" sz="1800" b="1" i="1" dirty="0">
                    <a:effectLst/>
                    <a:latin typeface="Times New Roman" panose="02020603050405020304" pitchFamily="18" charset="0"/>
                    <a:ea typeface="SimSun" panose="02010600030101010101" pitchFamily="2" charset="-122"/>
                  </a:rPr>
                  <a:t>x</a:t>
                </a:r>
                <a:r>
                  <a:rPr lang="en-US" sz="1800" i="1" baseline="-25000" dirty="0">
                    <a:effectLst/>
                    <a:latin typeface="Times New Roman" panose="02020603050405020304" pitchFamily="18" charset="0"/>
                    <a:ea typeface="SimSun" panose="02010600030101010101" pitchFamily="2" charset="-122"/>
                  </a:rPr>
                  <a:t>i</a:t>
                </a:r>
                <a:r>
                  <a:rPr lang="en-US" sz="1800" dirty="0">
                    <a:effectLst/>
                    <a:latin typeface="Times New Roman" panose="02020603050405020304" pitchFamily="18" charset="0"/>
                    <a:ea typeface="SimSun" panose="02010600030101010101" pitchFamily="2" charset="-122"/>
                  </a:rPr>
                  <a:t> and </a:t>
                </a:r>
                <a:r>
                  <a:rPr lang="en-US" sz="1800" b="1" dirty="0">
                    <a:effectLst/>
                    <a:latin typeface="Times New Roman" panose="02020603050405020304" pitchFamily="18" charset="0"/>
                    <a:ea typeface="SimSun" panose="02010600030101010101" pitchFamily="2" charset="-122"/>
                  </a:rPr>
                  <a:t>z</a:t>
                </a:r>
                <a:r>
                  <a:rPr lang="en-US" sz="1800" i="1" baseline="-25000" dirty="0">
                    <a:effectLst/>
                    <a:latin typeface="Times New Roman" panose="02020603050405020304" pitchFamily="18" charset="0"/>
                    <a:ea typeface="SimSun" panose="02010600030101010101" pitchFamily="2" charset="-122"/>
                  </a:rPr>
                  <a:t>i</a:t>
                </a:r>
                <a:r>
                  <a:rPr lang="en-US" sz="1800" dirty="0">
                    <a:effectLst/>
                    <a:latin typeface="Times New Roman" panose="02020603050405020304" pitchFamily="18" charset="0"/>
                    <a:ea typeface="SimSun" panose="02010600030101010101" pitchFamily="2" charset="-122"/>
                  </a:rPr>
                  <a:t> is the </a:t>
                </a:r>
                <a:r>
                  <a:rPr lang="en-US" sz="1800" i="1" dirty="0" err="1">
                    <a:effectLst/>
                    <a:latin typeface="Times New Roman" panose="02020603050405020304" pitchFamily="18" charset="0"/>
                    <a:ea typeface="SimSun" panose="02010600030101010101" pitchFamily="2" charset="-122"/>
                  </a:rPr>
                  <a:t>i</a:t>
                </a:r>
                <a:r>
                  <a:rPr lang="en-US" sz="1800" baseline="30000" dirty="0" err="1">
                    <a:effectLst/>
                    <a:latin typeface="Times New Roman" panose="02020603050405020304" pitchFamily="18" charset="0"/>
                    <a:ea typeface="SimSun" panose="02010600030101010101" pitchFamily="2" charset="-122"/>
                  </a:rPr>
                  <a:t>th</a:t>
                </a:r>
                <a:r>
                  <a:rPr lang="en-US" sz="1800" dirty="0">
                    <a:effectLst/>
                    <a:latin typeface="Times New Roman" panose="02020603050405020304" pitchFamily="18" charset="0"/>
                    <a:ea typeface="SimSun" panose="02010600030101010101" pitchFamily="2" charset="-122"/>
                  </a:rPr>
                  <a:t> instances of regressor </a:t>
                </a:r>
                <a:r>
                  <a:rPr lang="en-US" sz="1800" i="1" dirty="0">
                    <a:effectLst/>
                    <a:latin typeface="Times New Roman" panose="02020603050405020304" pitchFamily="18" charset="0"/>
                    <a:ea typeface="SimSun" panose="02010600030101010101" pitchFamily="2" charset="-122"/>
                  </a:rPr>
                  <a:t>X</a:t>
                </a:r>
                <a:r>
                  <a:rPr lang="en-US" sz="1800" dirty="0">
                    <a:effectLst/>
                    <a:latin typeface="Times New Roman" panose="02020603050405020304" pitchFamily="18" charset="0"/>
                    <a:ea typeface="SimSun" panose="02010600030101010101" pitchFamily="2" charset="-122"/>
                  </a:rPr>
                  <a:t> and </a:t>
                </a:r>
                <a:r>
                  <a:rPr lang="en-US" sz="1800" dirty="0" err="1">
                    <a:effectLst/>
                    <a:latin typeface="Times New Roman" panose="02020603050405020304" pitchFamily="18" charset="0"/>
                    <a:ea typeface="SimSun" panose="02010600030101010101" pitchFamily="2" charset="-122"/>
                  </a:rPr>
                  <a:t>responsor</a:t>
                </a:r>
                <a:r>
                  <a:rPr lang="en-US" sz="1800" dirty="0">
                    <a:effectLst/>
                    <a:latin typeface="Times New Roman" panose="02020603050405020304" pitchFamily="18" charset="0"/>
                    <a:ea typeface="SimSun" panose="02010600030101010101" pitchFamily="2" charset="-122"/>
                  </a:rPr>
                  <a:t> </a:t>
                </a:r>
                <a:r>
                  <a:rPr lang="en-US" sz="1800" i="1" dirty="0">
                    <a:effectLst/>
                    <a:latin typeface="Times New Roman" panose="02020603050405020304" pitchFamily="18" charset="0"/>
                    <a:ea typeface="SimSun" panose="02010600030101010101" pitchFamily="2" charset="-122"/>
                  </a:rPr>
                  <a:t>Z</a:t>
                </a:r>
                <a:r>
                  <a:rPr lang="en-US" sz="1800" dirty="0">
                    <a:effectLst/>
                    <a:latin typeface="Times New Roman" panose="02020603050405020304" pitchFamily="18" charset="0"/>
                    <a:ea typeface="SimSun" panose="02010600030101010101" pitchFamily="2" charset="-122"/>
                  </a:rPr>
                  <a:t> at the </a:t>
                </a:r>
                <a:r>
                  <a:rPr lang="en-US" sz="1800" i="1" dirty="0" err="1">
                    <a:effectLst/>
                    <a:latin typeface="Times New Roman" panose="02020603050405020304" pitchFamily="18" charset="0"/>
                    <a:ea typeface="SimSun" panose="02010600030101010101" pitchFamily="2" charset="-122"/>
                  </a:rPr>
                  <a:t>i</a:t>
                </a:r>
                <a:r>
                  <a:rPr lang="en-US" sz="1800" baseline="30000" dirty="0" err="1">
                    <a:effectLst/>
                    <a:latin typeface="Times New Roman" panose="02020603050405020304" pitchFamily="18" charset="0"/>
                    <a:ea typeface="SimSun" panose="02010600030101010101" pitchFamily="2" charset="-122"/>
                  </a:rPr>
                  <a:t>th</a:t>
                </a:r>
                <a:r>
                  <a:rPr lang="en-US" sz="1800" dirty="0">
                    <a:effectLst/>
                    <a:latin typeface="Times New Roman" panose="02020603050405020304" pitchFamily="18" charset="0"/>
                    <a:ea typeface="SimSun" panose="02010600030101010101" pitchFamily="2" charset="-122"/>
                  </a:rPr>
                  <a:t> row of matrix (</a:t>
                </a:r>
                <a:r>
                  <a:rPr lang="en-US" sz="1800" b="1" i="1" dirty="0">
                    <a:effectLst/>
                    <a:latin typeface="Times New Roman" panose="02020603050405020304" pitchFamily="18" charset="0"/>
                    <a:ea typeface="SimSun" panose="02010600030101010101" pitchFamily="2" charset="-122"/>
                  </a:rPr>
                  <a:t>X</a:t>
                </a:r>
                <a:r>
                  <a:rPr lang="en-US" sz="1800" dirty="0">
                    <a:effectLst/>
                    <a:latin typeface="Times New Roman" panose="02020603050405020304" pitchFamily="18" charset="0"/>
                    <a:ea typeface="SimSun" panose="02010600030101010101" pitchFamily="2" charset="-122"/>
                  </a:rPr>
                  <a:t>, </a:t>
                </a:r>
                <a:r>
                  <a:rPr lang="en-US" sz="1800" b="1" dirty="0">
                    <a:effectLst/>
                    <a:latin typeface="Times New Roman" panose="02020603050405020304" pitchFamily="18" charset="0"/>
                    <a:ea typeface="SimSun" panose="02010600030101010101" pitchFamily="2" charset="-122"/>
                  </a:rPr>
                  <a:t>Z</a:t>
                </a:r>
                <a:r>
                  <a:rPr lang="en-US" sz="1800" dirty="0">
                    <a:effectLst/>
                    <a:latin typeface="Times New Roman" panose="02020603050405020304" pitchFamily="18" charset="0"/>
                    <a:ea typeface="SimSun" panose="02010600030101010101" pitchFamily="2" charset="-122"/>
                  </a:rPr>
                  <a:t>). As a convention, we can connect datasets </a:t>
                </a:r>
                <a:r>
                  <a:rPr lang="en-US" sz="1800" b="1" i="1" dirty="0">
                    <a:effectLst/>
                    <a:latin typeface="Times New Roman" panose="02020603050405020304" pitchFamily="18" charset="0"/>
                    <a:ea typeface="SimSun" panose="02010600030101010101" pitchFamily="2" charset="-122"/>
                  </a:rPr>
                  <a:t>X</a:t>
                </a:r>
                <a:r>
                  <a:rPr lang="en-US" sz="1800" dirty="0">
                    <a:effectLst/>
                    <a:latin typeface="Times New Roman" panose="02020603050405020304" pitchFamily="18" charset="0"/>
                    <a:ea typeface="SimSun" panose="02010600030101010101" pitchFamily="2" charset="-122"/>
                  </a:rPr>
                  <a:t> and </a:t>
                </a:r>
                <a:r>
                  <a:rPr lang="en-US" sz="1800" b="1" i="1" dirty="0">
                    <a:effectLst/>
                    <a:latin typeface="Times New Roman" panose="02020603050405020304" pitchFamily="18" charset="0"/>
                    <a:ea typeface="SimSun" panose="02010600030101010101" pitchFamily="2" charset="-122"/>
                  </a:rPr>
                  <a:t>Z</a:t>
                </a:r>
                <a:r>
                  <a:rPr lang="en-US" sz="1800" dirty="0">
                    <a:effectLst/>
                    <a:latin typeface="Times New Roman" panose="02020603050405020304" pitchFamily="18" charset="0"/>
                    <a:ea typeface="SimSun" panose="02010600030101010101" pitchFamily="2" charset="-122"/>
                  </a:rPr>
                  <a:t> of MLR here with the GP </a:t>
                </a:r>
                <a:r>
                  <a:rPr lang="en-US" sz="1800" b="1" i="1" dirty="0">
                    <a:effectLst/>
                    <a:latin typeface="Times New Roman" panose="02020603050405020304" pitchFamily="18" charset="0"/>
                    <a:ea typeface="SimSun" panose="02010600030101010101" pitchFamily="2" charset="-122"/>
                  </a:rPr>
                  <a:t>X</a:t>
                </a:r>
                <a:r>
                  <a:rPr lang="en-US" sz="1800" b="1" i="1"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and the set </a:t>
                </a:r>
                <a:r>
                  <a:rPr lang="en-US" sz="1800" i="1" dirty="0">
                    <a:effectLst/>
                    <a:latin typeface="Times New Roman" panose="02020603050405020304" pitchFamily="18" charset="0"/>
                    <a:ea typeface="SimSun" panose="02010600030101010101" pitchFamily="2" charset="-122"/>
                  </a:rPr>
                  <a:t>φ</a:t>
                </a:r>
                <a:r>
                  <a:rPr lang="en-US" sz="1800" baseline="30000" dirty="0">
                    <a:effectLst/>
                    <a:latin typeface="Times New Roman" panose="02020603050405020304" pitchFamily="18" charset="0"/>
                    <a:ea typeface="SimSun" panose="02010600030101010101" pitchFamily="2" charset="-122"/>
                  </a:rPr>
                  <a:t>–1</a:t>
                </a:r>
                <a:r>
                  <a:rPr lang="en-US" sz="1800" dirty="0">
                    <a:effectLst/>
                    <a:latin typeface="Times New Roman" panose="02020603050405020304" pitchFamily="18" charset="0"/>
                    <a:ea typeface="SimSun" panose="02010600030101010101" pitchFamily="2" charset="-122"/>
                  </a:rPr>
                  <a:t>(</a:t>
                </a:r>
                <a:r>
                  <a:rPr lang="en-US" sz="1800" b="1" i="1" dirty="0">
                    <a:effectLst/>
                    <a:latin typeface="Times New Roman" panose="02020603050405020304" pitchFamily="18" charset="0"/>
                    <a:ea typeface="SimSun" panose="02010600030101010101" pitchFamily="2" charset="-122"/>
                  </a:rPr>
                  <a:t>Y</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aforementioned, respectively if removing the first column of values 1 from datasets </a:t>
                </a:r>
                <a:r>
                  <a:rPr lang="en-US" sz="1800" b="1" i="1" dirty="0">
                    <a:effectLst/>
                    <a:latin typeface="Times New Roman" panose="02020603050405020304" pitchFamily="18" charset="0"/>
                    <a:ea typeface="SimSun" panose="02010600030101010101" pitchFamily="2" charset="-122"/>
                  </a:rPr>
                  <a:t>X</a:t>
                </a:r>
                <a:r>
                  <a:rPr lang="en-US" sz="180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800" i="1" smtClean="0">
                              <a:effectLst/>
                              <a:latin typeface="Cambria Math" panose="02040503050406030204" pitchFamily="18" charset="0"/>
                            </a:rPr>
                          </m:ctrlPr>
                        </m:mPr>
                        <m:mr>
                          <m:e>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e>
                        </m:mr>
                        <m:m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mr>
                        <m:m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𝑿</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up>
                            </m:sSup>
                          </m:e>
                        </m:mr>
                        <m:mr>
                          <m:e>
                            <m:sSub>
                              <m:sSubPr>
                                <m:ctrlPr>
                                  <a:rPr lang="en-US" sz="1800" i="1">
                                    <a:effectLst/>
                                    <a:latin typeface="Cambria Math" panose="02040503050406030204" pitchFamily="18" charset="0"/>
                                  </a:rPr>
                                </m:ctrlPr>
                              </m:sSub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𝒛</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𝜑</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mr>
                        <m:m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𝒁</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𝜑</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1800" i="1">
                                    <a:effectLst/>
                                    <a:latin typeface="Cambria Math" panose="02040503050406030204" pitchFamily="18" charset="0"/>
                                  </a:rPr>
                                </m:ctrlPr>
                              </m:dPr>
                              <m:e>
                                <m:sSup>
                                  <m:sSupPr>
                                    <m:ctrlPr>
                                      <a:rPr lang="en-US" sz="1800" i="1">
                                        <a:effectLst/>
                                        <a:latin typeface="Cambria Math" panose="02040503050406030204" pitchFamily="18" charset="0"/>
                                      </a:rPr>
                                    </m:ctrlPr>
                                  </m:sSup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𝒀</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up>
                                </m:sSup>
                              </m:e>
                            </m:d>
                          </m:e>
                        </m:mr>
                      </m:m>
                      <m:r>
                        <a:rPr lang="en-US" sz="18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8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0" i="1" smtClean="0">
                              <a:effectLst/>
                              <a:latin typeface="Cambria Math" panose="02040503050406030204" pitchFamily="18" charset="0"/>
                              <a:ea typeface="SimSun" panose="02010600030101010101" pitchFamily="2" charset="-122"/>
                              <a:cs typeface="Times New Roman" panose="02020603050405020304" pitchFamily="18" charset="0"/>
                            </a:rPr>
                            <m:t>3.25</m:t>
                          </m:r>
                        </m:e>
                      </m:d>
                    </m:oMath>
                  </m:oMathPara>
                </a14:m>
                <a:endParaRPr lang="en-US" sz="1800" dirty="0"/>
              </a:p>
            </p:txBody>
          </p:sp>
        </mc:Choice>
        <mc:Fallback xmlns="">
          <p:sp>
            <p:nvSpPr>
              <p:cNvPr id="3" name="Content Placeholder 2">
                <a:extLst>
                  <a:ext uri="{FF2B5EF4-FFF2-40B4-BE49-F238E27FC236}">
                    <a16:creationId xmlns:a16="http://schemas.microsoft.com/office/drawing/2014/main" id="{CE89F7BC-F276-1A6A-69A0-AFF88D4A86F9}"/>
                  </a:ext>
                </a:extLst>
              </p:cNvPr>
              <p:cNvSpPr>
                <a:spLocks noGrp="1" noRot="1" noChangeAspect="1" noMove="1" noResize="1" noEditPoints="1" noAdjustHandles="1" noChangeArrowheads="1" noChangeShapeType="1" noTextEdit="1"/>
              </p:cNvSpPr>
              <p:nvPr>
                <p:ph idx="1"/>
              </p:nvPr>
            </p:nvSpPr>
            <p:spPr>
              <a:xfrm>
                <a:off x="154745" y="914399"/>
                <a:ext cx="11859064" cy="5176066"/>
              </a:xfrm>
              <a:blipFill>
                <a:blip r:embed="rId2"/>
                <a:stretch>
                  <a:fillRect l="-411" t="-589" r="-4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E29D924-6D05-8B50-B5E6-7120FA5A4D65}"/>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6DAE610B-5632-701A-E4FB-F3E0614691EE}"/>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9C441EBB-7759-B664-FBA7-C1D8858BE2C7}"/>
              </a:ext>
            </a:extLst>
          </p:cNvPr>
          <p:cNvSpPr>
            <a:spLocks noGrp="1"/>
          </p:cNvSpPr>
          <p:nvPr>
            <p:ph type="sldNum" sz="quarter" idx="12"/>
          </p:nvPr>
        </p:nvSpPr>
        <p:spPr/>
        <p:txBody>
          <a:bodyPr/>
          <a:lstStyle/>
          <a:p>
            <a:fld id="{5DB5036F-1FF2-46C4-8D2B-59C7E3B91952}" type="slidenum">
              <a:rPr lang="en-US" smtClean="0"/>
              <a:pPr/>
              <a:t>49</a:t>
            </a:fld>
            <a:endParaRPr lang="en-US"/>
          </a:p>
        </p:txBody>
      </p:sp>
    </p:spTree>
    <p:extLst>
      <p:ext uri="{BB962C8B-B14F-4D97-AF65-F5344CB8AC3E}">
        <p14:creationId xmlns:p14="http://schemas.microsoft.com/office/powerpoint/2010/main" val="1065301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A5588-1EFA-AE6B-E790-B0BF45B2A88E}"/>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DAD54AF7-CCE9-99EB-86E9-62DA801D66C9}"/>
              </a:ext>
            </a:extLst>
          </p:cNvPr>
          <p:cNvSpPr>
            <a:spLocks noGrp="1"/>
          </p:cNvSpPr>
          <p:nvPr>
            <p:ph idx="1"/>
          </p:nvPr>
        </p:nvSpPr>
        <p:spPr/>
        <p:txBody>
          <a:bodyPr>
            <a:noAutofit/>
          </a:bodyPr>
          <a:lstStyle/>
          <a:p>
            <a:pPr marL="0" indent="0">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Moreover, which one among minimization and maximization can be determined by changing activation function a little bit in BO. There are three approaches to solve global optimization problem such as analytic approach, probabilistic approach, and heuristic approach. Analytic approach applies purely mathematical tools into finding out optimizers </a:t>
            </a:r>
            <a:r>
              <a:rPr lang="en-US" sz="2100" dirty="0">
                <a:solidFill>
                  <a:srgbClr val="000000"/>
                </a:solidFill>
                <a:effectLst/>
                <a:latin typeface="TimesNewRomanPSMT"/>
                <a:ea typeface="SimSun" panose="02010600030101010101" pitchFamily="2" charset="-122"/>
                <a:cs typeface="Times New Roman" panose="02020603050405020304" pitchFamily="18" charset="0"/>
              </a:rPr>
              <a:t>such as approximation, cutting plane, branch and bound, and interval method, in which these methods focus on analytic essence of algebraic target function. Probabilistic approach considers looking for optimizers as random selection, but such random selection is guided by some probabilistic model so as to reach an optimizer. </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Heuristic approach which is the most flexible one among three approaches tries to apply or imitate heuristic assumptions into searching for optimizers. It does not concern much mathematical reasonings because feasibility and effectiveness are most important. As usual, heuristic approach imitates natural activities, for example, particle swarm optimization (PSO) simulates how a flock of birds search for food. E</a:t>
            </a:r>
            <a:r>
              <a:rPr lang="en-US" sz="2100" dirty="0">
                <a:solidFill>
                  <a:srgbClr val="000000"/>
                </a:solidFill>
                <a:effectLst/>
                <a:latin typeface="TimesNewRomanPSMT"/>
                <a:ea typeface="SimSun" panose="02010600030101010101" pitchFamily="2" charset="-122"/>
                <a:cs typeface="Times New Roman" panose="02020603050405020304" pitchFamily="18" charset="0"/>
              </a:rPr>
              <a:t>volutional algorithms like PSO and </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ant bee colony (ABC) </a:t>
            </a:r>
            <a:r>
              <a:rPr lang="en-US" sz="2100" dirty="0">
                <a:solidFill>
                  <a:srgbClr val="000000"/>
                </a:solidFill>
                <a:effectLst/>
                <a:latin typeface="TimesNewRomanPSMT"/>
                <a:ea typeface="SimSun" panose="02010600030101010101" pitchFamily="2" charset="-122"/>
                <a:cs typeface="Times New Roman" panose="02020603050405020304" pitchFamily="18" charset="0"/>
              </a:rPr>
              <a:t>which are inspired from biological activities are popular methods of heuristic algorithms. However, there are some implicit connections between heuristic approach (concretely, </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e</a:t>
            </a:r>
            <a:r>
              <a:rPr lang="en-US" sz="2100" dirty="0">
                <a:solidFill>
                  <a:srgbClr val="000000"/>
                </a:solidFill>
                <a:effectLst/>
                <a:latin typeface="TimesNewRomanPSMT"/>
                <a:ea typeface="SimSun" panose="02010600030101010101" pitchFamily="2" charset="-122"/>
                <a:cs typeface="Times New Roman" panose="02020603050405020304" pitchFamily="18" charset="0"/>
              </a:rPr>
              <a:t>volutional algorithms) and probabilistic approach in a research raised by Luo (Luo, 2019) that I researched in (Nguyen, 2022).</a:t>
            </a:r>
            <a:endParaRPr lang="en-US" sz="2100" dirty="0"/>
          </a:p>
        </p:txBody>
      </p:sp>
      <p:sp>
        <p:nvSpPr>
          <p:cNvPr id="4" name="Date Placeholder 3">
            <a:extLst>
              <a:ext uri="{FF2B5EF4-FFF2-40B4-BE49-F238E27FC236}">
                <a16:creationId xmlns:a16="http://schemas.microsoft.com/office/drawing/2014/main" id="{0B7F21F4-E35B-0AF7-33AE-A4675F1528CE}"/>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DA602DDE-B145-E3C3-84BD-9B258F0AFD0B}"/>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C4CCD2B3-9C76-7931-9177-736986F51158}"/>
              </a:ext>
            </a:extLst>
          </p:cNvPr>
          <p:cNvSpPr>
            <a:spLocks noGrp="1"/>
          </p:cNvSpPr>
          <p:nvPr>
            <p:ph type="sldNum" sz="quarter" idx="12"/>
          </p:nvPr>
        </p:nvSpPr>
        <p:spPr/>
        <p:txBody>
          <a:bodyPr/>
          <a:lstStyle/>
          <a:p>
            <a:fld id="{5DB5036F-1FF2-46C4-8D2B-59C7E3B91952}" type="slidenum">
              <a:rPr lang="en-US" smtClean="0"/>
              <a:pPr/>
              <a:t>5</a:t>
            </a:fld>
            <a:endParaRPr lang="en-US"/>
          </a:p>
        </p:txBody>
      </p:sp>
    </p:spTree>
    <p:extLst>
      <p:ext uri="{BB962C8B-B14F-4D97-AF65-F5344CB8AC3E}">
        <p14:creationId xmlns:p14="http://schemas.microsoft.com/office/powerpoint/2010/main" val="5885510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6F579-EE80-C74F-DFC7-CDB138ED11F3}"/>
              </a:ext>
            </a:extLst>
          </p:cNvPr>
          <p:cNvSpPr>
            <a:spLocks noGrp="1"/>
          </p:cNvSpPr>
          <p:nvPr>
            <p:ph type="title"/>
          </p:nvPr>
        </p:nvSpPr>
        <p:spPr/>
        <p:txBody>
          <a:bodyPr/>
          <a:lstStyle/>
          <a:p>
            <a:r>
              <a:rPr lang="en-US" dirty="0"/>
              <a:t>3. Gaussian process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8F2028-118D-3A19-1157-A02A48859E40}"/>
                  </a:ext>
                </a:extLst>
              </p:cNvPr>
              <p:cNvSpPr>
                <a:spLocks noGrp="1"/>
              </p:cNvSpPr>
              <p:nvPr>
                <p:ph idx="1"/>
              </p:nvPr>
            </p:nvSpPr>
            <p:spPr/>
            <p:txBody>
              <a:bodyPr>
                <a:normAutofit/>
              </a:bodyPr>
              <a:lstStyle/>
              <a:p>
                <a:pPr marL="0" indent="0">
                  <a:buNone/>
                </a:pPr>
                <a:r>
                  <a:rPr lang="en-US" sz="3500" dirty="0">
                    <a:effectLst/>
                    <a:ea typeface="SimSun" panose="02010600030101010101" pitchFamily="2" charset="-122"/>
                  </a:rPr>
                  <a:t>The essence of MLR is to estimate the regressive coefficient matrix </a:t>
                </a:r>
                <a:r>
                  <a:rPr lang="en-US" sz="3500" i="1" dirty="0">
                    <a:effectLst/>
                    <a:ea typeface="SimSun" panose="02010600030101010101" pitchFamily="2" charset="-122"/>
                  </a:rPr>
                  <a:t>A</a:t>
                </a:r>
                <a:r>
                  <a:rPr lang="en-US" sz="3500" dirty="0">
                    <a:effectLst/>
                    <a:ea typeface="SimSun" panose="02010600030101010101" pitchFamily="2" charset="-122"/>
                  </a:rPr>
                  <a:t> and the covariance matrix Σ. By applying maximum likelihood estimation (MLE) method, we obtain estimates </a:t>
                </a:r>
                <a14:m>
                  <m:oMath xmlns:m="http://schemas.openxmlformats.org/officeDocument/2006/math">
                    <m:acc>
                      <m:accPr>
                        <m:chr m:val="̂"/>
                        <m:ctrlPr>
                          <a:rPr lang="en-US" sz="3500" i="1">
                            <a:effectLst/>
                            <a:latin typeface="Cambria Math" panose="02040503050406030204" pitchFamily="18" charset="0"/>
                          </a:rPr>
                        </m:ctrlPr>
                      </m:accPr>
                      <m:e>
                        <m:r>
                          <a:rPr lang="en-US" sz="3500" i="1">
                            <a:effectLst/>
                            <a:latin typeface="Cambria Math" panose="02040503050406030204" pitchFamily="18" charset="0"/>
                            <a:ea typeface="SimSun" panose="02010600030101010101" pitchFamily="2" charset="-122"/>
                          </a:rPr>
                          <m:t>𝐴</m:t>
                        </m:r>
                      </m:e>
                    </m:acc>
                  </m:oMath>
                </a14:m>
                <a:r>
                  <a:rPr lang="en-US" sz="3500" dirty="0">
                    <a:effectLst/>
                    <a:ea typeface="SimSun" panose="02010600030101010101" pitchFamily="2" charset="-122"/>
                  </a:rPr>
                  <a:t> and </a:t>
                </a:r>
                <a14:m>
                  <m:oMath xmlns:m="http://schemas.openxmlformats.org/officeDocument/2006/math">
                    <m:acc>
                      <m:accPr>
                        <m:chr m:val="̂"/>
                        <m:ctrlPr>
                          <a:rPr lang="en-US" sz="3500" i="1">
                            <a:effectLst/>
                            <a:latin typeface="Cambria Math" panose="02040503050406030204" pitchFamily="18" charset="0"/>
                          </a:rPr>
                        </m:ctrlPr>
                      </m:accPr>
                      <m:e>
                        <m:r>
                          <m:rPr>
                            <m:sty m:val="p"/>
                          </m:rPr>
                          <a:rPr lang="en-US" sz="3500">
                            <a:effectLst/>
                            <a:latin typeface="Cambria Math" panose="02040503050406030204" pitchFamily="18" charset="0"/>
                            <a:ea typeface="SimSun" panose="02010600030101010101" pitchFamily="2" charset="-122"/>
                          </a:rPr>
                          <m:t>Σ</m:t>
                        </m:r>
                      </m:e>
                    </m:acc>
                  </m:oMath>
                </a14:m>
                <a:r>
                  <a:rPr lang="en-US" sz="3500" dirty="0">
                    <a:effectLst/>
                    <a:ea typeface="SimSun" panose="02010600030101010101" pitchFamily="2" charset="-122"/>
                  </a:rPr>
                  <a:t> of </a:t>
                </a:r>
                <a:r>
                  <a:rPr lang="en-US" sz="3500" i="1" dirty="0">
                    <a:effectLst/>
                    <a:ea typeface="SimSun" panose="02010600030101010101" pitchFamily="2" charset="-122"/>
                  </a:rPr>
                  <a:t>A</a:t>
                </a:r>
                <a:r>
                  <a:rPr lang="en-US" sz="3500" dirty="0">
                    <a:effectLst/>
                    <a:ea typeface="SimSun" panose="02010600030101010101" pitchFamily="2" charset="-122"/>
                  </a:rPr>
                  <a:t> and Σ.</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3500" i="1" smtClean="0">
                              <a:effectLst/>
                              <a:latin typeface="Cambria Math" panose="02040503050406030204" pitchFamily="18" charset="0"/>
                            </a:rPr>
                          </m:ctrlPr>
                        </m:mPr>
                        <m:mr>
                          <m:e>
                            <m:acc>
                              <m:accPr>
                                <m:chr m:val="̂"/>
                                <m:ctrlPr>
                                  <a:rPr lang="en-US" sz="3500" i="1">
                                    <a:effectLst/>
                                    <a:latin typeface="Cambria Math" panose="02040503050406030204" pitchFamily="18" charset="0"/>
                                  </a:rPr>
                                </m:ctrlPr>
                              </m:accPr>
                              <m:e>
                                <m:r>
                                  <a:rPr lang="en-US" sz="3500" i="1">
                                    <a:effectLst/>
                                    <a:latin typeface="Cambria Math" panose="02040503050406030204" pitchFamily="18" charset="0"/>
                                    <a:ea typeface="SimSun" panose="02010600030101010101" pitchFamily="2" charset="-122"/>
                                  </a:rPr>
                                  <m:t>𝐴</m:t>
                                </m:r>
                              </m:e>
                            </m:acc>
                            <m:r>
                              <a:rPr lang="en-US" sz="3500">
                                <a:effectLst/>
                                <a:latin typeface="Cambria Math" panose="02040503050406030204" pitchFamily="18" charset="0"/>
                                <a:ea typeface="SimSun" panose="02010600030101010101" pitchFamily="2" charset="-122"/>
                              </a:rPr>
                              <m:t>=</m:t>
                            </m:r>
                            <m:sSup>
                              <m:sSupPr>
                                <m:ctrlPr>
                                  <a:rPr lang="en-US" sz="3500" i="1">
                                    <a:effectLst/>
                                    <a:latin typeface="Cambria Math" panose="02040503050406030204" pitchFamily="18" charset="0"/>
                                  </a:rPr>
                                </m:ctrlPr>
                              </m:sSupPr>
                              <m:e>
                                <m:r>
                                  <a:rPr lang="en-US" sz="3500" b="1" i="1">
                                    <a:effectLst/>
                                    <a:latin typeface="Cambria Math" panose="02040503050406030204" pitchFamily="18" charset="0"/>
                                    <a:ea typeface="SimSun" panose="02010600030101010101" pitchFamily="2" charset="-122"/>
                                  </a:rPr>
                                  <m:t>𝒁</m:t>
                                </m:r>
                              </m:e>
                              <m:sup>
                                <m:r>
                                  <a:rPr lang="en-US" sz="3500" i="1">
                                    <a:effectLst/>
                                    <a:latin typeface="Cambria Math" panose="02040503050406030204" pitchFamily="18" charset="0"/>
                                    <a:ea typeface="SimSun" panose="02010600030101010101" pitchFamily="2" charset="-122"/>
                                  </a:rPr>
                                  <m:t>𝑇</m:t>
                                </m:r>
                              </m:sup>
                            </m:sSup>
                            <m:r>
                              <a:rPr lang="en-US" sz="3500" b="1" i="1">
                                <a:effectLst/>
                                <a:latin typeface="Cambria Math" panose="02040503050406030204" pitchFamily="18" charset="0"/>
                                <a:ea typeface="SimSun" panose="02010600030101010101" pitchFamily="2" charset="-122"/>
                              </a:rPr>
                              <m:t>𝑿</m:t>
                            </m:r>
                            <m:sSup>
                              <m:sSupPr>
                                <m:ctrlPr>
                                  <a:rPr lang="en-US" sz="3500" i="1">
                                    <a:effectLst/>
                                    <a:latin typeface="Cambria Math" panose="02040503050406030204" pitchFamily="18" charset="0"/>
                                  </a:rPr>
                                </m:ctrlPr>
                              </m:sSupPr>
                              <m:e>
                                <m:d>
                                  <m:dPr>
                                    <m:ctrlPr>
                                      <a:rPr lang="en-US" sz="3500" i="1">
                                        <a:effectLst/>
                                        <a:latin typeface="Cambria Math" panose="02040503050406030204" pitchFamily="18" charset="0"/>
                                      </a:rPr>
                                    </m:ctrlPr>
                                  </m:dPr>
                                  <m:e>
                                    <m:sSup>
                                      <m:sSupPr>
                                        <m:ctrlPr>
                                          <a:rPr lang="en-US" sz="3500" i="1">
                                            <a:effectLst/>
                                            <a:latin typeface="Cambria Math" panose="02040503050406030204" pitchFamily="18" charset="0"/>
                                          </a:rPr>
                                        </m:ctrlPr>
                                      </m:sSupPr>
                                      <m:e>
                                        <m:r>
                                          <a:rPr lang="en-US" sz="3500" b="1" i="1">
                                            <a:effectLst/>
                                            <a:latin typeface="Cambria Math" panose="02040503050406030204" pitchFamily="18" charset="0"/>
                                            <a:ea typeface="SimSun" panose="02010600030101010101" pitchFamily="2" charset="-122"/>
                                          </a:rPr>
                                          <m:t>𝑿</m:t>
                                        </m:r>
                                      </m:e>
                                      <m:sup>
                                        <m:r>
                                          <a:rPr lang="en-US" sz="3500" i="1">
                                            <a:effectLst/>
                                            <a:latin typeface="Cambria Math" panose="02040503050406030204" pitchFamily="18" charset="0"/>
                                            <a:ea typeface="SimSun" panose="02010600030101010101" pitchFamily="2" charset="-122"/>
                                          </a:rPr>
                                          <m:t>𝑇</m:t>
                                        </m:r>
                                      </m:sup>
                                    </m:sSup>
                                    <m:r>
                                      <a:rPr lang="en-US" sz="3500" b="1" i="1">
                                        <a:effectLst/>
                                        <a:latin typeface="Cambria Math" panose="02040503050406030204" pitchFamily="18" charset="0"/>
                                        <a:ea typeface="SimSun" panose="02010600030101010101" pitchFamily="2" charset="-122"/>
                                      </a:rPr>
                                      <m:t>𝑿</m:t>
                                    </m:r>
                                  </m:e>
                                </m:d>
                              </m:e>
                              <m:sup>
                                <m:r>
                                  <a:rPr lang="en-US" sz="3500" i="1">
                                    <a:effectLst/>
                                    <a:latin typeface="Cambria Math" panose="02040503050406030204" pitchFamily="18" charset="0"/>
                                    <a:ea typeface="SimSun" panose="02010600030101010101" pitchFamily="2" charset="-122"/>
                                  </a:rPr>
                                  <m:t>−</m:t>
                                </m:r>
                                <m:r>
                                  <a:rPr lang="en-US" sz="3500">
                                    <a:effectLst/>
                                    <a:latin typeface="Cambria Math" panose="02040503050406030204" pitchFamily="18" charset="0"/>
                                    <a:ea typeface="SimSun" panose="02010600030101010101" pitchFamily="2" charset="-122"/>
                                  </a:rPr>
                                  <m:t>1</m:t>
                                </m:r>
                              </m:sup>
                            </m:sSup>
                          </m:e>
                        </m:mr>
                        <m:mr>
                          <m:e>
                            <m:acc>
                              <m:accPr>
                                <m:chr m:val="̂"/>
                                <m:ctrlPr>
                                  <a:rPr lang="en-US" sz="3500" i="1">
                                    <a:effectLst/>
                                    <a:latin typeface="Cambria Math" panose="02040503050406030204" pitchFamily="18" charset="0"/>
                                  </a:rPr>
                                </m:ctrlPr>
                              </m:accPr>
                              <m:e>
                                <m:r>
                                  <m:rPr>
                                    <m:sty m:val="p"/>
                                  </m:rPr>
                                  <a:rPr lang="en-US" sz="3500">
                                    <a:effectLst/>
                                    <a:latin typeface="Cambria Math" panose="02040503050406030204" pitchFamily="18" charset="0"/>
                                    <a:ea typeface="SimSun" panose="02010600030101010101" pitchFamily="2" charset="-122"/>
                                  </a:rPr>
                                  <m:t>Σ</m:t>
                                </m:r>
                              </m:e>
                            </m:acc>
                            <m:r>
                              <a:rPr lang="en-US" sz="3500" i="1">
                                <a:effectLst/>
                                <a:latin typeface="Cambria Math" panose="02040503050406030204" pitchFamily="18" charset="0"/>
                                <a:ea typeface="SimSun" panose="02010600030101010101" pitchFamily="2" charset="-122"/>
                              </a:rPr>
                              <m:t>=</m:t>
                            </m:r>
                            <m:f>
                              <m:fPr>
                                <m:ctrlPr>
                                  <a:rPr lang="en-US" sz="3500" i="1">
                                    <a:effectLst/>
                                    <a:latin typeface="Cambria Math" panose="02040503050406030204" pitchFamily="18" charset="0"/>
                                  </a:rPr>
                                </m:ctrlPr>
                              </m:fPr>
                              <m:num>
                                <m:r>
                                  <a:rPr lang="en-US" sz="3500" i="1">
                                    <a:effectLst/>
                                    <a:latin typeface="Cambria Math" panose="02040503050406030204" pitchFamily="18" charset="0"/>
                                    <a:ea typeface="SimSun" panose="02010600030101010101" pitchFamily="2" charset="-122"/>
                                  </a:rPr>
                                  <m:t>1</m:t>
                                </m:r>
                              </m:num>
                              <m:den>
                                <m:r>
                                  <a:rPr lang="en-US" sz="3500" i="1">
                                    <a:effectLst/>
                                    <a:latin typeface="Cambria Math" panose="02040503050406030204" pitchFamily="18" charset="0"/>
                                    <a:ea typeface="SimSun" panose="02010600030101010101" pitchFamily="2" charset="-122"/>
                                  </a:rPr>
                                  <m:t>𝑁</m:t>
                                </m:r>
                              </m:den>
                            </m:f>
                            <m:nary>
                              <m:naryPr>
                                <m:chr m:val="∑"/>
                                <m:limLoc m:val="undOvr"/>
                                <m:ctrlPr>
                                  <a:rPr lang="en-US" sz="3500" i="1">
                                    <a:effectLst/>
                                    <a:latin typeface="Cambria Math" panose="02040503050406030204" pitchFamily="18" charset="0"/>
                                  </a:rPr>
                                </m:ctrlPr>
                              </m:naryPr>
                              <m:sub>
                                <m:r>
                                  <a:rPr lang="en-US" sz="3500" i="1">
                                    <a:effectLst/>
                                    <a:latin typeface="Cambria Math" panose="02040503050406030204" pitchFamily="18" charset="0"/>
                                    <a:ea typeface="SimSun" panose="02010600030101010101" pitchFamily="2" charset="-122"/>
                                  </a:rPr>
                                  <m:t>𝑖</m:t>
                                </m:r>
                                <m:r>
                                  <a:rPr lang="en-US" sz="3500" i="1">
                                    <a:effectLst/>
                                    <a:latin typeface="Cambria Math" panose="02040503050406030204" pitchFamily="18" charset="0"/>
                                    <a:ea typeface="SimSun" panose="02010600030101010101" pitchFamily="2" charset="-122"/>
                                  </a:rPr>
                                  <m:t>=1</m:t>
                                </m:r>
                              </m:sub>
                              <m:sup>
                                <m:r>
                                  <a:rPr lang="en-US" sz="3500" i="1">
                                    <a:effectLst/>
                                    <a:latin typeface="Cambria Math" panose="02040503050406030204" pitchFamily="18" charset="0"/>
                                    <a:ea typeface="SimSun" panose="02010600030101010101" pitchFamily="2" charset="-122"/>
                                  </a:rPr>
                                  <m:t>𝑁</m:t>
                                </m:r>
                              </m:sup>
                              <m:e>
                                <m:d>
                                  <m:dPr>
                                    <m:ctrlPr>
                                      <a:rPr lang="en-US" sz="3500" i="1">
                                        <a:effectLst/>
                                        <a:latin typeface="Cambria Math" panose="02040503050406030204" pitchFamily="18" charset="0"/>
                                      </a:rPr>
                                    </m:ctrlPr>
                                  </m:dPr>
                                  <m:e>
                                    <m:sSub>
                                      <m:sSubPr>
                                        <m:ctrlPr>
                                          <a:rPr lang="en-US" sz="3500" i="1">
                                            <a:effectLst/>
                                            <a:latin typeface="Cambria Math" panose="02040503050406030204" pitchFamily="18" charset="0"/>
                                          </a:rPr>
                                        </m:ctrlPr>
                                      </m:sSubPr>
                                      <m:e>
                                        <m:r>
                                          <a:rPr lang="en-US" sz="3500" b="1" i="1">
                                            <a:effectLst/>
                                            <a:latin typeface="Cambria Math" panose="02040503050406030204" pitchFamily="18" charset="0"/>
                                            <a:ea typeface="SimSun" panose="02010600030101010101" pitchFamily="2" charset="-122"/>
                                          </a:rPr>
                                          <m:t>𝒛</m:t>
                                        </m:r>
                                      </m:e>
                                      <m:sub>
                                        <m:r>
                                          <a:rPr lang="en-US" sz="3500" i="1">
                                            <a:effectLst/>
                                            <a:latin typeface="Cambria Math" panose="02040503050406030204" pitchFamily="18" charset="0"/>
                                            <a:ea typeface="SimSun" panose="02010600030101010101" pitchFamily="2" charset="-122"/>
                                          </a:rPr>
                                          <m:t>𝑖</m:t>
                                        </m:r>
                                      </m:sub>
                                    </m:sSub>
                                    <m:r>
                                      <a:rPr lang="en-US" sz="3500" i="1">
                                        <a:effectLst/>
                                        <a:latin typeface="Cambria Math" panose="02040503050406030204" pitchFamily="18" charset="0"/>
                                        <a:ea typeface="SimSun" panose="02010600030101010101" pitchFamily="2" charset="-122"/>
                                      </a:rPr>
                                      <m:t>−</m:t>
                                    </m:r>
                                    <m:acc>
                                      <m:accPr>
                                        <m:chr m:val="̂"/>
                                        <m:ctrlPr>
                                          <a:rPr lang="en-US" sz="3500" i="1">
                                            <a:effectLst/>
                                            <a:latin typeface="Cambria Math" panose="02040503050406030204" pitchFamily="18" charset="0"/>
                                          </a:rPr>
                                        </m:ctrlPr>
                                      </m:accPr>
                                      <m:e>
                                        <m:r>
                                          <a:rPr lang="en-US" sz="3500" i="1">
                                            <a:effectLst/>
                                            <a:latin typeface="Cambria Math" panose="02040503050406030204" pitchFamily="18" charset="0"/>
                                            <a:ea typeface="SimSun" panose="02010600030101010101" pitchFamily="2" charset="-122"/>
                                          </a:rPr>
                                          <m:t>𝐴</m:t>
                                        </m:r>
                                      </m:e>
                                    </m:acc>
                                    <m:sSub>
                                      <m:sSubPr>
                                        <m:ctrlPr>
                                          <a:rPr lang="en-US" sz="3500" i="1">
                                            <a:effectLst/>
                                            <a:latin typeface="Cambria Math" panose="02040503050406030204" pitchFamily="18" charset="0"/>
                                          </a:rPr>
                                        </m:ctrlPr>
                                      </m:sSubPr>
                                      <m:e>
                                        <m:r>
                                          <a:rPr lang="en-US" sz="3500" b="1" i="1">
                                            <a:effectLst/>
                                            <a:latin typeface="Cambria Math" panose="02040503050406030204" pitchFamily="18" charset="0"/>
                                            <a:ea typeface="SimSun" panose="02010600030101010101" pitchFamily="2" charset="-122"/>
                                          </a:rPr>
                                          <m:t>𝒙</m:t>
                                        </m:r>
                                      </m:e>
                                      <m:sub>
                                        <m:r>
                                          <a:rPr lang="en-US" sz="3500" i="1">
                                            <a:effectLst/>
                                            <a:latin typeface="Cambria Math" panose="02040503050406030204" pitchFamily="18" charset="0"/>
                                            <a:ea typeface="SimSun" panose="02010600030101010101" pitchFamily="2" charset="-122"/>
                                          </a:rPr>
                                          <m:t>𝑖</m:t>
                                        </m:r>
                                      </m:sub>
                                    </m:sSub>
                                  </m:e>
                                </m:d>
                                <m:sSup>
                                  <m:sSupPr>
                                    <m:ctrlPr>
                                      <a:rPr lang="en-US" sz="3500" i="1">
                                        <a:effectLst/>
                                        <a:latin typeface="Cambria Math" panose="02040503050406030204" pitchFamily="18" charset="0"/>
                                      </a:rPr>
                                    </m:ctrlPr>
                                  </m:sSupPr>
                                  <m:e>
                                    <m:d>
                                      <m:dPr>
                                        <m:ctrlPr>
                                          <a:rPr lang="en-US" sz="3500" i="1">
                                            <a:effectLst/>
                                            <a:latin typeface="Cambria Math" panose="02040503050406030204" pitchFamily="18" charset="0"/>
                                          </a:rPr>
                                        </m:ctrlPr>
                                      </m:dPr>
                                      <m:e>
                                        <m:sSub>
                                          <m:sSubPr>
                                            <m:ctrlPr>
                                              <a:rPr lang="en-US" sz="3500" i="1">
                                                <a:effectLst/>
                                                <a:latin typeface="Cambria Math" panose="02040503050406030204" pitchFamily="18" charset="0"/>
                                              </a:rPr>
                                            </m:ctrlPr>
                                          </m:sSubPr>
                                          <m:e>
                                            <m:r>
                                              <a:rPr lang="en-US" sz="3500" b="1" i="1">
                                                <a:effectLst/>
                                                <a:latin typeface="Cambria Math" panose="02040503050406030204" pitchFamily="18" charset="0"/>
                                                <a:ea typeface="SimSun" panose="02010600030101010101" pitchFamily="2" charset="-122"/>
                                              </a:rPr>
                                              <m:t>𝒛</m:t>
                                            </m:r>
                                          </m:e>
                                          <m:sub>
                                            <m:r>
                                              <a:rPr lang="en-US" sz="3500" i="1">
                                                <a:effectLst/>
                                                <a:latin typeface="Cambria Math" panose="02040503050406030204" pitchFamily="18" charset="0"/>
                                                <a:ea typeface="SimSun" panose="02010600030101010101" pitchFamily="2" charset="-122"/>
                                              </a:rPr>
                                              <m:t>𝑖</m:t>
                                            </m:r>
                                          </m:sub>
                                        </m:sSub>
                                        <m:r>
                                          <a:rPr lang="en-US" sz="3500" i="1">
                                            <a:effectLst/>
                                            <a:latin typeface="Cambria Math" panose="02040503050406030204" pitchFamily="18" charset="0"/>
                                            <a:ea typeface="SimSun" panose="02010600030101010101" pitchFamily="2" charset="-122"/>
                                          </a:rPr>
                                          <m:t>−</m:t>
                                        </m:r>
                                        <m:acc>
                                          <m:accPr>
                                            <m:chr m:val="̂"/>
                                            <m:ctrlPr>
                                              <a:rPr lang="en-US" sz="3500" i="1">
                                                <a:effectLst/>
                                                <a:latin typeface="Cambria Math" panose="02040503050406030204" pitchFamily="18" charset="0"/>
                                              </a:rPr>
                                            </m:ctrlPr>
                                          </m:accPr>
                                          <m:e>
                                            <m:r>
                                              <a:rPr lang="en-US" sz="3500" i="1">
                                                <a:effectLst/>
                                                <a:latin typeface="Cambria Math" panose="02040503050406030204" pitchFamily="18" charset="0"/>
                                                <a:ea typeface="SimSun" panose="02010600030101010101" pitchFamily="2" charset="-122"/>
                                              </a:rPr>
                                              <m:t>𝐴</m:t>
                                            </m:r>
                                          </m:e>
                                        </m:acc>
                                        <m:sSub>
                                          <m:sSubPr>
                                            <m:ctrlPr>
                                              <a:rPr lang="en-US" sz="3500" i="1">
                                                <a:effectLst/>
                                                <a:latin typeface="Cambria Math" panose="02040503050406030204" pitchFamily="18" charset="0"/>
                                              </a:rPr>
                                            </m:ctrlPr>
                                          </m:sSubPr>
                                          <m:e>
                                            <m:r>
                                              <a:rPr lang="en-US" sz="3500" b="1" i="1">
                                                <a:effectLst/>
                                                <a:latin typeface="Cambria Math" panose="02040503050406030204" pitchFamily="18" charset="0"/>
                                                <a:ea typeface="SimSun" panose="02010600030101010101" pitchFamily="2" charset="-122"/>
                                              </a:rPr>
                                              <m:t>𝒙</m:t>
                                            </m:r>
                                          </m:e>
                                          <m:sub>
                                            <m:r>
                                              <a:rPr lang="en-US" sz="3500" i="1">
                                                <a:effectLst/>
                                                <a:latin typeface="Cambria Math" panose="02040503050406030204" pitchFamily="18" charset="0"/>
                                                <a:ea typeface="SimSun" panose="02010600030101010101" pitchFamily="2" charset="-122"/>
                                              </a:rPr>
                                              <m:t>𝑖</m:t>
                                            </m:r>
                                          </m:sub>
                                        </m:sSub>
                                      </m:e>
                                    </m:d>
                                  </m:e>
                                  <m:sup>
                                    <m:r>
                                      <a:rPr lang="en-US" sz="3500" i="1">
                                        <a:effectLst/>
                                        <a:latin typeface="Cambria Math" panose="02040503050406030204" pitchFamily="18" charset="0"/>
                                        <a:ea typeface="SimSun" panose="02010600030101010101" pitchFamily="2" charset="-122"/>
                                      </a:rPr>
                                      <m:t>𝑇</m:t>
                                    </m:r>
                                  </m:sup>
                                </m:sSup>
                              </m:e>
                            </m:nary>
                          </m:e>
                        </m:mr>
                      </m:m>
                      <m:r>
                        <a:rPr lang="en-US" sz="3500" b="0" i="1" smtClean="0">
                          <a:effectLst/>
                          <a:latin typeface="Cambria Math" panose="02040503050406030204" pitchFamily="18" charset="0"/>
                          <a:ea typeface="SimSun" panose="02010600030101010101" pitchFamily="2" charset="-122"/>
                        </a:rPr>
                        <m:t>    </m:t>
                      </m:r>
                      <m:d>
                        <m:dPr>
                          <m:ctrlPr>
                            <a:rPr lang="en-US" sz="3500" b="0" i="1" smtClean="0">
                              <a:effectLst/>
                              <a:latin typeface="Cambria Math" panose="02040503050406030204" pitchFamily="18" charset="0"/>
                              <a:ea typeface="SimSun" panose="02010600030101010101" pitchFamily="2" charset="-122"/>
                            </a:rPr>
                          </m:ctrlPr>
                        </m:dPr>
                        <m:e>
                          <m:r>
                            <a:rPr lang="en-US" sz="3500" b="0" i="1" smtClean="0">
                              <a:effectLst/>
                              <a:latin typeface="Cambria Math" panose="02040503050406030204" pitchFamily="18" charset="0"/>
                              <a:ea typeface="SimSun" panose="02010600030101010101" pitchFamily="2" charset="-122"/>
                            </a:rPr>
                            <m:t>3.26</m:t>
                          </m:r>
                        </m:e>
                      </m:d>
                    </m:oMath>
                  </m:oMathPara>
                </a14:m>
                <a:endParaRPr lang="en-US" sz="3500" dirty="0"/>
              </a:p>
            </p:txBody>
          </p:sp>
        </mc:Choice>
        <mc:Fallback xmlns="">
          <p:sp>
            <p:nvSpPr>
              <p:cNvPr id="3" name="Content Placeholder 2">
                <a:extLst>
                  <a:ext uri="{FF2B5EF4-FFF2-40B4-BE49-F238E27FC236}">
                    <a16:creationId xmlns:a16="http://schemas.microsoft.com/office/drawing/2014/main" id="{2F8F2028-118D-3A19-1157-A02A48859E40}"/>
                  </a:ext>
                </a:extLst>
              </p:cNvPr>
              <p:cNvSpPr>
                <a:spLocks noGrp="1" noRot="1" noChangeAspect="1" noMove="1" noResize="1" noEditPoints="1" noAdjustHandles="1" noChangeArrowheads="1" noChangeShapeType="1" noTextEdit="1"/>
              </p:cNvSpPr>
              <p:nvPr>
                <p:ph idx="1"/>
              </p:nvPr>
            </p:nvSpPr>
            <p:spPr>
              <a:blipFill>
                <a:blip r:embed="rId2"/>
                <a:stretch>
                  <a:fillRect l="-1739" t="-1885" r="-168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E95A0A2-4768-BCFF-2397-B074D2C26B7E}"/>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3644864A-FA05-92D8-CE04-9724511E6AFD}"/>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B3B3401D-A0FA-0508-C397-EC7C18C3027B}"/>
              </a:ext>
            </a:extLst>
          </p:cNvPr>
          <p:cNvSpPr>
            <a:spLocks noGrp="1"/>
          </p:cNvSpPr>
          <p:nvPr>
            <p:ph type="sldNum" sz="quarter" idx="12"/>
          </p:nvPr>
        </p:nvSpPr>
        <p:spPr/>
        <p:txBody>
          <a:bodyPr/>
          <a:lstStyle/>
          <a:p>
            <a:fld id="{5DB5036F-1FF2-46C4-8D2B-59C7E3B91952}" type="slidenum">
              <a:rPr lang="en-US" smtClean="0"/>
              <a:pPr/>
              <a:t>50</a:t>
            </a:fld>
            <a:endParaRPr lang="en-US"/>
          </a:p>
        </p:txBody>
      </p:sp>
    </p:spTree>
    <p:extLst>
      <p:ext uri="{BB962C8B-B14F-4D97-AF65-F5344CB8AC3E}">
        <p14:creationId xmlns:p14="http://schemas.microsoft.com/office/powerpoint/2010/main" val="26119719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E1E97-EE5F-0F63-91F6-F1D23EBF6E14}"/>
              </a:ext>
            </a:extLst>
          </p:cNvPr>
          <p:cNvSpPr>
            <a:spLocks noGrp="1"/>
          </p:cNvSpPr>
          <p:nvPr>
            <p:ph type="title"/>
          </p:nvPr>
        </p:nvSpPr>
        <p:spPr/>
        <p:txBody>
          <a:bodyPr/>
          <a:lstStyle/>
          <a:p>
            <a:r>
              <a:rPr lang="en-US" dirty="0"/>
              <a:t>4. Acquisition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DF24BF4-59BA-02B5-781E-FE20B3D3DC7B}"/>
                  </a:ext>
                </a:extLst>
              </p:cNvPr>
              <p:cNvSpPr>
                <a:spLocks noGrp="1"/>
              </p:cNvSpPr>
              <p:nvPr>
                <p:ph idx="1"/>
              </p:nvPr>
            </p:nvSpPr>
            <p:spPr>
              <a:xfrm>
                <a:off x="182880" y="914399"/>
                <a:ext cx="11802794" cy="5176066"/>
              </a:xfrm>
            </p:spPr>
            <p:txBody>
              <a:bodyPr>
                <a:noAutofit/>
              </a:bodyPr>
              <a:lstStyle/>
              <a:p>
                <a:pPr marL="0" marR="0" indent="0" algn="just">
                  <a:spcBef>
                    <a:spcPts val="0"/>
                  </a:spcBef>
                  <a:spcAft>
                    <a:spcPts val="0"/>
                  </a:spcAft>
                  <a:buNone/>
                </a:pP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Recall that Bayesian optimization (BO) maximizes the acquisition function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so as to search for maximizer </a:t>
                </a:r>
                <a:r>
                  <a:rPr lang="en-US" sz="20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Especially, nonparametric BO (NBO) based on Gaussian process regression (GPR) requires support of acquisition function to guide movement of </a:t>
                </a:r>
                <a:r>
                  <a:rPr lang="en-US" sz="20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in the search space so as to reach maximizer </a:t>
                </a:r>
                <a:r>
                  <a:rPr lang="en-US" sz="20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Moreover, acquisition function of NBO is created from GPR surrogate model; concretely, it is defined with two essential parameters such as posterior mean </a:t>
                </a:r>
                <a:r>
                  <a:rPr lang="en-US" sz="205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and variance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20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5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of GPR.</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r>
                        <m:rPr>
                          <m:aln/>
                        </m:rPr>
                        <a:rPr lang="en-US" sz="20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e>
                      </m:d>
                      <m:sSup>
                        <m:sSup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e>
                        <m:sup>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sSubSup>
                        <m:sSubSup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r>
                        <m:rPr>
                          <m:aln/>
                        </m:rPr>
                        <a:rPr lang="en-US" sz="20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e>
                      </m:d>
                      <m:sSup>
                        <m:sSup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e>
                        <m:sup>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p>
                      </m:sSup>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oMath>
                  </m:oMathPara>
                </a14:m>
                <a:endParaRPr lang="en-US" sz="20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Note that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m</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is a realistic mean which is recurrently determined by previously known </a:t>
                </a:r>
                <a:r>
                  <a:rPr lang="en-US" sz="205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5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e>
                      </m:d>
                    </m:oMath>
                  </m:oMathPara>
                </a14:m>
                <a:endParaRPr lang="en-US" sz="20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This is the reason that acquisition function of NBO is denoted as of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5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20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5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in NBO. Therefore, this section focuses on NBO acquisition function. GPR surrogate model of NBO is represented by the posterior PDF of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given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0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d>
                        <m:dPr>
                          <m:begChr m:val="|"/>
                          <m:endChr m:val=""/>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5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205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a:rPr lang="en-US" sz="2050" i="1">
                              <a:effectLst/>
                              <a:latin typeface="Cambria Math" panose="02040503050406030204" pitchFamily="18" charset="0"/>
                              <a:ea typeface="SimSun" panose="02010600030101010101" pitchFamily="2" charset="-122"/>
                              <a:cs typeface="Times New Roman" panose="02020603050405020304" pitchFamily="18" charset="0"/>
                            </a:rPr>
                            <m:t>𝜇</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m:t>
                              </m:r>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m:t>
                              </m:r>
                            </m:e>
                          </m:d>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a:rPr lang="en-US" sz="205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e>
                      </m:d>
                    </m:oMath>
                  </m:oMathPara>
                </a14:m>
                <a:endParaRPr lang="en-US" sz="20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50" dirty="0">
                    <a:effectLst/>
                    <a:latin typeface="Times New Roman" panose="02020603050405020304" pitchFamily="18" charset="0"/>
                    <a:ea typeface="SimSun" panose="02010600030101010101" pitchFamily="2" charset="-122"/>
                  </a:rPr>
                  <a:t>Both mean </a:t>
                </a:r>
                <a:r>
                  <a:rPr lang="en-US" sz="2050" i="1" dirty="0" err="1">
                    <a:effectLst/>
                    <a:latin typeface="Times New Roman" panose="02020603050405020304" pitchFamily="18" charset="0"/>
                    <a:ea typeface="SimSun" panose="02010600030101010101" pitchFamily="2" charset="-122"/>
                  </a:rPr>
                  <a:t>μ</a:t>
                </a:r>
                <a:r>
                  <a:rPr lang="en-US" sz="2050" i="1" baseline="-25000" dirty="0" err="1">
                    <a:effectLst/>
                    <a:latin typeface="Times New Roman" panose="02020603050405020304" pitchFamily="18" charset="0"/>
                    <a:ea typeface="SimSun" panose="02010600030101010101" pitchFamily="2" charset="-122"/>
                  </a:rPr>
                  <a:t>n</a:t>
                </a:r>
                <a:r>
                  <a:rPr lang="en-US" sz="2050" dirty="0">
                    <a:effectLst/>
                    <a:latin typeface="Times New Roman" panose="02020603050405020304" pitchFamily="18" charset="0"/>
                    <a:ea typeface="SimSun" panose="02010600030101010101" pitchFamily="2" charset="-122"/>
                  </a:rPr>
                  <a:t>(</a:t>
                </a:r>
                <a:r>
                  <a:rPr lang="en-US" sz="2050" b="1" i="1" dirty="0">
                    <a:effectLst/>
                    <a:latin typeface="Times New Roman" panose="02020603050405020304" pitchFamily="18" charset="0"/>
                    <a:ea typeface="SimSun" panose="02010600030101010101" pitchFamily="2" charset="-122"/>
                  </a:rPr>
                  <a:t>x</a:t>
                </a:r>
                <a:r>
                  <a:rPr lang="en-US" sz="2050" dirty="0">
                    <a:effectLst/>
                    <a:latin typeface="Times New Roman" panose="02020603050405020304" pitchFamily="18" charset="0"/>
                    <a:ea typeface="SimSun" panose="02010600030101010101" pitchFamily="2" charset="-122"/>
                  </a:rPr>
                  <a:t>) and variance </a:t>
                </a:r>
                <a:r>
                  <a:rPr lang="en-US" sz="2050" i="1" dirty="0">
                    <a:effectLst/>
                    <a:latin typeface="Times New Roman" panose="02020603050405020304" pitchFamily="18" charset="0"/>
                    <a:ea typeface="SimSun" panose="02010600030101010101" pitchFamily="2" charset="-122"/>
                  </a:rPr>
                  <a:t>σ</a:t>
                </a:r>
                <a:r>
                  <a:rPr lang="en-US" sz="2050" i="1" baseline="-25000" dirty="0">
                    <a:effectLst/>
                    <a:latin typeface="Times New Roman" panose="02020603050405020304" pitchFamily="18" charset="0"/>
                    <a:ea typeface="SimSun" panose="02010600030101010101" pitchFamily="2" charset="-122"/>
                  </a:rPr>
                  <a:t>n</a:t>
                </a:r>
                <a:r>
                  <a:rPr lang="en-US" sz="2050" baseline="30000" dirty="0">
                    <a:effectLst/>
                    <a:latin typeface="Times New Roman" panose="02020603050405020304" pitchFamily="18" charset="0"/>
                    <a:ea typeface="SimSun" panose="02010600030101010101" pitchFamily="2" charset="-122"/>
                  </a:rPr>
                  <a:t>2</a:t>
                </a:r>
                <a:r>
                  <a:rPr lang="en-US" sz="2050" dirty="0">
                    <a:effectLst/>
                    <a:latin typeface="Times New Roman" panose="02020603050405020304" pitchFamily="18" charset="0"/>
                    <a:ea typeface="SimSun" panose="02010600030101010101" pitchFamily="2" charset="-122"/>
                  </a:rPr>
                  <a:t>(</a:t>
                </a:r>
                <a:r>
                  <a:rPr lang="en-US" sz="2050" b="1" i="1" dirty="0">
                    <a:effectLst/>
                    <a:latin typeface="Times New Roman" panose="02020603050405020304" pitchFamily="18" charset="0"/>
                    <a:ea typeface="SimSun" panose="02010600030101010101" pitchFamily="2" charset="-122"/>
                  </a:rPr>
                  <a:t>x</a:t>
                </a:r>
                <a:r>
                  <a:rPr lang="en-US" sz="2050" dirty="0">
                    <a:effectLst/>
                    <a:latin typeface="Times New Roman" panose="02020603050405020304" pitchFamily="18" charset="0"/>
                    <a:ea typeface="SimSun" panose="02010600030101010101" pitchFamily="2" charset="-122"/>
                  </a:rPr>
                  <a:t>) are functions of only </a:t>
                </a:r>
                <a:r>
                  <a:rPr lang="en-US" sz="2050" b="1" i="1" dirty="0">
                    <a:effectLst/>
                    <a:latin typeface="Times New Roman" panose="02020603050405020304" pitchFamily="18" charset="0"/>
                    <a:ea typeface="SimSun" panose="02010600030101010101" pitchFamily="2" charset="-122"/>
                  </a:rPr>
                  <a:t>x</a:t>
                </a:r>
                <a:r>
                  <a:rPr lang="en-US" sz="2050" dirty="0">
                    <a:effectLst/>
                    <a:latin typeface="Times New Roman" panose="02020603050405020304" pitchFamily="18" charset="0"/>
                    <a:ea typeface="SimSun" panose="02010600030101010101" pitchFamily="2" charset="-122"/>
                  </a:rPr>
                  <a:t> because </a:t>
                </a:r>
                <a:r>
                  <a:rPr lang="en-US" sz="2050" i="1" dirty="0">
                    <a:effectLst/>
                    <a:latin typeface="Times New Roman" panose="02020603050405020304" pitchFamily="18" charset="0"/>
                    <a:ea typeface="SimSun" panose="02010600030101010101" pitchFamily="2" charset="-122"/>
                  </a:rPr>
                  <a:t>y</a:t>
                </a:r>
                <a:r>
                  <a:rPr lang="en-US" sz="2050" baseline="-25000" dirty="0">
                    <a:effectLst/>
                    <a:latin typeface="Times New Roman" panose="02020603050405020304" pitchFamily="18" charset="0"/>
                    <a:ea typeface="SimSun" panose="02010600030101010101" pitchFamily="2" charset="-122"/>
                  </a:rPr>
                  <a:t>1:</a:t>
                </a:r>
                <a:r>
                  <a:rPr lang="en-US" sz="2050" i="1" baseline="-25000" dirty="0">
                    <a:effectLst/>
                    <a:latin typeface="Times New Roman" panose="02020603050405020304" pitchFamily="18" charset="0"/>
                    <a:ea typeface="SimSun" panose="02010600030101010101" pitchFamily="2" charset="-122"/>
                  </a:rPr>
                  <a:t>n</a:t>
                </a:r>
                <a:r>
                  <a:rPr lang="en-US" sz="2050" dirty="0">
                    <a:effectLst/>
                    <a:latin typeface="Times New Roman" panose="02020603050405020304" pitchFamily="18" charset="0"/>
                    <a:ea typeface="SimSun" panose="02010600030101010101" pitchFamily="2" charset="-122"/>
                  </a:rPr>
                  <a:t> and </a:t>
                </a:r>
                <a:r>
                  <a:rPr lang="en-US" sz="2050" b="1" i="1" dirty="0">
                    <a:effectLst/>
                    <a:latin typeface="Times New Roman" panose="02020603050405020304" pitchFamily="18" charset="0"/>
                    <a:ea typeface="SimSun" panose="02010600030101010101" pitchFamily="2" charset="-122"/>
                  </a:rPr>
                  <a:t>x</a:t>
                </a:r>
                <a:r>
                  <a:rPr lang="en-US" sz="2050" baseline="-25000" dirty="0">
                    <a:effectLst/>
                    <a:latin typeface="Times New Roman" panose="02020603050405020304" pitchFamily="18" charset="0"/>
                    <a:ea typeface="SimSun" panose="02010600030101010101" pitchFamily="2" charset="-122"/>
                  </a:rPr>
                  <a:t>1:</a:t>
                </a:r>
                <a:r>
                  <a:rPr lang="en-US" sz="2050" i="1" baseline="-25000" dirty="0">
                    <a:effectLst/>
                    <a:latin typeface="Times New Roman" panose="02020603050405020304" pitchFamily="18" charset="0"/>
                    <a:ea typeface="SimSun" panose="02010600030101010101" pitchFamily="2" charset="-122"/>
                  </a:rPr>
                  <a:t>n</a:t>
                </a:r>
                <a:r>
                  <a:rPr lang="en-US" sz="2050" dirty="0">
                    <a:effectLst/>
                    <a:latin typeface="Times New Roman" panose="02020603050405020304" pitchFamily="18" charset="0"/>
                    <a:ea typeface="SimSun" panose="02010600030101010101" pitchFamily="2" charset="-122"/>
                  </a:rPr>
                  <a:t> were known, which is necessary to determine acquisition function which is function of </a:t>
                </a:r>
                <a:r>
                  <a:rPr lang="en-US" sz="2050" b="1" i="1" dirty="0">
                    <a:effectLst/>
                    <a:latin typeface="Times New Roman" panose="02020603050405020304" pitchFamily="18" charset="0"/>
                    <a:ea typeface="SimSun" panose="02010600030101010101" pitchFamily="2" charset="-122"/>
                  </a:rPr>
                  <a:t>x</a:t>
                </a:r>
                <a:r>
                  <a:rPr lang="en-US" sz="2050" dirty="0">
                    <a:effectLst/>
                    <a:latin typeface="Times New Roman" panose="02020603050405020304" pitchFamily="18" charset="0"/>
                    <a:ea typeface="SimSun" panose="02010600030101010101" pitchFamily="2" charset="-122"/>
                  </a:rPr>
                  <a:t> too. Note, in this research, notation </a:t>
                </a:r>
                <a:r>
                  <a:rPr lang="en-US" sz="2050" i="1" dirty="0">
                    <a:effectLst/>
                    <a:latin typeface="Times New Roman" panose="02020603050405020304" pitchFamily="18" charset="0"/>
                    <a:ea typeface="SimSun" panose="02010600030101010101" pitchFamily="2" charset="-122"/>
                  </a:rPr>
                  <a:t>f</a:t>
                </a:r>
                <a:r>
                  <a:rPr lang="en-US" sz="2050" dirty="0">
                    <a:effectLst/>
                    <a:latin typeface="Times New Roman" panose="02020603050405020304" pitchFamily="18" charset="0"/>
                    <a:ea typeface="SimSun" panose="02010600030101010101" pitchFamily="2" charset="-122"/>
                  </a:rPr>
                  <a:t>(.|.) often denotes PDF, which is not concrete function and notation </a:t>
                </a:r>
                <a14:m>
                  <m:oMath xmlns:m="http://schemas.openxmlformats.org/officeDocument/2006/math">
                    <m:r>
                      <a:rPr lang="en-US" sz="205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2050" i="1">
                            <a:effectLst/>
                            <a:latin typeface="Cambria Math" panose="020405030504060302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m:t>
                        </m:r>
                      </m:e>
                      <m:e>
                        <m:r>
                          <a:rPr lang="en-US" sz="2050" i="1">
                            <a:effectLst/>
                            <a:latin typeface="Cambria Math" panose="02040503050406030204" pitchFamily="18" charset="0"/>
                            <a:ea typeface="SimSun" panose="02010600030101010101" pitchFamily="2" charset="-122"/>
                            <a:cs typeface="Times New Roman" panose="02020603050405020304" pitchFamily="18" charset="0"/>
                          </a:rPr>
                          <m:t>.</m:t>
                        </m:r>
                      </m:e>
                    </m:d>
                  </m:oMath>
                </a14:m>
                <a:r>
                  <a:rPr lang="en-US" sz="2050" dirty="0">
                    <a:effectLst/>
                    <a:latin typeface="Times New Roman" panose="02020603050405020304" pitchFamily="18" charset="0"/>
                    <a:ea typeface="SimSun" panose="02010600030101010101" pitchFamily="2" charset="-122"/>
                  </a:rPr>
                  <a:t> denotes normal distribution.</a:t>
                </a:r>
                <a:endParaRPr lang="en-US" sz="20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050" dirty="0"/>
              </a:p>
            </p:txBody>
          </p:sp>
        </mc:Choice>
        <mc:Fallback>
          <p:sp>
            <p:nvSpPr>
              <p:cNvPr id="3" name="Content Placeholder 2">
                <a:extLst>
                  <a:ext uri="{FF2B5EF4-FFF2-40B4-BE49-F238E27FC236}">
                    <a16:creationId xmlns:a16="http://schemas.microsoft.com/office/drawing/2014/main" id="{1DF24BF4-59BA-02B5-781E-FE20B3D3DC7B}"/>
                  </a:ext>
                </a:extLst>
              </p:cNvPr>
              <p:cNvSpPr>
                <a:spLocks noGrp="1" noRot="1" noChangeAspect="1" noMove="1" noResize="1" noEditPoints="1" noAdjustHandles="1" noChangeArrowheads="1" noChangeShapeType="1" noTextEdit="1"/>
              </p:cNvSpPr>
              <p:nvPr>
                <p:ph idx="1"/>
              </p:nvPr>
            </p:nvSpPr>
            <p:spPr>
              <a:xfrm>
                <a:off x="182880" y="914399"/>
                <a:ext cx="11802794" cy="5176066"/>
              </a:xfrm>
              <a:blipFill>
                <a:blip r:embed="rId2"/>
                <a:stretch>
                  <a:fillRect l="-568" t="-824" r="-568" b="-447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33C7314-383E-3A9A-2307-5FA0CB960210}"/>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00E27407-B92E-AA91-ACA0-4D6678DEFF12}"/>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5A0F780C-F7AB-FA0C-50F8-1807820E48D2}"/>
              </a:ext>
            </a:extLst>
          </p:cNvPr>
          <p:cNvSpPr>
            <a:spLocks noGrp="1"/>
          </p:cNvSpPr>
          <p:nvPr>
            <p:ph type="sldNum" sz="quarter" idx="12"/>
          </p:nvPr>
        </p:nvSpPr>
        <p:spPr/>
        <p:txBody>
          <a:bodyPr/>
          <a:lstStyle/>
          <a:p>
            <a:fld id="{5DB5036F-1FF2-46C4-8D2B-59C7E3B91952}" type="slidenum">
              <a:rPr lang="en-US" smtClean="0"/>
              <a:pPr/>
              <a:t>51</a:t>
            </a:fld>
            <a:endParaRPr lang="en-US"/>
          </a:p>
        </p:txBody>
      </p:sp>
    </p:spTree>
    <p:extLst>
      <p:ext uri="{BB962C8B-B14F-4D97-AF65-F5344CB8AC3E}">
        <p14:creationId xmlns:p14="http://schemas.microsoft.com/office/powerpoint/2010/main" val="2038836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0D03-C483-105C-CFC0-394FE58A1D70}"/>
              </a:ext>
            </a:extLst>
          </p:cNvPr>
          <p:cNvSpPr>
            <a:spLocks noGrp="1"/>
          </p:cNvSpPr>
          <p:nvPr>
            <p:ph type="title"/>
          </p:nvPr>
        </p:nvSpPr>
        <p:spPr/>
        <p:txBody>
          <a:bodyPr/>
          <a:lstStyle/>
          <a:p>
            <a:r>
              <a:rPr lang="en-US" dirty="0"/>
              <a:t>4. Acquisition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AF6589B-E9DB-5B53-F93A-DB8A329A474D}"/>
                  </a:ext>
                </a:extLst>
              </p:cNvPr>
              <p:cNvSpPr>
                <a:spLocks noGrp="1"/>
              </p:cNvSpPr>
              <p:nvPr>
                <p:ph idx="1"/>
              </p:nvPr>
            </p:nvSpPr>
            <p:spPr>
              <a:xfrm>
                <a:off x="239151" y="914399"/>
                <a:ext cx="11676184" cy="5176066"/>
              </a:xfrm>
            </p:spPr>
            <p:txBody>
              <a:bodyPr>
                <a:noAutofit/>
              </a:bodyPr>
              <a:lstStyle/>
              <a:p>
                <a:pPr marL="0" marR="0" indent="0" algn="just">
                  <a:lnSpc>
                    <a:spcPct val="110000"/>
                  </a:lnSpc>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The normal PDF of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given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is formulated as follows:</a:t>
                </a:r>
              </a:p>
              <a:p>
                <a:pPr marL="0" marR="0" indent="0" algn="just">
                  <a:lnSpc>
                    <a:spcPct val="110000"/>
                  </a:lnSpc>
                  <a:spcBef>
                    <a:spcPts val="0"/>
                  </a:spcBef>
                  <a:spcAft>
                    <a:spcPts val="0"/>
                  </a:spcAft>
                  <a:buNone/>
                </a:pPr>
                <a14:m>
                  <m:oMathPara xmlns:m="http://schemas.openxmlformats.org/officeDocument/2006/math">
                    <m:oMathParaPr>
                      <m:jc m:val="centerGroup"/>
                    </m:oMathParaPr>
                    <m:oMath xmlns:m="http://schemas.openxmlformats.org/officeDocument/2006/math">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d>
                        <m:dPr>
                          <m:begChr m:val="|"/>
                          <m:endChr m:val=""/>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b="1"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e>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num>
                        <m:den>
                          <m:rad>
                            <m:radPr>
                              <m:degHide m:val="on"/>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radPr>
                            <m:deg/>
                            <m:e>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𝜋</m:t>
                              </m:r>
                              <m:sSubSup>
                                <m:sSub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e>
                          </m:rad>
                        </m:den>
                      </m:f>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e>
                                  </m:d>
                                </m:e>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p>
                            </m:num>
                            <m:den>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SubSup>
                                <m:sSubSup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lnSpc>
                    <a:spcPct val="110000"/>
                  </a:lnSpc>
                  <a:buNone/>
                </a:pPr>
                <a:r>
                  <a:rPr lang="en-US" sz="1950" dirty="0">
                    <a:effectLst/>
                    <a:latin typeface="Times New Roman" panose="02020603050405020304" pitchFamily="18" charset="0"/>
                    <a:ea typeface="SimSun" panose="02010600030101010101" pitchFamily="2" charset="-122"/>
                  </a:rPr>
                  <a:t>This PDF should be standardized into standard normal PDF </a:t>
                </a:r>
                <a:r>
                  <a:rPr lang="en-US" sz="1950" i="1" dirty="0">
                    <a:effectLst/>
                    <a:latin typeface="Times New Roman" panose="02020603050405020304" pitchFamily="18" charset="0"/>
                    <a:ea typeface="SimSun" panose="02010600030101010101" pitchFamily="2" charset="-122"/>
                  </a:rPr>
                  <a:t>ϕ</a:t>
                </a:r>
                <a:r>
                  <a:rPr lang="en-US" sz="1950" dirty="0">
                    <a:effectLst/>
                    <a:latin typeface="Times New Roman" panose="02020603050405020304" pitchFamily="18" charset="0"/>
                    <a:ea typeface="SimSun" panose="02010600030101010101" pitchFamily="2" charset="-122"/>
                  </a:rPr>
                  <a:t>(</a:t>
                </a:r>
                <a:r>
                  <a:rPr lang="en-US" sz="1950" i="1" dirty="0">
                    <a:effectLst/>
                    <a:latin typeface="Times New Roman" panose="02020603050405020304" pitchFamily="18" charset="0"/>
                    <a:ea typeface="SimSun" panose="02010600030101010101" pitchFamily="2" charset="-122"/>
                  </a:rPr>
                  <a:t>z</a:t>
                </a:r>
                <a:r>
                  <a:rPr lang="en-US" sz="1950" dirty="0">
                    <a:effectLst/>
                    <a:latin typeface="Times New Roman" panose="02020603050405020304" pitchFamily="18" charset="0"/>
                    <a:ea typeface="SimSun" panose="02010600030101010101" pitchFamily="2" charset="-122"/>
                  </a:rPr>
                  <a:t>) because values of standard normal cumulative distribution function (standard normal CDF) Φ(</a:t>
                </a:r>
                <a:r>
                  <a:rPr lang="en-US" sz="1950" i="1" dirty="0">
                    <a:effectLst/>
                    <a:latin typeface="Times New Roman" panose="02020603050405020304" pitchFamily="18" charset="0"/>
                    <a:ea typeface="SimSun" panose="02010600030101010101" pitchFamily="2" charset="-122"/>
                  </a:rPr>
                  <a:t>z</a:t>
                </a:r>
                <a:r>
                  <a:rPr lang="en-US" sz="1950" dirty="0">
                    <a:effectLst/>
                    <a:latin typeface="Times New Roman" panose="02020603050405020304" pitchFamily="18" charset="0"/>
                    <a:ea typeface="SimSun" panose="02010600030101010101" pitchFamily="2" charset="-122"/>
                  </a:rPr>
                  <a:t>) were evaluated in practice. Standard normal distribution is also called standard Gaussian distribution. If variable </a:t>
                </a:r>
                <a:r>
                  <a:rPr lang="en-US" sz="1950"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is standardized into variable </a:t>
                </a:r>
                <a:r>
                  <a:rPr lang="en-US" sz="1950" i="1" dirty="0">
                    <a:effectLst/>
                    <a:latin typeface="Times New Roman" panose="02020603050405020304" pitchFamily="18" charset="0"/>
                    <a:ea typeface="SimSun" panose="02010600030101010101" pitchFamily="2" charset="-122"/>
                  </a:rPr>
                  <a:t>z</a:t>
                </a:r>
                <a:r>
                  <a:rPr lang="en-US" sz="1950" dirty="0">
                    <a:effectLst/>
                    <a:latin typeface="Times New Roman" panose="02020603050405020304" pitchFamily="18" charset="0"/>
                    <a:ea typeface="SimSun" panose="02010600030101010101" pitchFamily="2" charset="-122"/>
                  </a:rPr>
                  <a:t> such that </a:t>
                </a:r>
                <a14:m>
                  <m:oMath xmlns:m="http://schemas.openxmlformats.org/officeDocument/2006/math">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50" i="1">
                            <a:effectLst/>
                            <a:latin typeface="Cambria Math" panose="02040503050406030204" pitchFamily="18" charset="0"/>
                          </a:rPr>
                        </m:ctrlPr>
                      </m:fPr>
                      <m:num>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num>
                      <m:den>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den>
                    </m:f>
                  </m:oMath>
                </a14:m>
                <a:r>
                  <a:rPr lang="en-US" sz="1950" dirty="0">
                    <a:effectLst/>
                    <a:latin typeface="Times New Roman" panose="02020603050405020304" pitchFamily="18" charset="0"/>
                    <a:ea typeface="SimSun" panose="02010600030101010101" pitchFamily="2" charset="-122"/>
                  </a:rPr>
                  <a:t> then, distribution of </a:t>
                </a:r>
                <a:r>
                  <a:rPr lang="en-US" sz="1950" i="1" dirty="0">
                    <a:effectLst/>
                    <a:latin typeface="Times New Roman" panose="02020603050405020304" pitchFamily="18" charset="0"/>
                    <a:ea typeface="SimSun" panose="02010600030101010101" pitchFamily="2" charset="-122"/>
                  </a:rPr>
                  <a:t>y</a:t>
                </a:r>
                <a:r>
                  <a:rPr lang="en-US" sz="1950" dirty="0">
                    <a:effectLst/>
                    <a:latin typeface="Times New Roman" panose="02020603050405020304" pitchFamily="18" charset="0"/>
                    <a:ea typeface="SimSun" panose="02010600030101010101" pitchFamily="2" charset="-122"/>
                  </a:rPr>
                  <a:t> is equivalent to distribution of </a:t>
                </a:r>
                <a:r>
                  <a:rPr lang="en-US" sz="1950" i="1" dirty="0">
                    <a:effectLst/>
                    <a:latin typeface="Times New Roman" panose="02020603050405020304" pitchFamily="18" charset="0"/>
                    <a:ea typeface="SimSun" panose="02010600030101010101" pitchFamily="2" charset="-122"/>
                  </a:rPr>
                  <a:t>z</a:t>
                </a:r>
                <a:r>
                  <a:rPr lang="en-US" sz="1950" dirty="0">
                    <a:effectLst/>
                    <a:latin typeface="Times New Roman" panose="02020603050405020304" pitchFamily="18" charset="0"/>
                    <a:ea typeface="SimSun" panose="02010600030101010101" pitchFamily="2" charset="-122"/>
                  </a:rPr>
                  <a:t> via its PDF </a:t>
                </a:r>
                <a:r>
                  <a:rPr lang="en-US" sz="1950" i="1" dirty="0">
                    <a:effectLst/>
                    <a:latin typeface="Times New Roman" panose="02020603050405020304" pitchFamily="18" charset="0"/>
                    <a:ea typeface="SimSun" panose="02010600030101010101" pitchFamily="2" charset="-122"/>
                  </a:rPr>
                  <a:t>ϕ</a:t>
                </a:r>
                <a:r>
                  <a:rPr lang="en-US" sz="1950" dirty="0">
                    <a:effectLst/>
                    <a:latin typeface="Times New Roman" panose="02020603050405020304" pitchFamily="18" charset="0"/>
                    <a:ea typeface="SimSun" panose="02010600030101010101" pitchFamily="2" charset="-122"/>
                  </a:rPr>
                  <a:t>(</a:t>
                </a:r>
                <a:r>
                  <a:rPr lang="en-US" sz="1950" i="1" dirty="0">
                    <a:effectLst/>
                    <a:latin typeface="Times New Roman" panose="02020603050405020304" pitchFamily="18" charset="0"/>
                    <a:ea typeface="SimSun" panose="02010600030101010101" pitchFamily="2" charset="-122"/>
                  </a:rPr>
                  <a:t>z</a:t>
                </a:r>
                <a:r>
                  <a:rPr lang="en-US" sz="1950" dirty="0">
                    <a:effectLst/>
                    <a:latin typeface="Times New Roman" panose="02020603050405020304" pitchFamily="18" charset="0"/>
                    <a:ea typeface="SimSun" panose="02010600030101010101" pitchFamily="2" charset="-122"/>
                  </a:rPr>
                  <a:t>) also its CDF Φ(</a:t>
                </a:r>
                <a:r>
                  <a:rPr lang="en-US" sz="1950" i="1" dirty="0">
                    <a:effectLst/>
                    <a:latin typeface="Times New Roman" panose="02020603050405020304" pitchFamily="18" charset="0"/>
                    <a:ea typeface="SimSun" panose="02010600030101010101" pitchFamily="2" charset="-122"/>
                  </a:rPr>
                  <a:t>z</a:t>
                </a:r>
                <a:r>
                  <a:rPr lang="en-US" sz="1950" dirty="0">
                    <a:effectLst/>
                    <a:latin typeface="Times New Roman" panose="02020603050405020304" pitchFamily="18" charset="0"/>
                    <a:ea typeface="SimSun" panose="02010600030101010101" pitchFamily="2" charset="-122"/>
                  </a:rPr>
                  <a:t>).</a:t>
                </a:r>
              </a:p>
              <a:p>
                <a:pPr marL="0" indent="0">
                  <a:lnSpc>
                    <a:spcPct val="110000"/>
                  </a:lnSpc>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50" i="1" smtClean="0">
                              <a:effectLst/>
                              <a:latin typeface="Cambria Math" panose="02040503050406030204" pitchFamily="18" charset="0"/>
                            </a:rPr>
                          </m:ctrlPr>
                        </m:mPr>
                        <m:m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50" i="1">
                                    <a:effectLst/>
                                    <a:latin typeface="Cambria Math" panose="02040503050406030204" pitchFamily="18" charset="0"/>
                                  </a:rPr>
                                </m:ctrlPr>
                              </m:fPr>
                              <m:num>
                                <m:r>
                                  <a:rPr lang="en-US" sz="1950" i="1">
                                    <a:effectLst/>
                                    <a:latin typeface="Cambria Math" panose="02040503050406030204" pitchFamily="18" charset="0"/>
                                    <a:ea typeface="SimSun" panose="02010600030101010101" pitchFamily="2" charset="-122"/>
                                    <a:cs typeface="Times New Roman" panose="02020603050405020304" pitchFamily="18" charset="0"/>
                                  </a:rPr>
                                  <m:t>𝑦</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num>
                              <m:den>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50" i="1">
                                        <a:effectLst/>
                                        <a:latin typeface="Cambria Math" panose="020405030504060302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mr>
                        <m:mr>
                          <m:e>
                            <m:r>
                              <a:rPr lang="en-US" sz="195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e>
                                <m:r>
                                  <a:rPr lang="en-US" sz="1950" i="1">
                                    <a:effectLst/>
                                    <a:latin typeface="Cambria Math" panose="02040503050406030204" pitchFamily="18" charset="0"/>
                                    <a:ea typeface="SimSun" panose="02010600030101010101" pitchFamily="2" charset="-122"/>
                                    <a:cs typeface="Times New Roman" panose="02020603050405020304" pitchFamily="18" charset="0"/>
                                  </a:rPr>
                                  <m:t>0,1</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50" i="1">
                                    <a:effectLst/>
                                    <a:latin typeface="Cambria Math" panose="02040503050406030204" pitchFamily="18" charset="0"/>
                                  </a:rPr>
                                </m:ctrlPr>
                              </m:fPr>
                              <m:num>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num>
                              <m:den>
                                <m:rad>
                                  <m:radPr>
                                    <m:degHide m:val="on"/>
                                    <m:ctrlPr>
                                      <a:rPr lang="en-US" sz="1950" i="1">
                                        <a:effectLst/>
                                        <a:latin typeface="Cambria Math" panose="02040503050406030204" pitchFamily="18" charset="0"/>
                                      </a:rPr>
                                    </m:ctrlPr>
                                  </m:radPr>
                                  <m:deg/>
                                  <m:e>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𝜋</m:t>
                                    </m:r>
                                  </m:e>
                                </m:rad>
                              </m:den>
                            </m:f>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50" i="1">
                                        <a:effectLst/>
                                        <a:latin typeface="Cambria Math" panose="02040503050406030204" pitchFamily="18" charset="0"/>
                                      </a:rPr>
                                    </m:ctrlPr>
                                  </m:fPr>
                                  <m:num>
                                    <m:sSup>
                                      <m:sSupPr>
                                        <m:ctrlPr>
                                          <a:rPr lang="en-US" sz="1950" i="1">
                                            <a:effectLst/>
                                            <a:latin typeface="Cambria Math" panose="02040503050406030204" pitchFamily="18" charset="0"/>
                                          </a:rPr>
                                        </m:ctrlPr>
                                      </m:sSup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sup>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sup>
                                    </m:sSup>
                                  </m:num>
                                  <m:den>
                                    <m:r>
                                      <a:rPr lang="en-US" sz="1950" i="1">
                                        <a:effectLst/>
                                        <a:latin typeface="Cambria Math" panose="02040503050406030204" pitchFamily="18" charset="0"/>
                                        <a:ea typeface="SimSun" panose="02010600030101010101" pitchFamily="2" charset="-122"/>
                                        <a:cs typeface="Times New Roman" panose="02020603050405020304" pitchFamily="18" charset="0"/>
                                      </a:rPr>
                                      <m:t>2</m:t>
                                    </m:r>
                                  </m:den>
                                </m:f>
                              </m:e>
                            </m:d>
                          </m:e>
                        </m:mr>
                        <m:m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1950" i="1">
                                    <a:effectLst/>
                                    <a:latin typeface="Cambria Math" panose="02040503050406030204" pitchFamily="18" charset="0"/>
                                  </a:rPr>
                                </m:ctrlPr>
                              </m:dPr>
                              <m:e>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r>
                                  <a:rPr lang="en-US" sz="1950" i="1">
                                    <a:effectLst/>
                                    <a:latin typeface="Cambria Math" panose="02040503050406030204" pitchFamily="18" charset="0"/>
                                    <a:ea typeface="SimSun" panose="02010600030101010101" pitchFamily="2" charset="-122"/>
                                    <a:cs typeface="Times New Roman" panose="02020603050405020304" pitchFamily="18" charset="0"/>
                                  </a:rPr>
                                  <m:t>&lt;</m:t>
                                </m:r>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1950" i="1">
                                    <a:effectLst/>
                                    <a:latin typeface="Cambria Math" panose="02040503050406030204" pitchFamily="18" charset="0"/>
                                  </a:rPr>
                                </m:ctrlPr>
                              </m:naryPr>
                              <m: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ub>
                              <m:sup>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0</m:t>
                                    </m:r>
                                  </m:sub>
                                </m:sSub>
                              </m:sup>
                              <m:e>
                                <m:r>
                                  <a:rPr lang="en-US" sz="195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𝑑𝑧</m:t>
                                </m:r>
                              </m:e>
                            </m:nary>
                          </m:e>
                        </m:mr>
                      </m:m>
                      <m: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0" i="1" smtClean="0">
                              <a:effectLst/>
                              <a:latin typeface="Cambria Math" panose="02040503050406030204" pitchFamily="18" charset="0"/>
                              <a:ea typeface="SimSun" panose="02010600030101010101" pitchFamily="2" charset="-122"/>
                              <a:cs typeface="Times New Roman" panose="02020603050405020304" pitchFamily="18" charset="0"/>
                            </a:rPr>
                            <m:t>4.1</m:t>
                          </m:r>
                        </m:e>
                      </m:d>
                    </m:oMath>
                  </m:oMathPara>
                </a14:m>
                <a:endParaRPr lang="en-US" sz="1950" dirty="0"/>
              </a:p>
            </p:txBody>
          </p:sp>
        </mc:Choice>
        <mc:Fallback>
          <p:sp>
            <p:nvSpPr>
              <p:cNvPr id="3" name="Content Placeholder 2">
                <a:extLst>
                  <a:ext uri="{FF2B5EF4-FFF2-40B4-BE49-F238E27FC236}">
                    <a16:creationId xmlns:a16="http://schemas.microsoft.com/office/drawing/2014/main" id="{0AF6589B-E9DB-5B53-F93A-DB8A329A474D}"/>
                  </a:ext>
                </a:extLst>
              </p:cNvPr>
              <p:cNvSpPr>
                <a:spLocks noGrp="1" noRot="1" noChangeAspect="1" noMove="1" noResize="1" noEditPoints="1" noAdjustHandles="1" noChangeArrowheads="1" noChangeShapeType="1" noTextEdit="1"/>
              </p:cNvSpPr>
              <p:nvPr>
                <p:ph idx="1"/>
              </p:nvPr>
            </p:nvSpPr>
            <p:spPr>
              <a:xfrm>
                <a:off x="239151" y="914399"/>
                <a:ext cx="11676184" cy="5176066"/>
              </a:xfrm>
              <a:blipFill>
                <a:blip r:embed="rId2"/>
                <a:stretch>
                  <a:fillRect l="-522" t="-471" r="-470" b="-117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FA35ACF-F048-49DA-1BA9-20289766833F}"/>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CE24C837-01E4-99A6-581A-3E4E7315381D}"/>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578AC807-0D02-FA12-3BB5-6DC3FFCF97F6}"/>
              </a:ext>
            </a:extLst>
          </p:cNvPr>
          <p:cNvSpPr>
            <a:spLocks noGrp="1"/>
          </p:cNvSpPr>
          <p:nvPr>
            <p:ph type="sldNum" sz="quarter" idx="12"/>
          </p:nvPr>
        </p:nvSpPr>
        <p:spPr/>
        <p:txBody>
          <a:bodyPr/>
          <a:lstStyle/>
          <a:p>
            <a:fld id="{5DB5036F-1FF2-46C4-8D2B-59C7E3B91952}" type="slidenum">
              <a:rPr lang="en-US" smtClean="0"/>
              <a:pPr/>
              <a:t>52</a:t>
            </a:fld>
            <a:endParaRPr lang="en-US"/>
          </a:p>
        </p:txBody>
      </p:sp>
    </p:spTree>
    <p:extLst>
      <p:ext uri="{BB962C8B-B14F-4D97-AF65-F5344CB8AC3E}">
        <p14:creationId xmlns:p14="http://schemas.microsoft.com/office/powerpoint/2010/main" val="1513280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F4B2C-106C-A6E8-A830-31F7E00AC241}"/>
              </a:ext>
            </a:extLst>
          </p:cNvPr>
          <p:cNvSpPr>
            <a:spLocks noGrp="1"/>
          </p:cNvSpPr>
          <p:nvPr>
            <p:ph type="title"/>
          </p:nvPr>
        </p:nvSpPr>
        <p:spPr/>
        <p:txBody>
          <a:bodyPr/>
          <a:lstStyle/>
          <a:p>
            <a:r>
              <a:rPr lang="en-US" dirty="0"/>
              <a:t>4. Acquisition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20A822B-F88F-65B6-19CB-F38E0998390A}"/>
                  </a:ext>
                </a:extLst>
              </p:cNvPr>
              <p:cNvSpPr>
                <a:spLocks noGrp="1"/>
              </p:cNvSpPr>
              <p:nvPr>
                <p:ph idx="1"/>
              </p:nvPr>
            </p:nvSpPr>
            <p:spPr>
              <a:xfrm>
                <a:off x="140677" y="914399"/>
                <a:ext cx="11887200" cy="5176066"/>
              </a:xfrm>
            </p:spPr>
            <p:txBody>
              <a:bodyPr>
                <a:noAutofit/>
              </a:bodyPr>
              <a:lstStyle/>
              <a:p>
                <a:pPr marL="0" marR="0" indent="0" algn="just">
                  <a:spcBef>
                    <a:spcPts val="0"/>
                  </a:spcBef>
                  <a:spcAft>
                    <a:spcPts val="0"/>
                  </a:spcAft>
                  <a:buNone/>
                </a:pPr>
                <a:r>
                  <a:rPr lang="en-US" sz="2100" dirty="0">
                    <a:effectLst/>
                    <a:ea typeface="SimSun" panose="02010600030101010101" pitchFamily="2" charset="-122"/>
                  </a:rPr>
                  <a:t>Where the quantity </a:t>
                </a:r>
                <a14:m>
                  <m:oMath xmlns:m="http://schemas.openxmlformats.org/officeDocument/2006/math">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𝜎</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r>
                      <a:rPr lang="en-US" sz="2100" i="1">
                        <a:effectLst/>
                        <a:latin typeface="Cambria Math" panose="02040503050406030204" pitchFamily="18" charset="0"/>
                        <a:ea typeface="SimSun" panose="02010600030101010101" pitchFamily="2" charset="-122"/>
                      </a:rPr>
                      <m:t>=</m:t>
                    </m:r>
                    <m:rad>
                      <m:radPr>
                        <m:degHide m:val="on"/>
                        <m:ctrlPr>
                          <a:rPr lang="en-US" sz="2100" i="1">
                            <a:effectLst/>
                            <a:latin typeface="Cambria Math" panose="02040503050406030204" pitchFamily="18" charset="0"/>
                            <a:ea typeface="SimSun" panose="02010600030101010101" pitchFamily="2" charset="-122"/>
                          </a:rPr>
                        </m:ctrlPr>
                      </m:radPr>
                      <m:deg/>
                      <m:e>
                        <m:sSubSup>
                          <m:sSubSupPr>
                            <m:ctrlPr>
                              <a:rPr lang="en-US" sz="2100" i="1">
                                <a:effectLst/>
                                <a:latin typeface="Cambria Math" panose="02040503050406030204" pitchFamily="18" charset="0"/>
                                <a:ea typeface="SimSun" panose="02010600030101010101" pitchFamily="2" charset="-122"/>
                              </a:rPr>
                            </m:ctrlPr>
                          </m:sSubSupPr>
                          <m:e>
                            <m:r>
                              <a:rPr lang="en-US" sz="2100" i="1">
                                <a:effectLst/>
                                <a:latin typeface="Cambria Math" panose="02040503050406030204" pitchFamily="18" charset="0"/>
                                <a:ea typeface="SimSun" panose="02010600030101010101" pitchFamily="2" charset="-122"/>
                              </a:rPr>
                              <m:t>𝜎</m:t>
                            </m:r>
                          </m:e>
                          <m:sub>
                            <m:r>
                              <a:rPr lang="en-US" sz="2100" i="1">
                                <a:effectLst/>
                                <a:latin typeface="Cambria Math" panose="02040503050406030204" pitchFamily="18" charset="0"/>
                                <a:ea typeface="SimSun" panose="02010600030101010101" pitchFamily="2" charset="-122"/>
                              </a:rPr>
                              <m:t>𝑛</m:t>
                            </m:r>
                          </m:sub>
                          <m:sup>
                            <m:r>
                              <a:rPr lang="en-US" sz="2100" i="1">
                                <a:effectLst/>
                                <a:latin typeface="Cambria Math" panose="02040503050406030204" pitchFamily="18" charset="0"/>
                                <a:ea typeface="SimSun" panose="02010600030101010101" pitchFamily="2" charset="-122"/>
                              </a:rPr>
                              <m:t>2</m:t>
                            </m:r>
                          </m:sup>
                        </m:sSubSup>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e>
                    </m:rad>
                  </m:oMath>
                </a14:m>
                <a:r>
                  <a:rPr lang="en-US" sz="2100" dirty="0">
                    <a:effectLst/>
                    <a:ea typeface="SimSun" panose="02010600030101010101" pitchFamily="2" charset="-122"/>
                  </a:rPr>
                  <a:t> is called standard deviation of </a:t>
                </a:r>
                <a:r>
                  <a:rPr lang="en-US" sz="2100" i="1" dirty="0">
                    <a:effectLst/>
                    <a:ea typeface="SimSun" panose="02010600030101010101" pitchFamily="2" charset="-122"/>
                  </a:rPr>
                  <a:t>y</a:t>
                </a:r>
                <a:r>
                  <a:rPr lang="en-US" sz="2100" dirty="0">
                    <a:effectLst/>
                    <a:ea typeface="SimSun" panose="02010600030101010101" pitchFamily="2" charset="-122"/>
                  </a:rPr>
                  <a:t> given </a:t>
                </a:r>
                <a:r>
                  <a:rPr lang="en-US" sz="2100" i="1" dirty="0">
                    <a:effectLst/>
                    <a:ea typeface="SimSun" panose="02010600030101010101" pitchFamily="2" charset="-122"/>
                  </a:rPr>
                  <a:t>y</a:t>
                </a:r>
                <a:r>
                  <a:rPr lang="en-US" sz="2100" baseline="-25000" dirty="0">
                    <a:effectLst/>
                    <a:ea typeface="SimSun" panose="02010600030101010101" pitchFamily="2" charset="-122"/>
                  </a:rPr>
                  <a:t>1:</a:t>
                </a:r>
                <a:r>
                  <a:rPr lang="en-US" sz="2100" i="1" baseline="-25000" dirty="0">
                    <a:effectLst/>
                    <a:ea typeface="SimSun" panose="02010600030101010101" pitchFamily="2" charset="-122"/>
                  </a:rPr>
                  <a:t>n</a:t>
                </a:r>
                <a:r>
                  <a:rPr lang="en-US" sz="2100" dirty="0">
                    <a:effectLst/>
                    <a:ea typeface="SimSun" panose="02010600030101010101" pitchFamily="2" charset="-122"/>
                  </a:rPr>
                  <a:t>, </a:t>
                </a:r>
                <a:r>
                  <a:rPr lang="en-US" sz="2100" b="1" i="1" dirty="0">
                    <a:effectLst/>
                    <a:ea typeface="SimSun" panose="02010600030101010101" pitchFamily="2" charset="-122"/>
                  </a:rPr>
                  <a:t>x</a:t>
                </a:r>
                <a:r>
                  <a:rPr lang="en-US" sz="2100" baseline="-25000" dirty="0">
                    <a:effectLst/>
                    <a:ea typeface="SimSun" panose="02010600030101010101" pitchFamily="2" charset="-122"/>
                  </a:rPr>
                  <a:t>1:</a:t>
                </a:r>
                <a:r>
                  <a:rPr lang="en-US" sz="2100" i="1" baseline="-25000" dirty="0">
                    <a:effectLst/>
                    <a:ea typeface="SimSun" panose="02010600030101010101" pitchFamily="2" charset="-122"/>
                  </a:rPr>
                  <a:t>n</a:t>
                </a:r>
                <a:r>
                  <a:rPr lang="en-US" sz="2100" dirty="0">
                    <a:effectLst/>
                    <a:ea typeface="SimSun" panose="02010600030101010101" pitchFamily="2" charset="-122"/>
                  </a:rPr>
                  <a:t>, and </a:t>
                </a:r>
                <a:r>
                  <a:rPr lang="en-US" sz="2100" b="1" i="1" dirty="0">
                    <a:effectLst/>
                    <a:ea typeface="SimSun" panose="02010600030101010101" pitchFamily="2" charset="-122"/>
                  </a:rPr>
                  <a:t>x</a:t>
                </a:r>
                <a:r>
                  <a:rPr lang="en-US" sz="2100" dirty="0">
                    <a:effectLst/>
                    <a:ea typeface="SimSun" panose="02010600030101010101" pitchFamily="2" charset="-122"/>
                  </a:rPr>
                  <a:t>. Note, standard normal PDF has mean 0 and variance 1. We have some important properties of standard normal distribution.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rPr>
                        <m:t>𝜙</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𝑧</m:t>
                          </m:r>
                          <m:r>
                            <a:rPr lang="en-US" sz="2100" i="1">
                              <a:effectLst/>
                              <a:latin typeface="Cambria Math" panose="02040503050406030204" pitchFamily="18" charset="0"/>
                              <a:ea typeface="SimSun" panose="02010600030101010101" pitchFamily="2" charset="-122"/>
                            </a:rPr>
                            <m:t>&lt;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0</m:t>
                              </m:r>
                            </m:sub>
                          </m:sSub>
                        </m:e>
                      </m:d>
                      <m:r>
                        <m:rPr>
                          <m:aln/>
                        </m:rPr>
                        <a:rPr lang="en-US" sz="2100" i="1">
                          <a:effectLst/>
                          <a:latin typeface="Cambria Math" panose="02040503050406030204" pitchFamily="18" charset="0"/>
                          <a:ea typeface="SimSun" panose="02010600030101010101" pitchFamily="2" charset="-122"/>
                        </a:rPr>
                        <m:t>=</m:t>
                      </m:r>
                      <m:r>
                        <a:rPr lang="en-US" sz="2100" i="1">
                          <a:effectLst/>
                          <a:latin typeface="Cambria Math" panose="02040503050406030204" pitchFamily="18" charset="0"/>
                          <a:ea typeface="SimSun" panose="02010600030101010101" pitchFamily="2" charset="-122"/>
                        </a:rPr>
                        <m:t>𝜙</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𝑧</m:t>
                          </m:r>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0</m:t>
                              </m:r>
                            </m:sub>
                          </m:sSub>
                        </m:e>
                      </m:d>
                    </m:oMath>
                    <m:oMath xmlns:m="http://schemas.openxmlformats.org/officeDocument/2006/math">
                      <m:r>
                        <a:rPr lang="en-US" sz="2100" i="1">
                          <a:effectLst/>
                          <a:latin typeface="Cambria Math" panose="02040503050406030204" pitchFamily="18" charset="0"/>
                          <a:ea typeface="SimSun" panose="02010600030101010101" pitchFamily="2" charset="-122"/>
                        </a:rPr>
                        <m:t>𝜙</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𝑧</m:t>
                          </m:r>
                          <m:r>
                            <a:rPr lang="en-US" sz="2100" i="1">
                              <a:effectLst/>
                              <a:latin typeface="Cambria Math" panose="02040503050406030204" pitchFamily="18" charset="0"/>
                              <a:ea typeface="SimSun" panose="02010600030101010101" pitchFamily="2" charset="-122"/>
                            </a:rPr>
                            <m:t>&gt;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0</m:t>
                              </m:r>
                            </m:sub>
                          </m:sSub>
                        </m:e>
                      </m:d>
                      <m:r>
                        <m:rPr>
                          <m:aln/>
                        </m:rPr>
                        <a:rPr lang="en-US" sz="2100" i="1">
                          <a:effectLst/>
                          <a:latin typeface="Cambria Math" panose="02040503050406030204" pitchFamily="18" charset="0"/>
                          <a:ea typeface="SimSun" panose="02010600030101010101" pitchFamily="2" charset="-122"/>
                        </a:rPr>
                        <m:t>=</m:t>
                      </m:r>
                      <m:r>
                        <a:rPr lang="en-US" sz="2100" i="1">
                          <a:effectLst/>
                          <a:latin typeface="Cambria Math" panose="02040503050406030204" pitchFamily="18" charset="0"/>
                          <a:ea typeface="SimSun" panose="02010600030101010101" pitchFamily="2" charset="-122"/>
                        </a:rPr>
                        <m:t>𝜙</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𝑧</m:t>
                          </m:r>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0</m:t>
                              </m:r>
                            </m:sub>
                          </m:sSub>
                        </m:e>
                      </m:d>
                    </m:oMath>
                    <m:oMath xmlns:m="http://schemas.openxmlformats.org/officeDocument/2006/math">
                      <m:sSup>
                        <m:sSupPr>
                          <m:ctrlPr>
                            <a:rPr lang="en-US" sz="2100" i="1">
                              <a:effectLst/>
                              <a:latin typeface="Cambria Math" panose="02040503050406030204" pitchFamily="18" charset="0"/>
                              <a:ea typeface="SimSun" panose="02010600030101010101" pitchFamily="2" charset="-122"/>
                            </a:rPr>
                          </m:ctrlPr>
                        </m:sSupPr>
                        <m:e>
                          <m:r>
                            <m:rPr>
                              <m:sty m:val="p"/>
                            </m:rPr>
                            <a:rPr lang="en-US" sz="2100">
                              <a:effectLst/>
                              <a:latin typeface="Cambria Math" panose="02040503050406030204" pitchFamily="18" charset="0"/>
                              <a:ea typeface="SimSun" panose="02010600030101010101" pitchFamily="2" charset="-122"/>
                            </a:rPr>
                            <m:t>Φ</m:t>
                          </m:r>
                        </m:e>
                        <m:sup>
                          <m:r>
                            <a:rPr lang="en-US" sz="2100" i="1">
                              <a:effectLst/>
                              <a:latin typeface="Cambria Math" panose="02040503050406030204" pitchFamily="18" charset="0"/>
                              <a:ea typeface="SimSun" panose="02010600030101010101" pitchFamily="2" charset="-122"/>
                            </a:rPr>
                            <m:t>′</m:t>
                          </m:r>
                        </m:sup>
                      </m:sSup>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𝑧</m:t>
                          </m:r>
                        </m:e>
                      </m:d>
                      <m:r>
                        <m:rPr>
                          <m:aln/>
                        </m:rPr>
                        <a:rPr lang="en-US" sz="2100" i="1">
                          <a:effectLst/>
                          <a:latin typeface="Cambria Math" panose="02040503050406030204" pitchFamily="18" charset="0"/>
                          <a:ea typeface="SimSun" panose="02010600030101010101" pitchFamily="2" charset="-122"/>
                        </a:rPr>
                        <m:t>=</m:t>
                      </m:r>
                      <m:r>
                        <a:rPr lang="en-US" sz="2100" i="1">
                          <a:effectLst/>
                          <a:latin typeface="Cambria Math" panose="02040503050406030204" pitchFamily="18" charset="0"/>
                          <a:ea typeface="SimSun" panose="02010600030101010101" pitchFamily="2" charset="-122"/>
                        </a:rPr>
                        <m:t>𝜙</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𝑧</m:t>
                          </m:r>
                        </m:e>
                      </m:d>
                    </m:oMath>
                    <m:oMath xmlns:m="http://schemas.openxmlformats.org/officeDocument/2006/math">
                      <m:r>
                        <m:rPr>
                          <m:sty m:val="p"/>
                        </m:rPr>
                        <a:rPr lang="en-US" sz="2100">
                          <a:effectLst/>
                          <a:latin typeface="Cambria Math" panose="02040503050406030204" pitchFamily="18" charset="0"/>
                          <a:ea typeface="SimSun" panose="02010600030101010101" pitchFamily="2" charset="-122"/>
                        </a:rPr>
                        <m:t>Φ</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0</m:t>
                              </m:r>
                            </m:sub>
                          </m:sSub>
                        </m:e>
                      </m:d>
                      <m:r>
                        <m:rPr>
                          <m:aln/>
                        </m:rPr>
                        <a:rPr lang="en-US" sz="2100" i="1">
                          <a:effectLst/>
                          <a:latin typeface="Cambria Math" panose="02040503050406030204" pitchFamily="18" charset="0"/>
                          <a:ea typeface="SimSun" panose="02010600030101010101" pitchFamily="2" charset="-122"/>
                        </a:rPr>
                        <m:t>=</m:t>
                      </m:r>
                      <m:r>
                        <a:rPr lang="en-US" sz="2100" i="1">
                          <a:effectLst/>
                          <a:latin typeface="Cambria Math" panose="02040503050406030204" pitchFamily="18" charset="0"/>
                          <a:ea typeface="SimSun" panose="02010600030101010101" pitchFamily="2" charset="-122"/>
                        </a:rPr>
                        <m:t>1−</m:t>
                      </m:r>
                      <m:r>
                        <m:rPr>
                          <m:sty m:val="p"/>
                        </m:rPr>
                        <a:rPr lang="en-US" sz="2100">
                          <a:effectLst/>
                          <a:latin typeface="Cambria Math" panose="02040503050406030204" pitchFamily="18" charset="0"/>
                          <a:ea typeface="SimSun" panose="02010600030101010101" pitchFamily="2" charset="-122"/>
                        </a:rPr>
                        <m:t>Φ</m:t>
                      </m:r>
                      <m:d>
                        <m:dPr>
                          <m:ctrlPr>
                            <a:rPr lang="en-US" sz="2100" i="1">
                              <a:effectLst/>
                              <a:latin typeface="Cambria Math" panose="02040503050406030204" pitchFamily="18" charset="0"/>
                              <a:ea typeface="SimSun" panose="02010600030101010101" pitchFamily="2" charset="-122"/>
                            </a:rPr>
                          </m:ctrlPr>
                        </m:dPr>
                        <m:e>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0</m:t>
                              </m:r>
                            </m:sub>
                          </m:sSub>
                        </m:e>
                      </m:d>
                      <m:r>
                        <a:rPr lang="en-US" sz="2100" i="1">
                          <a:effectLst/>
                          <a:latin typeface="Cambria Math" panose="02040503050406030204" pitchFamily="18" charset="0"/>
                          <a:ea typeface="SimSun" panose="02010600030101010101" pitchFamily="2" charset="-122"/>
                        </a:rPr>
                        <m:t>=</m:t>
                      </m:r>
                      <m:r>
                        <a:rPr lang="en-US" sz="2100" i="1">
                          <a:effectLst/>
                          <a:latin typeface="Cambria Math" panose="02040503050406030204" pitchFamily="18" charset="0"/>
                          <a:ea typeface="SimSun" panose="02010600030101010101" pitchFamily="2" charset="-122"/>
                        </a:rPr>
                        <m:t>𝜙</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𝑧</m:t>
                          </m:r>
                          <m:r>
                            <a:rPr lang="en-US" sz="2100" i="1">
                              <a:effectLst/>
                              <a:latin typeface="Cambria Math" panose="02040503050406030204" pitchFamily="18" charset="0"/>
                              <a:ea typeface="SimSun" panose="02010600030101010101" pitchFamily="2" charset="-122"/>
                            </a:rPr>
                            <m:t>&gt;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0</m:t>
                              </m:r>
                            </m:sub>
                          </m:sSub>
                        </m:e>
                      </m:d>
                      <m:r>
                        <a:rPr lang="en-US" sz="2100" i="1">
                          <a:effectLst/>
                          <a:latin typeface="Cambria Math" panose="02040503050406030204" pitchFamily="18" charset="0"/>
                          <a:ea typeface="SimSun" panose="02010600030101010101" pitchFamily="2" charset="-122"/>
                        </a:rPr>
                        <m:t>=</m:t>
                      </m:r>
                      <m:nary>
                        <m:naryPr>
                          <m:limLoc m:val="undOvr"/>
                          <m:ctrlPr>
                            <a:rPr lang="en-US" sz="2100" i="1">
                              <a:effectLst/>
                              <a:latin typeface="Cambria Math" panose="02040503050406030204" pitchFamily="18" charset="0"/>
                              <a:ea typeface="SimSun" panose="02010600030101010101" pitchFamily="2" charset="-122"/>
                            </a:rPr>
                          </m:ctrlPr>
                        </m:naryPr>
                        <m:sub>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0</m:t>
                              </m:r>
                            </m:sub>
                          </m:sSub>
                        </m:sub>
                        <m:sup>
                          <m:r>
                            <a:rPr lang="en-US" sz="2100" i="1">
                              <a:effectLst/>
                              <a:latin typeface="Cambria Math" panose="02040503050406030204" pitchFamily="18" charset="0"/>
                              <a:ea typeface="SimSun" panose="02010600030101010101" pitchFamily="2" charset="-122"/>
                            </a:rPr>
                            <m:t>+∞</m:t>
                          </m:r>
                        </m:sup>
                        <m:e>
                          <m:r>
                            <a:rPr lang="en-US" sz="2100" i="1">
                              <a:effectLst/>
                              <a:latin typeface="Cambria Math" panose="02040503050406030204" pitchFamily="18" charset="0"/>
                              <a:ea typeface="SimSun" panose="02010600030101010101" pitchFamily="2" charset="-122"/>
                            </a:rPr>
                            <m:t>𝜙</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𝑧</m:t>
                              </m:r>
                            </m:e>
                          </m:d>
                          <m:r>
                            <a:rPr lang="en-US" sz="2100" i="1">
                              <a:effectLst/>
                              <a:latin typeface="Cambria Math" panose="02040503050406030204" pitchFamily="18" charset="0"/>
                              <a:ea typeface="SimSun" panose="02010600030101010101" pitchFamily="2" charset="-122"/>
                            </a:rPr>
                            <m:t>𝑑𝑧</m:t>
                          </m:r>
                        </m:e>
                      </m:nary>
                    </m:oMath>
                  </m:oMathPara>
                </a14:m>
                <a:endParaRPr lang="en-US" sz="2100" dirty="0">
                  <a:effectLst/>
                  <a:ea typeface="SimSun" panose="02010600030101010101" pitchFamily="2" charset="-122"/>
                </a:endParaRPr>
              </a:p>
              <a:p>
                <a:pPr marL="0" marR="0" indent="0" algn="just">
                  <a:spcBef>
                    <a:spcPts val="0"/>
                  </a:spcBef>
                  <a:spcAft>
                    <a:spcPts val="0"/>
                  </a:spcAft>
                  <a:buNone/>
                </a:pPr>
                <a:r>
                  <a:rPr lang="en-US" sz="2100" dirty="0">
                    <a:effectLst/>
                    <a:ea typeface="SimSun" panose="02010600030101010101" pitchFamily="2" charset="-122"/>
                  </a:rPr>
                  <a:t>If the PDF of </a:t>
                </a:r>
                <a:r>
                  <a:rPr lang="en-US" sz="2100" i="1" dirty="0">
                    <a:effectLst/>
                    <a:ea typeface="SimSun" panose="02010600030101010101" pitchFamily="2" charset="-122"/>
                  </a:rPr>
                  <a:t>y</a:t>
                </a:r>
                <a:r>
                  <a:rPr lang="en-US" sz="2100" dirty="0">
                    <a:effectLst/>
                    <a:ea typeface="SimSun" panose="02010600030101010101" pitchFamily="2" charset="-122"/>
                  </a:rPr>
                  <a:t> is standardized, the statement that </a:t>
                </a:r>
                <a:r>
                  <a:rPr lang="en-US" sz="2100" i="1" dirty="0">
                    <a:effectLst/>
                    <a:ea typeface="SimSun" panose="02010600030101010101" pitchFamily="2" charset="-122"/>
                  </a:rPr>
                  <a:t>y</a:t>
                </a:r>
                <a:r>
                  <a:rPr lang="en-US" sz="2100" dirty="0">
                    <a:effectLst/>
                    <a:ea typeface="SimSun" panose="02010600030101010101" pitchFamily="2" charset="-122"/>
                  </a:rPr>
                  <a:t> distributes normally given </a:t>
                </a:r>
                <a:r>
                  <a:rPr lang="en-US" sz="2100" i="1" dirty="0">
                    <a:effectLst/>
                    <a:ea typeface="SimSun" panose="02010600030101010101" pitchFamily="2" charset="-122"/>
                  </a:rPr>
                  <a:t>y</a:t>
                </a:r>
                <a:r>
                  <a:rPr lang="en-US" sz="2100" baseline="-25000" dirty="0">
                    <a:effectLst/>
                    <a:ea typeface="SimSun" panose="02010600030101010101" pitchFamily="2" charset="-122"/>
                  </a:rPr>
                  <a:t>1:</a:t>
                </a:r>
                <a:r>
                  <a:rPr lang="en-US" sz="2100" i="1" baseline="-25000" dirty="0">
                    <a:effectLst/>
                    <a:ea typeface="SimSun" panose="02010600030101010101" pitchFamily="2" charset="-122"/>
                  </a:rPr>
                  <a:t>n</a:t>
                </a:r>
                <a:r>
                  <a:rPr lang="en-US" sz="2100" dirty="0">
                    <a:effectLst/>
                    <a:ea typeface="SimSun" panose="02010600030101010101" pitchFamily="2" charset="-122"/>
                  </a:rPr>
                  <a:t>, </a:t>
                </a:r>
                <a:r>
                  <a:rPr lang="en-US" sz="2100" b="1" i="1" dirty="0">
                    <a:effectLst/>
                    <a:ea typeface="SimSun" panose="02010600030101010101" pitchFamily="2" charset="-122"/>
                  </a:rPr>
                  <a:t>x</a:t>
                </a:r>
                <a:r>
                  <a:rPr lang="en-US" sz="2100" baseline="-25000" dirty="0">
                    <a:effectLst/>
                    <a:ea typeface="SimSun" panose="02010600030101010101" pitchFamily="2" charset="-122"/>
                  </a:rPr>
                  <a:t>1:</a:t>
                </a:r>
                <a:r>
                  <a:rPr lang="en-US" sz="2100" i="1" baseline="-25000" dirty="0">
                    <a:effectLst/>
                    <a:ea typeface="SimSun" panose="02010600030101010101" pitchFamily="2" charset="-122"/>
                  </a:rPr>
                  <a:t>n</a:t>
                </a:r>
                <a:r>
                  <a:rPr lang="en-US" sz="2100" dirty="0">
                    <a:effectLst/>
                    <a:ea typeface="SimSun" panose="02010600030101010101" pitchFamily="2" charset="-122"/>
                  </a:rPr>
                  <a:t>, and </a:t>
                </a:r>
                <a:r>
                  <a:rPr lang="en-US" sz="2100" b="1" i="1" dirty="0">
                    <a:effectLst/>
                    <a:ea typeface="SimSun" panose="02010600030101010101" pitchFamily="2" charset="-122"/>
                  </a:rPr>
                  <a:t>x</a:t>
                </a:r>
                <a:r>
                  <a:rPr lang="en-US" sz="2100" dirty="0">
                    <a:effectLst/>
                    <a:ea typeface="SimSun" panose="02010600030101010101" pitchFamily="2" charset="-122"/>
                  </a:rPr>
                  <a:t> with mean </a:t>
                </a:r>
                <a:r>
                  <a:rPr lang="en-US" sz="2100" i="1" dirty="0" err="1">
                    <a:effectLst/>
                    <a:ea typeface="SimSun" panose="02010600030101010101" pitchFamily="2" charset="-122"/>
                  </a:rPr>
                  <a:t>μ</a:t>
                </a:r>
                <a:r>
                  <a:rPr lang="en-US" sz="2100" i="1" baseline="-25000" dirty="0" err="1">
                    <a:effectLst/>
                    <a:ea typeface="SimSun" panose="02010600030101010101" pitchFamily="2" charset="-122"/>
                  </a:rPr>
                  <a:t>n</a:t>
                </a:r>
                <a:r>
                  <a:rPr lang="en-US" sz="2100" dirty="0">
                    <a:effectLst/>
                    <a:ea typeface="SimSun" panose="02010600030101010101" pitchFamily="2" charset="-122"/>
                  </a:rPr>
                  <a:t>(</a:t>
                </a:r>
                <a:r>
                  <a:rPr lang="en-US" sz="2100" b="1" i="1" dirty="0">
                    <a:effectLst/>
                    <a:ea typeface="SimSun" panose="02010600030101010101" pitchFamily="2" charset="-122"/>
                  </a:rPr>
                  <a:t>x</a:t>
                </a:r>
                <a:r>
                  <a:rPr lang="en-US" sz="2100" dirty="0">
                    <a:effectLst/>
                    <a:ea typeface="SimSun" panose="02010600030101010101" pitchFamily="2" charset="-122"/>
                  </a:rPr>
                  <a:t>) and variance </a:t>
                </a:r>
                <a:r>
                  <a:rPr lang="en-US" sz="2100" i="1" dirty="0">
                    <a:effectLst/>
                    <a:ea typeface="SimSun" panose="02010600030101010101" pitchFamily="2" charset="-122"/>
                  </a:rPr>
                  <a:t>σ</a:t>
                </a:r>
                <a:r>
                  <a:rPr lang="en-US" sz="2100" i="1" baseline="-25000" dirty="0">
                    <a:effectLst/>
                    <a:ea typeface="SimSun" panose="02010600030101010101" pitchFamily="2" charset="-122"/>
                  </a:rPr>
                  <a:t>n</a:t>
                </a:r>
                <a:r>
                  <a:rPr lang="en-US" sz="2100" baseline="30000" dirty="0">
                    <a:effectLst/>
                    <a:ea typeface="SimSun" panose="02010600030101010101" pitchFamily="2" charset="-122"/>
                  </a:rPr>
                  <a:t>2</a:t>
                </a:r>
                <a:r>
                  <a:rPr lang="en-US" sz="2100" dirty="0">
                    <a:effectLst/>
                    <a:ea typeface="SimSun" panose="02010600030101010101" pitchFamily="2" charset="-122"/>
                  </a:rPr>
                  <a:t>(</a:t>
                </a:r>
                <a:r>
                  <a:rPr lang="en-US" sz="2100" b="1" i="1" dirty="0">
                    <a:effectLst/>
                    <a:ea typeface="SimSun" panose="02010600030101010101" pitchFamily="2" charset="-122"/>
                  </a:rPr>
                  <a:t>x</a:t>
                </a:r>
                <a:r>
                  <a:rPr lang="en-US" sz="2100" dirty="0">
                    <a:effectLst/>
                    <a:ea typeface="SimSun" panose="02010600030101010101" pitchFamily="2" charset="-122"/>
                  </a:rPr>
                  <a:t>) will be equivalent to the statement that the distribution of </a:t>
                </a:r>
                <a:r>
                  <a:rPr lang="en-US" sz="2100" i="1" dirty="0">
                    <a:effectLst/>
                    <a:ea typeface="SimSun" panose="02010600030101010101" pitchFamily="2" charset="-122"/>
                  </a:rPr>
                  <a:t>z</a:t>
                </a:r>
                <a:r>
                  <a:rPr lang="en-US" sz="2100" dirty="0">
                    <a:effectLst/>
                    <a:ea typeface="SimSun" panose="02010600030101010101" pitchFamily="2" charset="-122"/>
                  </a:rPr>
                  <a:t> given </a:t>
                </a:r>
                <a:r>
                  <a:rPr lang="en-US" sz="2100" i="1" dirty="0">
                    <a:effectLst/>
                    <a:ea typeface="SimSun" panose="02010600030101010101" pitchFamily="2" charset="-122"/>
                  </a:rPr>
                  <a:t>y</a:t>
                </a:r>
                <a:r>
                  <a:rPr lang="en-US" sz="2100" baseline="-25000" dirty="0">
                    <a:effectLst/>
                    <a:ea typeface="SimSun" panose="02010600030101010101" pitchFamily="2" charset="-122"/>
                  </a:rPr>
                  <a:t>1:</a:t>
                </a:r>
                <a:r>
                  <a:rPr lang="en-US" sz="2100" i="1" baseline="-25000" dirty="0">
                    <a:effectLst/>
                    <a:ea typeface="SimSun" panose="02010600030101010101" pitchFamily="2" charset="-122"/>
                  </a:rPr>
                  <a:t>n</a:t>
                </a:r>
                <a:r>
                  <a:rPr lang="en-US" sz="2100" dirty="0">
                    <a:effectLst/>
                    <a:ea typeface="SimSun" panose="02010600030101010101" pitchFamily="2" charset="-122"/>
                  </a:rPr>
                  <a:t>, </a:t>
                </a:r>
                <a:r>
                  <a:rPr lang="en-US" sz="2100" b="1" i="1" dirty="0">
                    <a:effectLst/>
                    <a:ea typeface="SimSun" panose="02010600030101010101" pitchFamily="2" charset="-122"/>
                  </a:rPr>
                  <a:t>x</a:t>
                </a:r>
                <a:r>
                  <a:rPr lang="en-US" sz="2100" baseline="-25000" dirty="0">
                    <a:effectLst/>
                    <a:ea typeface="SimSun" panose="02010600030101010101" pitchFamily="2" charset="-122"/>
                  </a:rPr>
                  <a:t>1:</a:t>
                </a:r>
                <a:r>
                  <a:rPr lang="en-US" sz="2100" i="1" baseline="-25000" dirty="0">
                    <a:effectLst/>
                    <a:ea typeface="SimSun" panose="02010600030101010101" pitchFamily="2" charset="-122"/>
                  </a:rPr>
                  <a:t>n</a:t>
                </a:r>
                <a:r>
                  <a:rPr lang="en-US" sz="2100" dirty="0">
                    <a:effectLst/>
                    <a:ea typeface="SimSun" panose="02010600030101010101" pitchFamily="2" charset="-122"/>
                  </a:rPr>
                  <a:t>, and </a:t>
                </a:r>
                <a:r>
                  <a:rPr lang="en-US" sz="2100" b="1" i="1" dirty="0">
                    <a:effectLst/>
                    <a:ea typeface="SimSun" panose="02010600030101010101" pitchFamily="2" charset="-122"/>
                  </a:rPr>
                  <a:t>x</a:t>
                </a:r>
                <a:r>
                  <a:rPr lang="en-US" sz="2100" dirty="0">
                    <a:effectLst/>
                    <a:ea typeface="SimSun" panose="02010600030101010101" pitchFamily="2" charset="-122"/>
                  </a:rPr>
                  <a:t> is standard normal distribution where: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rPr>
                        <m:t>𝑧</m:t>
                      </m:r>
                      <m:r>
                        <a:rPr lang="en-US" sz="2100" i="1">
                          <a:effectLst/>
                          <a:latin typeface="Cambria Math" panose="02040503050406030204" pitchFamily="18" charset="0"/>
                          <a:ea typeface="SimSun" panose="02010600030101010101" pitchFamily="2" charset="-122"/>
                        </a:rPr>
                        <m:t>=</m:t>
                      </m:r>
                      <m:f>
                        <m:fPr>
                          <m:ctrlPr>
                            <a:rPr lang="en-US" sz="2100" i="1">
                              <a:effectLst/>
                              <a:latin typeface="Cambria Math" panose="02040503050406030204" pitchFamily="18" charset="0"/>
                              <a:ea typeface="SimSun" panose="02010600030101010101" pitchFamily="2" charset="-122"/>
                            </a:rPr>
                          </m:ctrlPr>
                        </m:fPr>
                        <m:num>
                          <m:r>
                            <a:rPr lang="en-US" sz="2100" i="1">
                              <a:effectLst/>
                              <a:latin typeface="Cambria Math" panose="02040503050406030204" pitchFamily="18" charset="0"/>
                              <a:ea typeface="SimSun" panose="02010600030101010101" pitchFamily="2" charset="-122"/>
                            </a:rPr>
                            <m:t>𝑦</m:t>
                          </m:r>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𝜇</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num>
                        <m:den>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𝜎</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den>
                      </m:f>
                    </m:oMath>
                  </m:oMathPara>
                </a14:m>
                <a:endParaRPr lang="en-US" sz="2100" dirty="0">
                  <a:effectLst/>
                  <a:ea typeface="SimSun" panose="02010600030101010101" pitchFamily="2" charset="-122"/>
                </a:endParaRPr>
              </a:p>
              <a:p>
                <a:pPr marL="0" indent="0">
                  <a:buNone/>
                </a:pPr>
                <a:r>
                  <a:rPr lang="en-US" sz="2100" dirty="0">
                    <a:effectLst/>
                    <a:ea typeface="SimSun" panose="02010600030101010101" pitchFamily="2" charset="-122"/>
                  </a:rPr>
                  <a:t>Of course, we have:</a:t>
                </a:r>
              </a:p>
              <a:p>
                <a:pPr marL="0" indent="0">
                  <a:buNone/>
                </a:pPr>
                <a14:m>
                  <m:oMathPara xmlns:m="http://schemas.openxmlformats.org/officeDocument/2006/math">
                    <m:oMathParaPr>
                      <m:jc m:val="right"/>
                    </m:oMathParaPr>
                    <m:oMath xmlns:m="http://schemas.openxmlformats.org/officeDocument/2006/math">
                      <m:r>
                        <a:rPr lang="en-US" sz="2100" i="1" smtClean="0">
                          <a:effectLst/>
                          <a:latin typeface="Cambria Math" panose="02040503050406030204" pitchFamily="18" charset="0"/>
                          <a:ea typeface="SimSun" panose="02010600030101010101" pitchFamily="2" charset="-122"/>
                        </a:rPr>
                        <m:t>𝑦</m:t>
                      </m:r>
                      <m:r>
                        <a:rPr lang="en-US" sz="2100" i="1" smtClean="0">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𝜇</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rPr>
                            <m:t>𝒙</m:t>
                          </m:r>
                        </m:e>
                      </m:d>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𝜎</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rPr>
                            <m:t>𝒙</m:t>
                          </m:r>
                        </m:e>
                      </m:d>
                      <m:r>
                        <a:rPr lang="en-US" sz="2100" i="1">
                          <a:effectLst/>
                          <a:latin typeface="Cambria Math" panose="02040503050406030204" pitchFamily="18" charset="0"/>
                          <a:ea typeface="SimSun" panose="02010600030101010101" pitchFamily="2" charset="-122"/>
                        </a:rPr>
                        <m:t>𝑧</m:t>
                      </m:r>
                      <m:r>
                        <a:rPr lang="en-US" sz="2100" b="0" i="1" smtClean="0">
                          <a:effectLst/>
                          <a:latin typeface="Cambria Math" panose="02040503050406030204" pitchFamily="18" charset="0"/>
                          <a:ea typeface="SimSun" panose="02010600030101010101" pitchFamily="2" charset="-122"/>
                        </a:rPr>
                        <m:t>    </m:t>
                      </m:r>
                      <m:d>
                        <m:dPr>
                          <m:ctrlPr>
                            <a:rPr lang="en-US" sz="2100" b="0" i="1" smtClean="0">
                              <a:effectLst/>
                              <a:latin typeface="Cambria Math" panose="02040503050406030204" pitchFamily="18" charset="0"/>
                              <a:ea typeface="SimSun" panose="02010600030101010101" pitchFamily="2" charset="-122"/>
                            </a:rPr>
                          </m:ctrlPr>
                        </m:dPr>
                        <m:e>
                          <m:r>
                            <a:rPr lang="en-US" sz="2100" b="0" i="1" smtClean="0">
                              <a:effectLst/>
                              <a:latin typeface="Cambria Math" panose="02040503050406030204" pitchFamily="18" charset="0"/>
                              <a:ea typeface="SimSun" panose="02010600030101010101" pitchFamily="2" charset="-122"/>
                            </a:rPr>
                            <m:t>4.2</m:t>
                          </m:r>
                        </m:e>
                      </m:d>
                    </m:oMath>
                  </m:oMathPara>
                </a14:m>
                <a:endParaRPr lang="en-US" sz="2100" dirty="0"/>
              </a:p>
            </p:txBody>
          </p:sp>
        </mc:Choice>
        <mc:Fallback>
          <p:sp>
            <p:nvSpPr>
              <p:cNvPr id="3" name="Content Placeholder 2">
                <a:extLst>
                  <a:ext uri="{FF2B5EF4-FFF2-40B4-BE49-F238E27FC236}">
                    <a16:creationId xmlns:a16="http://schemas.microsoft.com/office/drawing/2014/main" id="{320A822B-F88F-65B6-19CB-F38E0998390A}"/>
                  </a:ext>
                </a:extLst>
              </p:cNvPr>
              <p:cNvSpPr>
                <a:spLocks noGrp="1" noRot="1" noChangeAspect="1" noMove="1" noResize="1" noEditPoints="1" noAdjustHandles="1" noChangeArrowheads="1" noChangeShapeType="1" noTextEdit="1"/>
              </p:cNvSpPr>
              <p:nvPr>
                <p:ph idx="1"/>
              </p:nvPr>
            </p:nvSpPr>
            <p:spPr>
              <a:xfrm>
                <a:off x="140677" y="914399"/>
                <a:ext cx="11887200" cy="5176066"/>
              </a:xfrm>
              <a:blipFill>
                <a:blip r:embed="rId2"/>
                <a:stretch>
                  <a:fillRect l="-615" r="-61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8636490-6CAE-01F1-4EAF-356306E508C0}"/>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330D5F0B-1607-34D0-74FC-8582BCAD99BA}"/>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D8546F82-7E15-4A6B-969E-5C6A669BF95B}"/>
              </a:ext>
            </a:extLst>
          </p:cNvPr>
          <p:cNvSpPr>
            <a:spLocks noGrp="1"/>
          </p:cNvSpPr>
          <p:nvPr>
            <p:ph type="sldNum" sz="quarter" idx="12"/>
          </p:nvPr>
        </p:nvSpPr>
        <p:spPr/>
        <p:txBody>
          <a:bodyPr/>
          <a:lstStyle/>
          <a:p>
            <a:fld id="{5DB5036F-1FF2-46C4-8D2B-59C7E3B91952}" type="slidenum">
              <a:rPr lang="en-US" smtClean="0"/>
              <a:pPr/>
              <a:t>53</a:t>
            </a:fld>
            <a:endParaRPr lang="en-US"/>
          </a:p>
        </p:txBody>
      </p:sp>
    </p:spTree>
    <p:extLst>
      <p:ext uri="{BB962C8B-B14F-4D97-AF65-F5344CB8AC3E}">
        <p14:creationId xmlns:p14="http://schemas.microsoft.com/office/powerpoint/2010/main" val="33943210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12DE1-4658-8BA4-5CD4-45EDAFBCD175}"/>
              </a:ext>
            </a:extLst>
          </p:cNvPr>
          <p:cNvSpPr>
            <a:spLocks noGrp="1"/>
          </p:cNvSpPr>
          <p:nvPr>
            <p:ph type="title"/>
          </p:nvPr>
        </p:nvSpPr>
        <p:spPr/>
        <p:txBody>
          <a:bodyPr/>
          <a:lstStyle/>
          <a:p>
            <a:r>
              <a:rPr lang="en-US" dirty="0"/>
              <a:t>4. Acquisition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42CAB0E-2AFE-76EB-91D7-A8D756814400}"/>
                  </a:ext>
                </a:extLst>
              </p:cNvPr>
              <p:cNvSpPr>
                <a:spLocks noGrp="1"/>
              </p:cNvSpPr>
              <p:nvPr>
                <p:ph idx="1"/>
              </p:nvPr>
            </p:nvSpPr>
            <p:spPr>
              <a:xfrm>
                <a:off x="112542" y="914399"/>
                <a:ext cx="11957538" cy="5176066"/>
              </a:xfrm>
            </p:spPr>
            <p:txBody>
              <a:bodyPr>
                <a:normAutofit/>
              </a:bodyPr>
              <a:lstStyle/>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Recall that the acquisition function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based on mean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variance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of GPR surrogate model is denoted as follows, which implies that it is function of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𝑆</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e>
                      </m:d>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Recall, given acquisition function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based on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also known sample </a:t>
                </a:r>
                <a:r>
                  <a:rPr lang="en-US" sz="190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let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be a maximizer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in NBO algorithm at a current iteration.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e>
                          </m:d>
                        </m:e>
                      </m:func>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There are some acquisition functions, for example, probability of improvement, expected improvement, entropy search, and upper confidence bound. Let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be the maximizer and its respective maximum value of target function to which all acquisitions aim. Both probability of improvement (PI) technique and expected improvement (EI) technique belong to improvement approach in which their acquisition functions, which are also utility functions in decision theory, are expectations of a predefined respective improvement function but their definitions of improvement function are different. For instance, the improvement function denoted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sets the deviation between the next value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the current and temporal maximum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with expectation that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will be larger than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as much as possible for searching realistic maximizer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otherwise,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0.</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𝐼</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max</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max</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e>
                      </m:d>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rPr>
                  <a:t>Note, given sample </a:t>
                </a:r>
                <a:r>
                  <a:rPr lang="en-US" sz="1900" b="1" i="1" dirty="0" err="1">
                    <a:effectLst/>
                    <a:latin typeface="Times New Roman" panose="02020603050405020304" pitchFamily="18" charset="0"/>
                    <a:ea typeface="SimSun" panose="02010600030101010101" pitchFamily="2" charset="-122"/>
                  </a:rPr>
                  <a:t>D</a:t>
                </a:r>
                <a:r>
                  <a:rPr lang="en-US" sz="1900" i="1" baseline="-25000" dirty="0" err="1">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x</a:t>
                </a:r>
                <a:r>
                  <a:rPr lang="en-US" sz="1900" baseline="-25000" dirty="0">
                    <a:effectLst/>
                    <a:latin typeface="Times New Roman" panose="02020603050405020304" pitchFamily="18" charset="0"/>
                    <a:ea typeface="SimSun" panose="02010600030101010101" pitchFamily="2" charset="-122"/>
                  </a:rPr>
                  <a:t>1:</a:t>
                </a:r>
                <a:r>
                  <a:rPr lang="en-US" sz="1900" i="1" baseline="-25000"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x</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x</a:t>
                </a:r>
                <a:r>
                  <a:rPr lang="en-US" sz="1900" baseline="-25000" dirty="0">
                    <a:effectLst/>
                    <a:latin typeface="Times New Roman" panose="02020603050405020304" pitchFamily="18" charset="0"/>
                    <a:ea typeface="SimSun" panose="02010600030101010101" pitchFamily="2" charset="-122"/>
                  </a:rPr>
                  <a:t>2</a:t>
                </a:r>
                <a:r>
                  <a:rPr lang="en-US" sz="1900" dirty="0">
                    <a:effectLst/>
                    <a:latin typeface="Times New Roman" panose="02020603050405020304" pitchFamily="18" charset="0"/>
                    <a:ea typeface="SimSun" panose="02010600030101010101" pitchFamily="2" charset="-122"/>
                  </a:rPr>
                  <a:t>,…, </a:t>
                </a:r>
                <a:r>
                  <a:rPr lang="en-US" sz="1900" b="1"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and its evaluations </a:t>
                </a:r>
                <a:r>
                  <a:rPr lang="en-US" sz="1900" i="1" dirty="0">
                    <a:effectLst/>
                    <a:latin typeface="Times New Roman" panose="02020603050405020304" pitchFamily="18" charset="0"/>
                    <a:ea typeface="SimSun" panose="02010600030101010101" pitchFamily="2" charset="-122"/>
                  </a:rPr>
                  <a:t>y</a:t>
                </a:r>
                <a:r>
                  <a:rPr lang="en-US" sz="1900" baseline="-25000" dirty="0">
                    <a:effectLst/>
                    <a:latin typeface="Times New Roman" panose="02020603050405020304" pitchFamily="18" charset="0"/>
                    <a:ea typeface="SimSun" panose="02010600030101010101" pitchFamily="2" charset="-122"/>
                  </a:rPr>
                  <a:t>1:</a:t>
                </a:r>
                <a:r>
                  <a:rPr lang="en-US" sz="1900" i="1" baseline="-25000"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y</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y</a:t>
                </a:r>
                <a:r>
                  <a:rPr lang="en-US" sz="1900" baseline="-25000" dirty="0">
                    <a:effectLst/>
                    <a:latin typeface="Times New Roman" panose="02020603050405020304" pitchFamily="18" charset="0"/>
                    <a:ea typeface="SimSun" panose="02010600030101010101" pitchFamily="2" charset="-122"/>
                  </a:rPr>
                  <a:t>2</a:t>
                </a:r>
                <a:r>
                  <a:rPr lang="en-US" sz="1900" dirty="0">
                    <a:effectLst/>
                    <a:latin typeface="Times New Roman" panose="02020603050405020304" pitchFamily="18" charset="0"/>
                    <a:ea typeface="SimSun" panose="02010600030101010101" pitchFamily="2" charset="-122"/>
                  </a:rPr>
                  <a:t>,…,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we have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n</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 max{</a:t>
                </a:r>
                <a:r>
                  <a:rPr lang="en-US" sz="1900" i="1" dirty="0">
                    <a:effectLst/>
                    <a:latin typeface="Times New Roman" panose="02020603050405020304" pitchFamily="18" charset="0"/>
                    <a:ea typeface="SimSun" panose="02010600030101010101" pitchFamily="2" charset="-122"/>
                  </a:rPr>
                  <a:t>y</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y</a:t>
                </a:r>
                <a:r>
                  <a:rPr lang="en-US" sz="1900" baseline="-25000" dirty="0">
                    <a:effectLst/>
                    <a:latin typeface="Times New Roman" panose="02020603050405020304" pitchFamily="18" charset="0"/>
                    <a:ea typeface="SimSun" panose="02010600030101010101" pitchFamily="2" charset="-122"/>
                  </a:rPr>
                  <a:t>2</a:t>
                </a:r>
                <a:r>
                  <a:rPr lang="en-US" sz="1900" dirty="0">
                    <a:effectLst/>
                    <a:latin typeface="Times New Roman" panose="02020603050405020304" pitchFamily="18" charset="0"/>
                    <a:ea typeface="SimSun" panose="02010600030101010101" pitchFamily="2" charset="-122"/>
                  </a:rPr>
                  <a:t>,…,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 which is the temporal maximum at current iteration of NBO algorithm.</a:t>
                </a:r>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900" dirty="0"/>
              </a:p>
            </p:txBody>
          </p:sp>
        </mc:Choice>
        <mc:Fallback>
          <p:sp>
            <p:nvSpPr>
              <p:cNvPr id="3" name="Content Placeholder 2">
                <a:extLst>
                  <a:ext uri="{FF2B5EF4-FFF2-40B4-BE49-F238E27FC236}">
                    <a16:creationId xmlns:a16="http://schemas.microsoft.com/office/drawing/2014/main" id="{042CAB0E-2AFE-76EB-91D7-A8D756814400}"/>
                  </a:ext>
                </a:extLst>
              </p:cNvPr>
              <p:cNvSpPr>
                <a:spLocks noGrp="1" noRot="1" noChangeAspect="1" noMove="1" noResize="1" noEditPoints="1" noAdjustHandles="1" noChangeArrowheads="1" noChangeShapeType="1" noTextEdit="1"/>
              </p:cNvSpPr>
              <p:nvPr>
                <p:ph idx="1"/>
              </p:nvPr>
            </p:nvSpPr>
            <p:spPr>
              <a:xfrm>
                <a:off x="112542" y="914399"/>
                <a:ext cx="11957538" cy="5176066"/>
              </a:xfrm>
              <a:blipFill>
                <a:blip r:embed="rId2"/>
                <a:stretch>
                  <a:fillRect l="-459" t="-589" r="-510" b="-176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7AE122D-52C2-F95D-1872-10A2C047835B}"/>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E37F5A1E-88BC-9EE4-7545-09A9714024C5}"/>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33E839F9-ABA4-117C-199D-4A424D6E6952}"/>
              </a:ext>
            </a:extLst>
          </p:cNvPr>
          <p:cNvSpPr>
            <a:spLocks noGrp="1"/>
          </p:cNvSpPr>
          <p:nvPr>
            <p:ph type="sldNum" sz="quarter" idx="12"/>
          </p:nvPr>
        </p:nvSpPr>
        <p:spPr/>
        <p:txBody>
          <a:bodyPr/>
          <a:lstStyle/>
          <a:p>
            <a:fld id="{5DB5036F-1FF2-46C4-8D2B-59C7E3B91952}" type="slidenum">
              <a:rPr lang="en-US" smtClean="0"/>
              <a:pPr/>
              <a:t>54</a:t>
            </a:fld>
            <a:endParaRPr lang="en-US"/>
          </a:p>
        </p:txBody>
      </p:sp>
    </p:spTree>
    <p:extLst>
      <p:ext uri="{BB962C8B-B14F-4D97-AF65-F5344CB8AC3E}">
        <p14:creationId xmlns:p14="http://schemas.microsoft.com/office/powerpoint/2010/main" val="15380387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59EC9-F9F5-2A36-1917-EA7D4193A8E2}"/>
              </a:ext>
            </a:extLst>
          </p:cNvPr>
          <p:cNvSpPr>
            <a:spLocks noGrp="1"/>
          </p:cNvSpPr>
          <p:nvPr>
            <p:ph type="title"/>
          </p:nvPr>
        </p:nvSpPr>
        <p:spPr/>
        <p:txBody>
          <a:bodyPr/>
          <a:lstStyle/>
          <a:p>
            <a:r>
              <a:rPr lang="en-US" dirty="0"/>
              <a:t>4. Acquisition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597079A-8174-7C6F-0BCC-6CD46FC6ED2E}"/>
                  </a:ext>
                </a:extLst>
              </p:cNvPr>
              <p:cNvSpPr>
                <a:spLocks noGrp="1"/>
              </p:cNvSpPr>
              <p:nvPr>
                <p:ph idx="1"/>
              </p:nvPr>
            </p:nvSpPr>
            <p:spPr>
              <a:xfrm>
                <a:off x="98474" y="914399"/>
                <a:ext cx="11985674" cy="5441952"/>
              </a:xfrm>
            </p:spPr>
            <p:txBody>
              <a:bodyPr>
                <a:noAutofit/>
              </a:bodyPr>
              <a:lstStyle/>
              <a:p>
                <a:pPr marL="0" indent="0">
                  <a:buNone/>
                </a:pPr>
                <a:r>
                  <a:rPr lang="en-US" sz="2000" dirty="0">
                    <a:effectLst/>
                    <a:latin typeface="Times New Roman" panose="02020603050405020304" pitchFamily="18" charset="0"/>
                    <a:ea typeface="SimSun" panose="02010600030101010101" pitchFamily="2" charset="-122"/>
                  </a:rPr>
                  <a:t>When the PDF of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is standardized,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 </a:t>
                </a:r>
                <a:r>
                  <a:rPr lang="en-US" sz="2000" i="1" dirty="0" err="1">
                    <a:effectLst/>
                    <a:latin typeface="Times New Roman" panose="02020603050405020304" pitchFamily="18" charset="0"/>
                    <a:ea typeface="SimSun" panose="02010600030101010101" pitchFamily="2" charset="-122"/>
                  </a:rPr>
                  <a:t>μ</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err="1">
                    <a:effectLst/>
                    <a:latin typeface="Times New Roman" panose="02020603050405020304" pitchFamily="18" charset="0"/>
                    <a:ea typeface="SimSun" panose="02010600030101010101" pitchFamily="2" charset="-122"/>
                  </a:rPr>
                  <a:t>σ</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z</a:t>
                </a:r>
                <a:r>
                  <a:rPr lang="en-US" sz="2000" dirty="0">
                    <a:effectLst/>
                    <a:latin typeface="Times New Roman" panose="02020603050405020304" pitchFamily="18" charset="0"/>
                    <a:ea typeface="SimSun" panose="02010600030101010101" pitchFamily="2" charset="-122"/>
                  </a:rPr>
                  <a:t> then the improvement function is rewritten:</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𝐼</m:t>
                      </m:r>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max</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e>
                      </m:d>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4.3</m:t>
                          </m:r>
                        </m:e>
                      </m:d>
                    </m:oMath>
                  </m:oMathPara>
                </a14:m>
                <a:endParaRPr lang="en-US" sz="2000" dirty="0"/>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Probability of improvement (PI) technique defines acquisition function as the probability of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&gt; 0, which means that the probability of the event that next candidate of target maximizer is larger than the old one must be maximized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Shahriari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Swersky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Wang, Adams, &amp; Freitas, 2016, p. 160).</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PI</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𝐼</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&gt;0</m:t>
                          </m:r>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000" dirty="0">
                    <a:effectLst/>
                    <a:latin typeface="Times New Roman" panose="02020603050405020304" pitchFamily="18" charset="0"/>
                    <a:ea typeface="SimSun" panose="02010600030101010101" pitchFamily="2" charset="-122"/>
                  </a:rPr>
                  <a:t>Note, notation </a:t>
                </a:r>
                <a:r>
                  <a:rPr lang="en-US" sz="2000" i="1" dirty="0">
                    <a:effectLst/>
                    <a:latin typeface="Times New Roman" panose="02020603050405020304" pitchFamily="18" charset="0"/>
                    <a:ea typeface="SimSun" panose="02010600030101010101" pitchFamily="2" charset="-122"/>
                  </a:rPr>
                  <a:t>P</a:t>
                </a:r>
                <a:r>
                  <a:rPr lang="en-US" sz="2000" dirty="0">
                    <a:effectLst/>
                    <a:latin typeface="Times New Roman" panose="02020603050405020304" pitchFamily="18" charset="0"/>
                    <a:ea typeface="SimSun" panose="02010600030101010101" pitchFamily="2" charset="-122"/>
                  </a:rPr>
                  <a:t>(.) denotes probability. As a result, PI acquisition function is determined as follows:</a:t>
                </a:r>
              </a:p>
              <a:p>
                <a:pPr marL="0" indent="0">
                  <a:buNone/>
                </a:pPr>
                <a14:m>
                  <m:oMathPara xmlns:m="http://schemas.openxmlformats.org/officeDocument/2006/math">
                    <m:oMathParaPr>
                      <m:jc m:val="right"/>
                    </m:oMathParaPr>
                    <m:oMath xmlns:m="http://schemas.openxmlformats.org/officeDocument/2006/math">
                      <m:sSub>
                        <m:sSubPr>
                          <m:ctrlPr>
                            <a:rPr lang="en-US" sz="2000" i="1" smtClean="0">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PI</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2000" i="1">
                              <a:effectLst/>
                              <a:latin typeface="Cambria Math" panose="02040503050406030204" pitchFamily="18" charset="0"/>
                            </a:rPr>
                          </m:ctrlPr>
                        </m:dPr>
                        <m:e>
                          <m:f>
                            <m:fPr>
                              <m:ctrlPr>
                                <a:rPr lang="en-US" sz="2000" i="1">
                                  <a:effectLst/>
                                  <a:latin typeface="Cambria Math" panose="02040503050406030204" pitchFamily="18" charset="0"/>
                                </a:rPr>
                              </m:ctrlPr>
                            </m:fPr>
                            <m:num>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bSup>
                            </m:num>
                            <m:den>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4.4</m:t>
                          </m:r>
                        </m:e>
                      </m:d>
                    </m:oMath>
                  </m:oMathPara>
                </a14:m>
                <a:endParaRPr lang="en-US" sz="2000" dirty="0"/>
              </a:p>
              <a:p>
                <a:pPr marL="0" marR="0" indent="0" algn="just">
                  <a:spcBef>
                    <a:spcPts val="0"/>
                  </a:spcBef>
                  <a:spcAft>
                    <a:spcPts val="0"/>
                  </a:spcAft>
                  <a:buNone/>
                </a:pPr>
                <a:r>
                  <a:rPr lang="en-US" sz="1900" dirty="0">
                    <a:effectLst/>
                    <a:ea typeface="SimSun" panose="02010600030101010101" pitchFamily="2" charset="-122"/>
                    <a:cs typeface="Times New Roman" panose="02020603050405020304" pitchFamily="18" charset="0"/>
                  </a:rPr>
                  <a:t>Proof,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PI</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𝐼</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&gt;0</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&gt;0</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r>
                          <a:rPr lang="en-US" sz="1900" i="1">
                            <a:effectLst/>
                            <a:latin typeface="Cambria Math" panose="02040503050406030204" pitchFamily="18" charset="0"/>
                            <a:ea typeface="SimSun" panose="02010600030101010101" pitchFamily="2" charset="-122"/>
                            <a:cs typeface="Times New Roman" panose="02020603050405020304" pitchFamily="18" charset="0"/>
                          </a:rPr>
                          <m:t>&gt;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num>
                          <m:den>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r>
                          <a:rPr lang="en-US" sz="1900" i="1">
                            <a:effectLst/>
                            <a:latin typeface="Cambria Math" panose="02040503050406030204" pitchFamily="18" charset="0"/>
                            <a:ea typeface="SimSun" panose="02010600030101010101" pitchFamily="2" charset="-122"/>
                            <a:cs typeface="Times New Roman" panose="02020603050405020304" pitchFamily="18" charset="0"/>
                          </a:rPr>
                          <m:t>&gt;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num>
                          <m:den>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bSup>
                          </m:num>
                          <m:den>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oMath>
                </a14:m>
                <a:endParaRPr lang="en-US" sz="1900" dirty="0">
                  <a:effectLst/>
                  <a:ea typeface="SimSu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Due</m:t>
                          </m:r>
                          <m:r>
                            <a:rPr lang="en-US" sz="200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to</m:t>
                          </m:r>
                          <m:r>
                            <a:rPr lang="en-US" sz="2000" i="1">
                              <a:effectLst/>
                              <a:latin typeface="Cambria Math" panose="02040503050406030204" pitchFamily="18" charset="0"/>
                              <a:ea typeface="SimSun" panose="02010600030101010101" pitchFamily="2" charset="-122"/>
                              <a:cs typeface="Times New Roman" panose="02020603050405020304" pitchFamily="18" charset="0"/>
                            </a:rPr>
                            <m:t> </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r>
                                <a:rPr lang="en-US" sz="2000" i="1">
                                  <a:effectLst/>
                                  <a:latin typeface="Cambria Math" panose="02040503050406030204" pitchFamily="18" charset="0"/>
                                  <a:ea typeface="SimSun" panose="02010600030101010101" pitchFamily="2" charset="-122"/>
                                  <a:cs typeface="Times New Roman" panose="02020603050405020304" pitchFamily="18" charset="0"/>
                                </a:rPr>
                                <m:t>&gt;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e>
                          </m:d>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2000" dirty="0"/>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Therefore, the maximizer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of PI acquisition function</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 NBO algorithm at current iteration is determined as follows:</a:t>
                </a:r>
              </a:p>
              <a:p>
                <a:pPr marL="0" indent="0">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00" i="1">
                              <a:effectLst/>
                              <a:latin typeface="Cambria Math" panose="02040503050406030204" pitchFamily="18" charset="0"/>
                            </a:rPr>
                          </m:ctrlPr>
                        </m:funcPr>
                        <m:fName>
                          <m:limLow>
                            <m:limLowPr>
                              <m:ctrlPr>
                                <a:rPr lang="en-US" sz="2000" i="1">
                                  <a:effectLst/>
                                  <a:latin typeface="Cambria Math" panose="02040503050406030204" pitchFamily="18" charset="0"/>
                                </a:rPr>
                              </m:ctrlPr>
                            </m:limLow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2000" i="1">
                                  <a:effectLst/>
                                  <a:latin typeface="Cambria Math" panose="02040503050406030204" pitchFamily="18" charset="0"/>
                                </a:rPr>
                              </m:ctrlPr>
                            </m:dPr>
                            <m:e>
                              <m:f>
                                <m:fPr>
                                  <m:ctrlPr>
                                    <a:rPr lang="en-US" sz="2000" i="1">
                                      <a:effectLst/>
                                      <a:latin typeface="Cambria Math" panose="02040503050406030204" pitchFamily="18" charset="0"/>
                                    </a:rPr>
                                  </m:ctrlPr>
                                </m:fPr>
                                <m:num>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bSup>
                                </m:num>
                                <m:den>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e>
                      </m:func>
                    </m:oMath>
                  </m:oMathPara>
                </a14:m>
                <a:endParaRPr lang="en-US" sz="2000" dirty="0"/>
              </a:p>
            </p:txBody>
          </p:sp>
        </mc:Choice>
        <mc:Fallback>
          <p:sp>
            <p:nvSpPr>
              <p:cNvPr id="3" name="Content Placeholder 2">
                <a:extLst>
                  <a:ext uri="{FF2B5EF4-FFF2-40B4-BE49-F238E27FC236}">
                    <a16:creationId xmlns:a16="http://schemas.microsoft.com/office/drawing/2014/main" id="{2597079A-8174-7C6F-0BCC-6CD46FC6ED2E}"/>
                  </a:ext>
                </a:extLst>
              </p:cNvPr>
              <p:cNvSpPr>
                <a:spLocks noGrp="1" noRot="1" noChangeAspect="1" noMove="1" noResize="1" noEditPoints="1" noAdjustHandles="1" noChangeArrowheads="1" noChangeShapeType="1" noTextEdit="1"/>
              </p:cNvSpPr>
              <p:nvPr>
                <p:ph idx="1"/>
              </p:nvPr>
            </p:nvSpPr>
            <p:spPr>
              <a:xfrm>
                <a:off x="98474" y="914399"/>
                <a:ext cx="11985674" cy="5441952"/>
              </a:xfrm>
              <a:blipFill>
                <a:blip r:embed="rId2"/>
                <a:stretch>
                  <a:fillRect l="-509" t="-560" r="-56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3D781AE-4C30-0596-9857-BECE22AED4D3}"/>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B82CBA56-8962-CDFA-F959-47C88AB54883}"/>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DCB1C294-C1A0-BD6A-526F-D0D7965EACD0}"/>
              </a:ext>
            </a:extLst>
          </p:cNvPr>
          <p:cNvSpPr>
            <a:spLocks noGrp="1"/>
          </p:cNvSpPr>
          <p:nvPr>
            <p:ph type="sldNum" sz="quarter" idx="12"/>
          </p:nvPr>
        </p:nvSpPr>
        <p:spPr/>
        <p:txBody>
          <a:bodyPr/>
          <a:lstStyle/>
          <a:p>
            <a:fld id="{5DB5036F-1FF2-46C4-8D2B-59C7E3B91952}" type="slidenum">
              <a:rPr lang="en-US" smtClean="0"/>
              <a:pPr/>
              <a:t>55</a:t>
            </a:fld>
            <a:endParaRPr lang="en-US"/>
          </a:p>
        </p:txBody>
      </p:sp>
    </p:spTree>
    <p:extLst>
      <p:ext uri="{BB962C8B-B14F-4D97-AF65-F5344CB8AC3E}">
        <p14:creationId xmlns:p14="http://schemas.microsoft.com/office/powerpoint/2010/main" val="2802714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FA3F6-D3BB-7752-27E4-765D5E89EC6F}"/>
              </a:ext>
            </a:extLst>
          </p:cNvPr>
          <p:cNvSpPr>
            <a:spLocks noGrp="1"/>
          </p:cNvSpPr>
          <p:nvPr>
            <p:ph type="title"/>
          </p:nvPr>
        </p:nvSpPr>
        <p:spPr/>
        <p:txBody>
          <a:bodyPr/>
          <a:lstStyle/>
          <a:p>
            <a:r>
              <a:rPr lang="en-US" dirty="0"/>
              <a:t>4. Acquisition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BDB508B-013A-D56E-9299-327CC14573A7}"/>
                  </a:ext>
                </a:extLst>
              </p:cNvPr>
              <p:cNvSpPr>
                <a:spLocks noGrp="1"/>
              </p:cNvSpPr>
              <p:nvPr>
                <p:ph idx="1"/>
              </p:nvPr>
            </p:nvSpPr>
            <p:spPr>
              <a:xfrm>
                <a:off x="168811" y="914399"/>
                <a:ext cx="11844997" cy="5176066"/>
              </a:xfrm>
            </p:spPr>
            <p:txBody>
              <a:bodyPr>
                <a:normAutofit/>
              </a:bodyPr>
              <a:lstStyle/>
              <a:p>
                <a:pPr marL="0" marR="0" indent="0" algn="just">
                  <a:spcBef>
                    <a:spcPts val="0"/>
                  </a:spcBef>
                  <a:spcAft>
                    <a:spcPts val="0"/>
                  </a:spcAft>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Expected improvement (EI) technique defines acquisition function as expectation of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which means that the mean of the event that next candidate of target maximizer is larger than the old one must be maximized.</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EI</m:t>
                          </m:r>
                        </m:sub>
                      </m:sSub>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i="1">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2400" i="1">
                              <a:effectLst/>
                              <a:latin typeface="Cambria Math" panose="02040503050406030204" pitchFamily="18" charset="0"/>
                              <a:ea typeface="SimSun" panose="02010600030101010101" pitchFamily="2" charset="-122"/>
                              <a:cs typeface="Times New Roman" panose="02020603050405020304" pitchFamily="18" charset="0"/>
                            </a:rPr>
                            <m:t>𝐼</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𝑑𝑧</m:t>
                          </m:r>
                        </m:e>
                      </m:nary>
                      <m:r>
                        <a:rPr lang="en-US" sz="24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up>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max</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𝑧</m:t>
                              </m:r>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400" i="1">
                                  <a:effectLst/>
                                  <a:latin typeface="Cambria Math" panose="02040503050406030204" pitchFamily="18" charset="0"/>
                                  <a:ea typeface="SimSun" panose="02010600030101010101" pitchFamily="2" charset="-122"/>
                                  <a:cs typeface="Times New Roman" panose="02020603050405020304" pitchFamily="18" charset="0"/>
                                </a:rPr>
                                <m:t>,0</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𝑑𝑧</m:t>
                          </m:r>
                        </m:e>
                      </m:nary>
                    </m:oMath>
                  </m:oMathPara>
                </a14:m>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400" dirty="0">
                    <a:effectLst/>
                    <a:latin typeface="Times New Roman" panose="02020603050405020304" pitchFamily="18" charset="0"/>
                    <a:ea typeface="SimSun" panose="02010600030101010101" pitchFamily="2" charset="-122"/>
                  </a:rPr>
                  <a:t>Note, such expectation of </a:t>
                </a:r>
                <a:r>
                  <a:rPr lang="en-US" sz="2400" i="1" dirty="0">
                    <a:effectLst/>
                    <a:latin typeface="Times New Roman" panose="02020603050405020304" pitchFamily="18" charset="0"/>
                    <a:ea typeface="SimSun" panose="02010600030101010101" pitchFamily="2" charset="-122"/>
                  </a:rPr>
                  <a:t>I</a:t>
                </a:r>
                <a:r>
                  <a:rPr lang="en-US" sz="2400" dirty="0">
                    <a:effectLst/>
                    <a:latin typeface="Times New Roman" panose="02020603050405020304" pitchFamily="18" charset="0"/>
                    <a:ea typeface="SimSun" panose="02010600030101010101" pitchFamily="2" charset="-122"/>
                  </a:rPr>
                  <a:t>(</a:t>
                </a:r>
                <a:r>
                  <a:rPr lang="en-US" sz="2400" b="1" i="1" dirty="0">
                    <a:effectLst/>
                    <a:latin typeface="Times New Roman" panose="02020603050405020304" pitchFamily="18" charset="0"/>
                    <a:ea typeface="SimSun" panose="02010600030101010101" pitchFamily="2" charset="-122"/>
                  </a:rPr>
                  <a:t>x</a:t>
                </a:r>
                <a:r>
                  <a:rPr lang="en-US" sz="2400" dirty="0">
                    <a:effectLst/>
                    <a:latin typeface="Times New Roman" panose="02020603050405020304" pitchFamily="18" charset="0"/>
                    <a:ea typeface="SimSun" panose="02010600030101010101" pitchFamily="2" charset="-122"/>
                  </a:rPr>
                  <a:t>) is determined with the standard PDF </a:t>
                </a:r>
                <a:r>
                  <a:rPr lang="en-US" sz="2400" i="1" dirty="0">
                    <a:effectLst/>
                    <a:latin typeface="Times New Roman" panose="02020603050405020304" pitchFamily="18" charset="0"/>
                    <a:ea typeface="SimSun" panose="02010600030101010101" pitchFamily="2" charset="-122"/>
                  </a:rPr>
                  <a:t>ϕ</a:t>
                </a:r>
                <a:r>
                  <a:rPr lang="en-US" sz="2400" dirty="0">
                    <a:effectLst/>
                    <a:latin typeface="Times New Roman" panose="02020603050405020304" pitchFamily="18" charset="0"/>
                    <a:ea typeface="SimSun" panose="02010600030101010101" pitchFamily="2" charset="-122"/>
                  </a:rPr>
                  <a:t>(</a:t>
                </a:r>
                <a:r>
                  <a:rPr lang="en-US" sz="2400" i="1" dirty="0">
                    <a:effectLst/>
                    <a:latin typeface="Times New Roman" panose="02020603050405020304" pitchFamily="18" charset="0"/>
                    <a:ea typeface="SimSun" panose="02010600030101010101" pitchFamily="2" charset="-122"/>
                  </a:rPr>
                  <a:t>z</a:t>
                </a:r>
                <a:r>
                  <a:rPr lang="en-US" sz="2400" dirty="0">
                    <a:effectLst/>
                    <a:latin typeface="Times New Roman" panose="02020603050405020304" pitchFamily="18" charset="0"/>
                    <a:ea typeface="SimSun" panose="02010600030101010101" pitchFamily="2" charset="-122"/>
                  </a:rPr>
                  <a:t>) given </a:t>
                </a:r>
                <a:r>
                  <a:rPr lang="en-US" sz="2400" i="1" dirty="0">
                    <a:effectLst/>
                    <a:latin typeface="Times New Roman" panose="02020603050405020304" pitchFamily="18" charset="0"/>
                    <a:ea typeface="SimSun" panose="02010600030101010101" pitchFamily="2" charset="-122"/>
                  </a:rPr>
                  <a:t>y</a:t>
                </a:r>
                <a:r>
                  <a:rPr lang="en-US" sz="2400" baseline="-25000" dirty="0">
                    <a:effectLst/>
                    <a:latin typeface="Times New Roman" panose="02020603050405020304" pitchFamily="18" charset="0"/>
                    <a:ea typeface="SimSun" panose="02010600030101010101" pitchFamily="2" charset="-122"/>
                  </a:rPr>
                  <a:t>1:</a:t>
                </a:r>
                <a:r>
                  <a:rPr lang="en-US" sz="2400" i="1" baseline="-25000" dirty="0">
                    <a:effectLst/>
                    <a:latin typeface="Times New Roman" panose="02020603050405020304" pitchFamily="18" charset="0"/>
                    <a:ea typeface="SimSun" panose="02010600030101010101" pitchFamily="2" charset="-122"/>
                  </a:rPr>
                  <a:t>n</a:t>
                </a:r>
                <a:r>
                  <a:rPr lang="en-US" sz="2400" dirty="0">
                    <a:effectLst/>
                    <a:latin typeface="Times New Roman" panose="02020603050405020304" pitchFamily="18" charset="0"/>
                    <a:ea typeface="SimSun" panose="02010600030101010101" pitchFamily="2" charset="-122"/>
                  </a:rPr>
                  <a:t>, </a:t>
                </a:r>
                <a:r>
                  <a:rPr lang="en-US" sz="2400" b="1" i="1" dirty="0">
                    <a:effectLst/>
                    <a:latin typeface="Times New Roman" panose="02020603050405020304" pitchFamily="18" charset="0"/>
                    <a:ea typeface="SimSun" panose="02010600030101010101" pitchFamily="2" charset="-122"/>
                  </a:rPr>
                  <a:t>x</a:t>
                </a:r>
                <a:r>
                  <a:rPr lang="en-US" sz="2400" baseline="-25000" dirty="0">
                    <a:effectLst/>
                    <a:latin typeface="Times New Roman" panose="02020603050405020304" pitchFamily="18" charset="0"/>
                    <a:ea typeface="SimSun" panose="02010600030101010101" pitchFamily="2" charset="-122"/>
                  </a:rPr>
                  <a:t>1:</a:t>
                </a:r>
                <a:r>
                  <a:rPr lang="en-US" sz="2400" i="1" baseline="-25000" dirty="0">
                    <a:effectLst/>
                    <a:latin typeface="Times New Roman" panose="02020603050405020304" pitchFamily="18" charset="0"/>
                    <a:ea typeface="SimSun" panose="02010600030101010101" pitchFamily="2" charset="-122"/>
                  </a:rPr>
                  <a:t>n</a:t>
                </a:r>
                <a:r>
                  <a:rPr lang="en-US" sz="2400" dirty="0">
                    <a:effectLst/>
                    <a:latin typeface="Times New Roman" panose="02020603050405020304" pitchFamily="18" charset="0"/>
                    <a:ea typeface="SimSun" panose="02010600030101010101" pitchFamily="2" charset="-122"/>
                  </a:rPr>
                  <a:t>, and </a:t>
                </a:r>
                <a:r>
                  <a:rPr lang="en-US" sz="2400" b="1" i="1" dirty="0">
                    <a:effectLst/>
                    <a:latin typeface="Times New Roman" panose="02020603050405020304" pitchFamily="18" charset="0"/>
                    <a:ea typeface="SimSun" panose="02010600030101010101" pitchFamily="2" charset="-122"/>
                  </a:rPr>
                  <a:t>x</a:t>
                </a:r>
                <a:r>
                  <a:rPr lang="en-US" sz="2400" dirty="0">
                    <a:effectLst/>
                    <a:latin typeface="Times New Roman" panose="02020603050405020304" pitchFamily="18" charset="0"/>
                    <a:ea typeface="SimSun" panose="02010600030101010101" pitchFamily="2" charset="-122"/>
                  </a:rPr>
                  <a:t>. As a result, EI acquisition function is determined as follows (Frazier, 2018, p. 7):</a:t>
                </a:r>
              </a:p>
              <a:p>
                <a:pPr marL="0" indent="0">
                  <a:buNone/>
                </a:pPr>
                <a14:m>
                  <m:oMathPara xmlns:m="http://schemas.openxmlformats.org/officeDocument/2006/math">
                    <m:oMathParaPr>
                      <m:jc m:val="right"/>
                    </m:oMathParaPr>
                    <m:oMath xmlns:m="http://schemas.openxmlformats.org/officeDocument/2006/math">
                      <m:sSub>
                        <m:sSubPr>
                          <m:ctrlPr>
                            <a:rPr lang="en-US" sz="2400" i="1" smtClean="0">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EI</m:t>
                          </m:r>
                        </m:sub>
                      </m:sSub>
                      <m:d>
                        <m:dPr>
                          <m:ctrlPr>
                            <a:rPr lang="en-US" sz="2400" i="1">
                              <a:effectLst/>
                              <a:latin typeface="Cambria Math" panose="020405030504060302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400" i="1">
                              <a:effectLst/>
                              <a:latin typeface="Cambria Math" panose="02040503050406030204" pitchFamily="18" charset="0"/>
                            </a:rPr>
                          </m:ctrlPr>
                        </m:dPr>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400" i="1">
                                  <a:effectLst/>
                                  <a:latin typeface="Cambria Math" panose="020405030504060302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up>
                          </m:sSubSup>
                        </m:e>
                      </m:d>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2400" i="1">
                              <a:effectLst/>
                              <a:latin typeface="Cambria Math" panose="02040503050406030204" pitchFamily="18" charset="0"/>
                            </a:rPr>
                          </m:ctrlPr>
                        </m:dPr>
                        <m:e>
                          <m:f>
                            <m:fPr>
                              <m:ctrlPr>
                                <a:rPr lang="en-US" sz="2400" i="1">
                                  <a:effectLst/>
                                  <a:latin typeface="Cambria Math" panose="02040503050406030204" pitchFamily="18" charset="0"/>
                                </a:rPr>
                              </m:ctrlPr>
                            </m:fPr>
                            <m:num>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400" i="1">
                                      <a:effectLst/>
                                      <a:latin typeface="Cambria Math" panose="020405030504060302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up>
                              </m:sSubSup>
                            </m:num>
                            <m:den>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400" i="1">
                                      <a:effectLst/>
                                      <a:latin typeface="Cambria Math" panose="020405030504060302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400" i="1">
                              <a:effectLst/>
                              <a:latin typeface="Cambria Math" panose="020405030504060302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400" i="1">
                              <a:effectLst/>
                              <a:latin typeface="Cambria Math" panose="02040503050406030204" pitchFamily="18" charset="0"/>
                            </a:rPr>
                          </m:ctrlPr>
                        </m:dPr>
                        <m:e>
                          <m:f>
                            <m:fPr>
                              <m:ctrlPr>
                                <a:rPr lang="en-US" sz="2400" i="1">
                                  <a:effectLst/>
                                  <a:latin typeface="Cambria Math" panose="02040503050406030204" pitchFamily="18" charset="0"/>
                                </a:rPr>
                              </m:ctrlPr>
                            </m:fPr>
                            <m:num>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400" i="1">
                                      <a:effectLst/>
                                      <a:latin typeface="Cambria Math" panose="020405030504060302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up>
                              </m:sSubSup>
                            </m:num>
                            <m:den>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400" i="1">
                                      <a:effectLst/>
                                      <a:latin typeface="Cambria Math" panose="02040503050406030204" pitchFamily="18" charset="0"/>
                                    </a:rPr>
                                  </m:ctrlPr>
                                </m:dPr>
                                <m:e>
                                  <m:r>
                                    <a:rPr lang="en-US" sz="24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r>
                        <a:rPr lang="en-US" sz="24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4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b="0" i="1" smtClean="0">
                              <a:effectLst/>
                              <a:latin typeface="Cambria Math" panose="02040503050406030204" pitchFamily="18" charset="0"/>
                              <a:ea typeface="SimSun" panose="02010600030101010101" pitchFamily="2" charset="-122"/>
                              <a:cs typeface="Times New Roman" panose="02020603050405020304" pitchFamily="18" charset="0"/>
                            </a:rPr>
                            <m:t>4.5</m:t>
                          </m:r>
                        </m:e>
                      </m:d>
                    </m:oMath>
                  </m:oMathPara>
                </a14:m>
                <a:endParaRPr lang="en-US" sz="2400" dirty="0"/>
              </a:p>
            </p:txBody>
          </p:sp>
        </mc:Choice>
        <mc:Fallback>
          <p:sp>
            <p:nvSpPr>
              <p:cNvPr id="3" name="Content Placeholder 2">
                <a:extLst>
                  <a:ext uri="{FF2B5EF4-FFF2-40B4-BE49-F238E27FC236}">
                    <a16:creationId xmlns:a16="http://schemas.microsoft.com/office/drawing/2014/main" id="{BBDB508B-013A-D56E-9299-327CC14573A7}"/>
                  </a:ext>
                </a:extLst>
              </p:cNvPr>
              <p:cNvSpPr>
                <a:spLocks noGrp="1" noRot="1" noChangeAspect="1" noMove="1" noResize="1" noEditPoints="1" noAdjustHandles="1" noChangeArrowheads="1" noChangeShapeType="1" noTextEdit="1"/>
              </p:cNvSpPr>
              <p:nvPr>
                <p:ph idx="1"/>
              </p:nvPr>
            </p:nvSpPr>
            <p:spPr>
              <a:xfrm>
                <a:off x="168811" y="914399"/>
                <a:ext cx="11844997" cy="5176066"/>
              </a:xfrm>
              <a:blipFill>
                <a:blip r:embed="rId2"/>
                <a:stretch>
                  <a:fillRect l="-823" t="-942" r="-77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2B5AB81-2D14-7A5F-036E-2C94E6365848}"/>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B48CBC92-348A-7C73-FD40-A01D7FF9B10F}"/>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EFC8F1B0-08C2-EAF3-0450-B6CE8A4666A2}"/>
              </a:ext>
            </a:extLst>
          </p:cNvPr>
          <p:cNvSpPr>
            <a:spLocks noGrp="1"/>
          </p:cNvSpPr>
          <p:nvPr>
            <p:ph type="sldNum" sz="quarter" idx="12"/>
          </p:nvPr>
        </p:nvSpPr>
        <p:spPr/>
        <p:txBody>
          <a:bodyPr/>
          <a:lstStyle/>
          <a:p>
            <a:fld id="{5DB5036F-1FF2-46C4-8D2B-59C7E3B91952}" type="slidenum">
              <a:rPr lang="en-US" smtClean="0"/>
              <a:pPr/>
              <a:t>56</a:t>
            </a:fld>
            <a:endParaRPr lang="en-US"/>
          </a:p>
        </p:txBody>
      </p:sp>
    </p:spTree>
    <p:extLst>
      <p:ext uri="{BB962C8B-B14F-4D97-AF65-F5344CB8AC3E}">
        <p14:creationId xmlns:p14="http://schemas.microsoft.com/office/powerpoint/2010/main" val="27660770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8F62F-C9D2-D45B-CB8B-BB829A3D0FDA}"/>
              </a:ext>
            </a:extLst>
          </p:cNvPr>
          <p:cNvSpPr>
            <a:spLocks noGrp="1"/>
          </p:cNvSpPr>
          <p:nvPr>
            <p:ph type="title"/>
          </p:nvPr>
        </p:nvSpPr>
        <p:spPr/>
        <p:txBody>
          <a:bodyPr/>
          <a:lstStyle/>
          <a:p>
            <a:r>
              <a:rPr lang="en-US" dirty="0"/>
              <a:t>4. Acquisition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9123CB-992B-9366-529B-0342AAF5B5D5}"/>
                  </a:ext>
                </a:extLst>
              </p:cNvPr>
              <p:cNvSpPr>
                <a:spLocks noGrp="1"/>
              </p:cNvSpPr>
              <p:nvPr>
                <p:ph idx="1"/>
              </p:nvPr>
            </p:nvSpPr>
            <p:spPr>
              <a:xfrm>
                <a:off x="112542" y="914399"/>
                <a:ext cx="11943470" cy="5176066"/>
              </a:xfrm>
            </p:spPr>
            <p:txBody>
              <a:bodyPr>
                <a:no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Proof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Kamperis</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2021),</a:t>
                </a:r>
              </a:p>
              <a:p>
                <a:pPr marL="0" marR="0" indent="0" algn="just">
                  <a:spcBef>
                    <a:spcPts val="0"/>
                  </a:spcBef>
                  <a:spcAft>
                    <a:spcPts val="0"/>
                  </a:spcAft>
                  <a:buNone/>
                </a:pPr>
                <a14:m>
                  <m:oMathPara xmlns:m="http://schemas.openxmlformats.org/officeDocument/2006/math">
                    <m:oMathParaPr>
                      <m:jc m:val="left"/>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EI</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max</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𝑑𝑧</m:t>
                          </m:r>
                        </m:e>
                      </m:nary>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b>
                        <m:sup>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sup>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max</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𝑑𝑧</m:t>
                          </m:r>
                        </m:e>
                      </m:nary>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max</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𝑑𝑧</m:t>
                          </m:r>
                        </m:e>
                      </m:nary>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Let</m:t>
                          </m:r>
                          <m:r>
                            <a:rPr lang="en-US" sz="2000" i="1">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num>
                            <m:den>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bSup>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𝑑𝑧</m:t>
                          </m:r>
                        </m:e>
                      </m:nary>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Due</m:t>
                          </m:r>
                          <m:r>
                            <a:rPr lang="en-US" sz="200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to</m:t>
                          </m:r>
                          <m:r>
                            <a:rPr lang="en-US" sz="2000" i="1">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max</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e>
                          </m:d>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bSup>
                        </m:e>
                      </m:d>
                      <m:nary>
                        <m:naryPr>
                          <m:limLoc m:val="undOvr"/>
                          <m:ctrlPr>
                            <a:rPr lang="en-US" sz="2000" i="1">
                              <a:effectLst/>
                              <a:latin typeface="Cambria Math" panose="02040503050406030204" pitchFamily="18" charset="0"/>
                            </a:rPr>
                          </m:ctrlPr>
                        </m:naryPr>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𝑑𝑧</m:t>
                          </m:r>
                        </m:e>
                      </m:nary>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nary>
                        <m:naryPr>
                          <m:limLoc m:val="undOvr"/>
                          <m:ctrlPr>
                            <a:rPr lang="en-US" sz="2000" i="1">
                              <a:effectLst/>
                              <a:latin typeface="Cambria Math" panose="02040503050406030204" pitchFamily="18" charset="0"/>
                            </a:rPr>
                          </m:ctrlPr>
                        </m:naryPr>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𝑑𝑧</m:t>
                          </m:r>
                        </m:e>
                      </m:nary>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000" dirty="0"/>
              </a:p>
            </p:txBody>
          </p:sp>
        </mc:Choice>
        <mc:Fallback>
          <p:sp>
            <p:nvSpPr>
              <p:cNvPr id="3" name="Content Placeholder 2">
                <a:extLst>
                  <a:ext uri="{FF2B5EF4-FFF2-40B4-BE49-F238E27FC236}">
                    <a16:creationId xmlns:a16="http://schemas.microsoft.com/office/drawing/2014/main" id="{E39123CB-992B-9366-529B-0342AAF5B5D5}"/>
                  </a:ext>
                </a:extLst>
              </p:cNvPr>
              <p:cNvSpPr>
                <a:spLocks noGrp="1" noRot="1" noChangeAspect="1" noMove="1" noResize="1" noEditPoints="1" noAdjustHandles="1" noChangeArrowheads="1" noChangeShapeType="1" noTextEdit="1"/>
              </p:cNvSpPr>
              <p:nvPr>
                <p:ph idx="1"/>
              </p:nvPr>
            </p:nvSpPr>
            <p:spPr>
              <a:xfrm>
                <a:off x="112542" y="914399"/>
                <a:ext cx="11943470" cy="5176066"/>
              </a:xfrm>
              <a:blipFill>
                <a:blip r:embed="rId2"/>
                <a:stretch>
                  <a:fillRect l="-510" t="-58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705643F-88D6-C626-D83B-FD01D6E67EB0}"/>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75AA04FD-276F-4CBE-22B3-98C8A8D45EBD}"/>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33A148AD-EBEB-4339-D246-471EC245C7A3}"/>
              </a:ext>
            </a:extLst>
          </p:cNvPr>
          <p:cNvSpPr>
            <a:spLocks noGrp="1"/>
          </p:cNvSpPr>
          <p:nvPr>
            <p:ph type="sldNum" sz="quarter" idx="12"/>
          </p:nvPr>
        </p:nvSpPr>
        <p:spPr/>
        <p:txBody>
          <a:bodyPr/>
          <a:lstStyle/>
          <a:p>
            <a:fld id="{5DB5036F-1FF2-46C4-8D2B-59C7E3B91952}" type="slidenum">
              <a:rPr lang="en-US" smtClean="0"/>
              <a:pPr/>
              <a:t>57</a:t>
            </a:fld>
            <a:endParaRPr lang="en-US"/>
          </a:p>
        </p:txBody>
      </p:sp>
    </p:spTree>
    <p:extLst>
      <p:ext uri="{BB962C8B-B14F-4D97-AF65-F5344CB8AC3E}">
        <p14:creationId xmlns:p14="http://schemas.microsoft.com/office/powerpoint/2010/main" val="19957797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9089-3352-7F26-F020-26CD1EBA7107}"/>
              </a:ext>
            </a:extLst>
          </p:cNvPr>
          <p:cNvSpPr>
            <a:spLocks noGrp="1"/>
          </p:cNvSpPr>
          <p:nvPr>
            <p:ph type="title"/>
          </p:nvPr>
        </p:nvSpPr>
        <p:spPr/>
        <p:txBody>
          <a:bodyPr/>
          <a:lstStyle/>
          <a:p>
            <a:r>
              <a:rPr lang="en-US" dirty="0"/>
              <a:t>4. Acquisition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9820352-A602-4DD0-4869-2C67436096F4}"/>
                  </a:ext>
                </a:extLst>
              </p:cNvPr>
              <p:cNvSpPr>
                <a:spLocks noGrp="1"/>
              </p:cNvSpPr>
              <p:nvPr>
                <p:ph idx="1"/>
              </p:nvPr>
            </p:nvSpPr>
            <p:spPr>
              <a:xfrm>
                <a:off x="112542" y="914399"/>
                <a:ext cx="11943470" cy="5176066"/>
              </a:xfrm>
            </p:spPr>
            <p:txBody>
              <a:bodyPr>
                <a:noAutofit/>
              </a:bodyPr>
              <a:lstStyle/>
              <a:p>
                <a:pPr marL="0"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100" i="1" smtClean="0">
                          <a:effectLst/>
                          <a:latin typeface="Cambria Math" panose="02040503050406030204" pitchFamily="18" charset="0"/>
                          <a:ea typeface="SimSun" panose="02010600030101010101" pitchFamily="2" charset="-122"/>
                        </a:rPr>
                        <m:t>=</m:t>
                      </m:r>
                      <m:d>
                        <m:dPr>
                          <m:ctrlPr>
                            <a:rPr lang="en-US" sz="2100" i="1">
                              <a:effectLst/>
                              <a:latin typeface="Cambria Math" panose="02040503050406030204" pitchFamily="18" charset="0"/>
                              <a:ea typeface="SimSun" panose="02010600030101010101" pitchFamily="2" charset="-122"/>
                            </a:rPr>
                          </m:ctrlPr>
                        </m:dPr>
                        <m:e>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𝜇</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r>
                            <a:rPr lang="en-US" sz="2100" i="1">
                              <a:effectLst/>
                              <a:latin typeface="Cambria Math" panose="02040503050406030204" pitchFamily="18" charset="0"/>
                              <a:ea typeface="SimSun" panose="02010600030101010101" pitchFamily="2" charset="-122"/>
                            </a:rPr>
                            <m:t>−</m:t>
                          </m:r>
                          <m:sSubSup>
                            <m:sSubSupPr>
                              <m:ctrlPr>
                                <a:rPr lang="en-US" sz="2100" i="1">
                                  <a:effectLst/>
                                  <a:latin typeface="Cambria Math" panose="02040503050406030204" pitchFamily="18" charset="0"/>
                                  <a:ea typeface="SimSun" panose="02010600030101010101" pitchFamily="2" charset="-122"/>
                                </a:rPr>
                              </m:ctrlPr>
                            </m:sSubSupPr>
                            <m:e>
                              <m:r>
                                <a:rPr lang="en-US" sz="2100" i="1">
                                  <a:effectLst/>
                                  <a:latin typeface="Cambria Math" panose="02040503050406030204" pitchFamily="18" charset="0"/>
                                  <a:ea typeface="SimSun" panose="02010600030101010101" pitchFamily="2" charset="-122"/>
                                </a:rPr>
                                <m:t>𝑦</m:t>
                              </m:r>
                            </m:e>
                            <m:sub>
                              <m:r>
                                <a:rPr lang="en-US" sz="2100" i="1">
                                  <a:effectLst/>
                                  <a:latin typeface="Cambria Math" panose="02040503050406030204" pitchFamily="18" charset="0"/>
                                  <a:ea typeface="SimSun" panose="02010600030101010101" pitchFamily="2" charset="-122"/>
                                </a:rPr>
                                <m:t>𝑛</m:t>
                              </m:r>
                            </m:sub>
                            <m:sup>
                              <m:r>
                                <a:rPr lang="en-US" sz="2100" i="1">
                                  <a:effectLst/>
                                  <a:latin typeface="Cambria Math" panose="02040503050406030204" pitchFamily="18" charset="0"/>
                                  <a:ea typeface="SimSun" panose="02010600030101010101" pitchFamily="2" charset="-122"/>
                                </a:rPr>
                                <m:t>∗</m:t>
                              </m:r>
                            </m:sup>
                          </m:sSubSup>
                        </m:e>
                      </m:d>
                      <m:r>
                        <m:rPr>
                          <m:sty m:val="p"/>
                        </m:rPr>
                        <a:rPr lang="en-US" sz="2100">
                          <a:effectLst/>
                          <a:latin typeface="Cambria Math" panose="02040503050406030204" pitchFamily="18" charset="0"/>
                          <a:ea typeface="SimSun" panose="02010600030101010101" pitchFamily="2" charset="-122"/>
                        </a:rPr>
                        <m:t>Φ</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e>
                      </m:d>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𝜎</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nary>
                        <m:naryPr>
                          <m:limLoc m:val="undOvr"/>
                          <m:ctrlPr>
                            <a:rPr lang="en-US" sz="2100" i="1">
                              <a:effectLst/>
                              <a:latin typeface="Cambria Math" panose="02040503050406030204" pitchFamily="18" charset="0"/>
                              <a:ea typeface="SimSun" panose="02010600030101010101" pitchFamily="2" charset="-122"/>
                            </a:rPr>
                          </m:ctrlPr>
                        </m:naryPr>
                        <m:sub>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sub>
                        <m:sup>
                          <m:r>
                            <a:rPr lang="en-US" sz="2100" i="1">
                              <a:effectLst/>
                              <a:latin typeface="Cambria Math" panose="02040503050406030204" pitchFamily="18" charset="0"/>
                              <a:ea typeface="SimSun" panose="02010600030101010101" pitchFamily="2" charset="-122"/>
                            </a:rPr>
                            <m:t>+∞</m:t>
                          </m:r>
                        </m:sup>
                        <m:e>
                          <m:r>
                            <a:rPr lang="en-US" sz="2100" i="1">
                              <a:effectLst/>
                              <a:latin typeface="Cambria Math" panose="02040503050406030204" pitchFamily="18" charset="0"/>
                              <a:ea typeface="SimSun" panose="02010600030101010101" pitchFamily="2" charset="-122"/>
                            </a:rPr>
                            <m:t>𝑧</m:t>
                          </m:r>
                          <m:r>
                            <a:rPr lang="en-US" sz="2100" i="1">
                              <a:effectLst/>
                              <a:latin typeface="Cambria Math" panose="02040503050406030204" pitchFamily="18" charset="0"/>
                              <a:ea typeface="SimSun" panose="02010600030101010101" pitchFamily="2" charset="-122"/>
                            </a:rPr>
                            <m:t>𝜙</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𝑧</m:t>
                              </m:r>
                            </m:e>
                          </m:d>
                          <m:r>
                            <a:rPr lang="en-US" sz="2100" i="1">
                              <a:effectLst/>
                              <a:latin typeface="Cambria Math" panose="02040503050406030204" pitchFamily="18" charset="0"/>
                              <a:ea typeface="SimSun" panose="02010600030101010101" pitchFamily="2" charset="-122"/>
                            </a:rPr>
                            <m:t>𝑑𝑧</m:t>
                          </m:r>
                        </m:e>
                      </m:nary>
                    </m:oMath>
                  </m:oMathPara>
                </a14:m>
                <a:endParaRPr lang="en-US" sz="21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d>
                        <m:dPr>
                          <m:ctrlPr>
                            <a:rPr lang="en-US" sz="2100" i="1">
                              <a:effectLst/>
                              <a:latin typeface="Cambria Math" panose="02040503050406030204" pitchFamily="18" charset="0"/>
                              <a:ea typeface="SimSun" panose="02010600030101010101" pitchFamily="2" charset="-122"/>
                            </a:rPr>
                          </m:ctrlPr>
                        </m:dPr>
                        <m:e>
                          <m:r>
                            <m:rPr>
                              <m:sty m:val="p"/>
                            </m:rPr>
                            <a:rPr lang="en-US" sz="2100">
                              <a:effectLst/>
                              <a:latin typeface="Cambria Math" panose="02040503050406030204" pitchFamily="18" charset="0"/>
                              <a:ea typeface="SimSun" panose="02010600030101010101" pitchFamily="2" charset="-122"/>
                            </a:rPr>
                            <m:t>Due</m:t>
                          </m:r>
                          <m:r>
                            <a:rPr lang="en-US" sz="2100">
                              <a:effectLst/>
                              <a:latin typeface="Cambria Math" panose="02040503050406030204" pitchFamily="18" charset="0"/>
                              <a:ea typeface="SimSun" panose="02010600030101010101" pitchFamily="2" charset="-122"/>
                            </a:rPr>
                            <m:t> </m:t>
                          </m:r>
                          <m:r>
                            <m:rPr>
                              <m:sty m:val="p"/>
                            </m:rPr>
                            <a:rPr lang="en-US" sz="2100">
                              <a:effectLst/>
                              <a:latin typeface="Cambria Math" panose="02040503050406030204" pitchFamily="18" charset="0"/>
                              <a:ea typeface="SimSun" panose="02010600030101010101" pitchFamily="2" charset="-122"/>
                            </a:rPr>
                            <m:t>to</m:t>
                          </m:r>
                          <m:nary>
                            <m:naryPr>
                              <m:limLoc m:val="undOvr"/>
                              <m:ctrlPr>
                                <a:rPr lang="en-US" sz="2100" i="1">
                                  <a:effectLst/>
                                  <a:latin typeface="Cambria Math" panose="02040503050406030204" pitchFamily="18" charset="0"/>
                                  <a:ea typeface="SimSun" panose="02010600030101010101" pitchFamily="2" charset="-122"/>
                                </a:rPr>
                              </m:ctrlPr>
                            </m:naryPr>
                            <m:sub>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sub>
                            <m:sup>
                              <m:r>
                                <a:rPr lang="en-US" sz="2100" i="1">
                                  <a:effectLst/>
                                  <a:latin typeface="Cambria Math" panose="02040503050406030204" pitchFamily="18" charset="0"/>
                                  <a:ea typeface="SimSun" panose="02010600030101010101" pitchFamily="2" charset="-122"/>
                                </a:rPr>
                                <m:t>+∞</m:t>
                              </m:r>
                            </m:sup>
                            <m:e>
                              <m:r>
                                <a:rPr lang="en-US" sz="2100" i="1">
                                  <a:effectLst/>
                                  <a:latin typeface="Cambria Math" panose="02040503050406030204" pitchFamily="18" charset="0"/>
                                  <a:ea typeface="SimSun" panose="02010600030101010101" pitchFamily="2" charset="-122"/>
                                </a:rPr>
                                <m:t>𝜙</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𝑧</m:t>
                                  </m:r>
                                </m:e>
                              </m:d>
                              <m:r>
                                <a:rPr lang="en-US" sz="2100" i="1">
                                  <a:effectLst/>
                                  <a:latin typeface="Cambria Math" panose="02040503050406030204" pitchFamily="18" charset="0"/>
                                  <a:ea typeface="SimSun" panose="02010600030101010101" pitchFamily="2" charset="-122"/>
                                </a:rPr>
                                <m:t>𝑑𝑧</m:t>
                              </m:r>
                            </m:e>
                          </m:nary>
                          <m:r>
                            <a:rPr lang="en-US" sz="2100" i="1">
                              <a:effectLst/>
                              <a:latin typeface="Cambria Math" panose="02040503050406030204" pitchFamily="18" charset="0"/>
                              <a:ea typeface="SimSun" panose="02010600030101010101" pitchFamily="2" charset="-122"/>
                            </a:rPr>
                            <m:t>=</m:t>
                          </m:r>
                          <m:r>
                            <m:rPr>
                              <m:sty m:val="p"/>
                            </m:rPr>
                            <a:rPr lang="en-US" sz="2100">
                              <a:effectLst/>
                              <a:latin typeface="Cambria Math" panose="02040503050406030204" pitchFamily="18" charset="0"/>
                              <a:ea typeface="SimSun" panose="02010600030101010101" pitchFamily="2" charset="-122"/>
                            </a:rPr>
                            <m:t>Φ</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e>
                          </m:d>
                          <m:r>
                            <a:rPr lang="en-US" sz="2100" i="1">
                              <a:effectLst/>
                              <a:latin typeface="Cambria Math" panose="02040503050406030204" pitchFamily="18" charset="0"/>
                              <a:ea typeface="SimSun" panose="02010600030101010101" pitchFamily="2" charset="-122"/>
                            </a:rPr>
                            <m:t>=</m:t>
                          </m:r>
                          <m:r>
                            <m:rPr>
                              <m:sty m:val="p"/>
                            </m:rPr>
                            <a:rPr lang="en-US" sz="2100">
                              <a:effectLst/>
                              <a:latin typeface="Cambria Math" panose="02040503050406030204" pitchFamily="18" charset="0"/>
                              <a:ea typeface="SimSun" panose="02010600030101010101" pitchFamily="2" charset="-122"/>
                            </a:rPr>
                            <m:t>Φ</m:t>
                          </m:r>
                          <m:d>
                            <m:dPr>
                              <m:ctrlPr>
                                <a:rPr lang="en-US" sz="2100" i="1">
                                  <a:effectLst/>
                                  <a:latin typeface="Cambria Math" panose="02040503050406030204" pitchFamily="18" charset="0"/>
                                  <a:ea typeface="SimSun" panose="02010600030101010101" pitchFamily="2" charset="-122"/>
                                </a:rPr>
                              </m:ctrlPr>
                            </m:dPr>
                            <m:e>
                              <m:f>
                                <m:fPr>
                                  <m:ctrlPr>
                                    <a:rPr lang="en-US" sz="2100" i="1">
                                      <a:effectLst/>
                                      <a:latin typeface="Cambria Math" panose="02040503050406030204" pitchFamily="18" charset="0"/>
                                      <a:ea typeface="SimSun" panose="02010600030101010101" pitchFamily="2" charset="-122"/>
                                    </a:rPr>
                                  </m:ctrlPr>
                                </m:fPr>
                                <m:num>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𝜇</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r>
                                    <a:rPr lang="en-US" sz="2100" i="1">
                                      <a:effectLst/>
                                      <a:latin typeface="Cambria Math" panose="02040503050406030204" pitchFamily="18" charset="0"/>
                                      <a:ea typeface="SimSun" panose="02010600030101010101" pitchFamily="2" charset="-122"/>
                                    </a:rPr>
                                    <m:t>−</m:t>
                                  </m:r>
                                  <m:sSubSup>
                                    <m:sSubSupPr>
                                      <m:ctrlPr>
                                        <a:rPr lang="en-US" sz="2100" i="1">
                                          <a:effectLst/>
                                          <a:latin typeface="Cambria Math" panose="02040503050406030204" pitchFamily="18" charset="0"/>
                                          <a:ea typeface="SimSun" panose="02010600030101010101" pitchFamily="2" charset="-122"/>
                                        </a:rPr>
                                      </m:ctrlPr>
                                    </m:sSubSupPr>
                                    <m:e>
                                      <m:r>
                                        <a:rPr lang="en-US" sz="2100" i="1">
                                          <a:effectLst/>
                                          <a:latin typeface="Cambria Math" panose="02040503050406030204" pitchFamily="18" charset="0"/>
                                          <a:ea typeface="SimSun" panose="02010600030101010101" pitchFamily="2" charset="-122"/>
                                        </a:rPr>
                                        <m:t>𝑦</m:t>
                                      </m:r>
                                    </m:e>
                                    <m:sub>
                                      <m:r>
                                        <a:rPr lang="en-US" sz="2100" i="1">
                                          <a:effectLst/>
                                          <a:latin typeface="Cambria Math" panose="02040503050406030204" pitchFamily="18" charset="0"/>
                                          <a:ea typeface="SimSun" panose="02010600030101010101" pitchFamily="2" charset="-122"/>
                                        </a:rPr>
                                        <m:t>𝑛</m:t>
                                      </m:r>
                                    </m:sub>
                                    <m:sup>
                                      <m:r>
                                        <a:rPr lang="en-US" sz="2100" i="1">
                                          <a:effectLst/>
                                          <a:latin typeface="Cambria Math" panose="02040503050406030204" pitchFamily="18" charset="0"/>
                                          <a:ea typeface="SimSun" panose="02010600030101010101" pitchFamily="2" charset="-122"/>
                                        </a:rPr>
                                        <m:t>∗</m:t>
                                      </m:r>
                                    </m:sup>
                                  </m:sSubSup>
                                </m:num>
                                <m:den>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𝜎</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den>
                              </m:f>
                            </m:e>
                          </m:d>
                        </m:e>
                      </m:d>
                    </m:oMath>
                  </m:oMathPara>
                </a14:m>
                <a:endParaRPr lang="en-US" sz="21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100" i="1">
                          <a:effectLst/>
                          <a:latin typeface="Cambria Math" panose="02040503050406030204" pitchFamily="18" charset="0"/>
                          <a:ea typeface="SimSun" panose="02010600030101010101" pitchFamily="2" charset="-122"/>
                        </a:rPr>
                        <m:t>=</m:t>
                      </m:r>
                      <m:d>
                        <m:dPr>
                          <m:ctrlPr>
                            <a:rPr lang="en-US" sz="2100" i="1">
                              <a:effectLst/>
                              <a:latin typeface="Cambria Math" panose="02040503050406030204" pitchFamily="18" charset="0"/>
                              <a:ea typeface="SimSun" panose="02010600030101010101" pitchFamily="2" charset="-122"/>
                            </a:rPr>
                          </m:ctrlPr>
                        </m:dPr>
                        <m:e>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𝜇</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r>
                            <a:rPr lang="en-US" sz="2100" i="1">
                              <a:effectLst/>
                              <a:latin typeface="Cambria Math" panose="02040503050406030204" pitchFamily="18" charset="0"/>
                              <a:ea typeface="SimSun" panose="02010600030101010101" pitchFamily="2" charset="-122"/>
                            </a:rPr>
                            <m:t>−</m:t>
                          </m:r>
                          <m:sSubSup>
                            <m:sSubSupPr>
                              <m:ctrlPr>
                                <a:rPr lang="en-US" sz="2100" i="1">
                                  <a:effectLst/>
                                  <a:latin typeface="Cambria Math" panose="02040503050406030204" pitchFamily="18" charset="0"/>
                                  <a:ea typeface="SimSun" panose="02010600030101010101" pitchFamily="2" charset="-122"/>
                                </a:rPr>
                              </m:ctrlPr>
                            </m:sSubSupPr>
                            <m:e>
                              <m:r>
                                <a:rPr lang="en-US" sz="2100" i="1">
                                  <a:effectLst/>
                                  <a:latin typeface="Cambria Math" panose="02040503050406030204" pitchFamily="18" charset="0"/>
                                  <a:ea typeface="SimSun" panose="02010600030101010101" pitchFamily="2" charset="-122"/>
                                </a:rPr>
                                <m:t>𝑦</m:t>
                              </m:r>
                            </m:e>
                            <m:sub>
                              <m:r>
                                <a:rPr lang="en-US" sz="2100" i="1">
                                  <a:effectLst/>
                                  <a:latin typeface="Cambria Math" panose="02040503050406030204" pitchFamily="18" charset="0"/>
                                  <a:ea typeface="SimSun" panose="02010600030101010101" pitchFamily="2" charset="-122"/>
                                </a:rPr>
                                <m:t>𝑛</m:t>
                              </m:r>
                            </m:sub>
                            <m:sup>
                              <m:r>
                                <a:rPr lang="en-US" sz="2100" i="1">
                                  <a:effectLst/>
                                  <a:latin typeface="Cambria Math" panose="02040503050406030204" pitchFamily="18" charset="0"/>
                                  <a:ea typeface="SimSun" panose="02010600030101010101" pitchFamily="2" charset="-122"/>
                                </a:rPr>
                                <m:t>∗</m:t>
                              </m:r>
                            </m:sup>
                          </m:sSubSup>
                        </m:e>
                      </m:d>
                      <m:r>
                        <m:rPr>
                          <m:sty m:val="p"/>
                        </m:rPr>
                        <a:rPr lang="en-US" sz="2100">
                          <a:effectLst/>
                          <a:latin typeface="Cambria Math" panose="02040503050406030204" pitchFamily="18" charset="0"/>
                          <a:ea typeface="SimSun" panose="02010600030101010101" pitchFamily="2" charset="-122"/>
                        </a:rPr>
                        <m:t>Φ</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e>
                      </m:d>
                      <m:r>
                        <a:rPr lang="en-US" sz="2100" i="1">
                          <a:effectLst/>
                          <a:latin typeface="Cambria Math" panose="02040503050406030204" pitchFamily="18" charset="0"/>
                          <a:ea typeface="SimSun" panose="02010600030101010101" pitchFamily="2" charset="-122"/>
                        </a:rPr>
                        <m:t>+</m:t>
                      </m:r>
                      <m:f>
                        <m:fPr>
                          <m:ctrlPr>
                            <a:rPr lang="en-US" sz="2100" i="1">
                              <a:effectLst/>
                              <a:latin typeface="Cambria Math" panose="02040503050406030204" pitchFamily="18" charset="0"/>
                              <a:ea typeface="SimSun" panose="02010600030101010101" pitchFamily="2" charset="-122"/>
                            </a:rPr>
                          </m:ctrlPr>
                        </m:fPr>
                        <m:num>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𝜎</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num>
                        <m:den>
                          <m:rad>
                            <m:radPr>
                              <m:degHide m:val="on"/>
                              <m:ctrlPr>
                                <a:rPr lang="en-US" sz="2100" i="1">
                                  <a:effectLst/>
                                  <a:latin typeface="Cambria Math" panose="02040503050406030204" pitchFamily="18" charset="0"/>
                                  <a:ea typeface="SimSun" panose="02010600030101010101" pitchFamily="2" charset="-122"/>
                                </a:rPr>
                              </m:ctrlPr>
                            </m:radPr>
                            <m:deg/>
                            <m:e>
                              <m:r>
                                <a:rPr lang="en-US" sz="2100" i="1">
                                  <a:effectLst/>
                                  <a:latin typeface="Cambria Math" panose="02040503050406030204" pitchFamily="18" charset="0"/>
                                  <a:ea typeface="SimSun" panose="02010600030101010101" pitchFamily="2" charset="-122"/>
                                </a:rPr>
                                <m:t>2</m:t>
                              </m:r>
                              <m:r>
                                <a:rPr lang="en-US" sz="2100" i="1">
                                  <a:effectLst/>
                                  <a:latin typeface="Cambria Math" panose="02040503050406030204" pitchFamily="18" charset="0"/>
                                  <a:ea typeface="SimSun" panose="02010600030101010101" pitchFamily="2" charset="-122"/>
                                </a:rPr>
                                <m:t>𝜋</m:t>
                              </m:r>
                            </m:e>
                          </m:rad>
                        </m:den>
                      </m:f>
                      <m:nary>
                        <m:naryPr>
                          <m:limLoc m:val="undOvr"/>
                          <m:ctrlPr>
                            <a:rPr lang="en-US" sz="2100" i="1">
                              <a:effectLst/>
                              <a:latin typeface="Cambria Math" panose="02040503050406030204" pitchFamily="18" charset="0"/>
                              <a:ea typeface="SimSun" panose="02010600030101010101" pitchFamily="2" charset="-122"/>
                            </a:rPr>
                          </m:ctrlPr>
                        </m:naryPr>
                        <m:sub>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sub>
                        <m:sup>
                          <m:r>
                            <a:rPr lang="en-US" sz="2100" i="1">
                              <a:effectLst/>
                              <a:latin typeface="Cambria Math" panose="02040503050406030204" pitchFamily="18" charset="0"/>
                              <a:ea typeface="SimSun" panose="02010600030101010101" pitchFamily="2" charset="-122"/>
                            </a:rPr>
                            <m:t>+∞</m:t>
                          </m:r>
                        </m:sup>
                        <m:e>
                          <m:r>
                            <a:rPr lang="en-US" sz="2100" i="1">
                              <a:effectLst/>
                              <a:latin typeface="Cambria Math" panose="02040503050406030204" pitchFamily="18" charset="0"/>
                              <a:ea typeface="SimSun" panose="02010600030101010101" pitchFamily="2" charset="-122"/>
                            </a:rPr>
                            <m:t>𝑧</m:t>
                          </m:r>
                          <m:r>
                            <m:rPr>
                              <m:sty m:val="p"/>
                            </m:rPr>
                            <a:rPr lang="en-US" sz="2100">
                              <a:effectLst/>
                              <a:latin typeface="Cambria Math" panose="02040503050406030204" pitchFamily="18" charset="0"/>
                              <a:ea typeface="SimSun" panose="02010600030101010101" pitchFamily="2" charset="-122"/>
                            </a:rPr>
                            <m:t>exp</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m:t>
                              </m:r>
                              <m:f>
                                <m:fPr>
                                  <m:ctrlPr>
                                    <a:rPr lang="en-US" sz="2100" i="1">
                                      <a:effectLst/>
                                      <a:latin typeface="Cambria Math" panose="02040503050406030204" pitchFamily="18" charset="0"/>
                                      <a:ea typeface="SimSun" panose="02010600030101010101" pitchFamily="2" charset="-122"/>
                                    </a:rPr>
                                  </m:ctrlPr>
                                </m:fPr>
                                <m:num>
                                  <m:sSup>
                                    <m:sSupPr>
                                      <m:ctrlPr>
                                        <a:rPr lang="en-US" sz="2100" i="1">
                                          <a:effectLst/>
                                          <a:latin typeface="Cambria Math" panose="02040503050406030204" pitchFamily="18" charset="0"/>
                                          <a:ea typeface="SimSun" panose="02010600030101010101" pitchFamily="2" charset="-122"/>
                                        </a:rPr>
                                      </m:ctrlPr>
                                    </m:sSupPr>
                                    <m:e>
                                      <m:r>
                                        <a:rPr lang="en-US" sz="2100" i="1">
                                          <a:effectLst/>
                                          <a:latin typeface="Cambria Math" panose="02040503050406030204" pitchFamily="18" charset="0"/>
                                          <a:ea typeface="SimSun" panose="02010600030101010101" pitchFamily="2" charset="-122"/>
                                        </a:rPr>
                                        <m:t>𝑧</m:t>
                                      </m:r>
                                    </m:e>
                                    <m:sup>
                                      <m:r>
                                        <a:rPr lang="en-US" sz="2100" i="1">
                                          <a:effectLst/>
                                          <a:latin typeface="Cambria Math" panose="02040503050406030204" pitchFamily="18" charset="0"/>
                                          <a:ea typeface="SimSun" panose="02010600030101010101" pitchFamily="2" charset="-122"/>
                                        </a:rPr>
                                        <m:t>2</m:t>
                                      </m:r>
                                    </m:sup>
                                  </m:sSup>
                                </m:num>
                                <m:den>
                                  <m:r>
                                    <a:rPr lang="en-US" sz="2100" i="1">
                                      <a:effectLst/>
                                      <a:latin typeface="Cambria Math" panose="02040503050406030204" pitchFamily="18" charset="0"/>
                                      <a:ea typeface="SimSun" panose="02010600030101010101" pitchFamily="2" charset="-122"/>
                                    </a:rPr>
                                    <m:t>2</m:t>
                                  </m:r>
                                </m:den>
                              </m:f>
                            </m:e>
                          </m:d>
                          <m:r>
                            <a:rPr lang="en-US" sz="2100" i="1">
                              <a:effectLst/>
                              <a:latin typeface="Cambria Math" panose="02040503050406030204" pitchFamily="18" charset="0"/>
                              <a:ea typeface="SimSun" panose="02010600030101010101" pitchFamily="2" charset="-122"/>
                            </a:rPr>
                            <m:t>𝑑𝑧</m:t>
                          </m:r>
                        </m:e>
                      </m:nary>
                    </m:oMath>
                  </m:oMathPara>
                </a14:m>
                <a:endParaRPr lang="en-US" sz="21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d>
                        <m:dPr>
                          <m:ctrlPr>
                            <a:rPr lang="en-US" sz="2100" i="1">
                              <a:effectLst/>
                              <a:latin typeface="Cambria Math" panose="02040503050406030204" pitchFamily="18" charset="0"/>
                              <a:ea typeface="SimSun" panose="02010600030101010101" pitchFamily="2" charset="-122"/>
                            </a:rPr>
                          </m:ctrlPr>
                        </m:dPr>
                        <m:e>
                          <m:r>
                            <m:rPr>
                              <m:sty m:val="p"/>
                            </m:rPr>
                            <a:rPr lang="en-US" sz="2100">
                              <a:effectLst/>
                              <a:latin typeface="Cambria Math" panose="02040503050406030204" pitchFamily="18" charset="0"/>
                              <a:ea typeface="SimSun" panose="02010600030101010101" pitchFamily="2" charset="-122"/>
                            </a:rPr>
                            <m:t>Due</m:t>
                          </m:r>
                          <m:r>
                            <a:rPr lang="en-US" sz="2100">
                              <a:effectLst/>
                              <a:latin typeface="Cambria Math" panose="02040503050406030204" pitchFamily="18" charset="0"/>
                              <a:ea typeface="SimSun" panose="02010600030101010101" pitchFamily="2" charset="-122"/>
                            </a:rPr>
                            <m:t> </m:t>
                          </m:r>
                          <m:r>
                            <m:rPr>
                              <m:sty m:val="p"/>
                            </m:rPr>
                            <a:rPr lang="en-US" sz="2100">
                              <a:effectLst/>
                              <a:latin typeface="Cambria Math" panose="02040503050406030204" pitchFamily="18" charset="0"/>
                              <a:ea typeface="SimSun" panose="02010600030101010101" pitchFamily="2" charset="-122"/>
                            </a:rPr>
                            <m:t>to</m:t>
                          </m:r>
                          <m:r>
                            <a:rPr lang="en-US" sz="2100">
                              <a:effectLst/>
                              <a:latin typeface="Cambria Math" panose="02040503050406030204" pitchFamily="18" charset="0"/>
                              <a:ea typeface="SimSun" panose="02010600030101010101" pitchFamily="2" charset="-122"/>
                            </a:rPr>
                            <m:t> </m:t>
                          </m:r>
                          <m:r>
                            <a:rPr lang="en-US" sz="2100" i="1">
                              <a:effectLst/>
                              <a:latin typeface="Cambria Math" panose="02040503050406030204" pitchFamily="18" charset="0"/>
                              <a:ea typeface="SimSun" panose="02010600030101010101" pitchFamily="2" charset="-122"/>
                            </a:rPr>
                            <m:t>𝜙</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𝑧</m:t>
                              </m:r>
                            </m:e>
                          </m:d>
                          <m:r>
                            <a:rPr lang="en-US" sz="2100" i="1">
                              <a:effectLst/>
                              <a:latin typeface="Cambria Math" panose="02040503050406030204" pitchFamily="18" charset="0"/>
                              <a:ea typeface="SimSun" panose="02010600030101010101" pitchFamily="2" charset="-122"/>
                            </a:rPr>
                            <m:t>=</m:t>
                          </m:r>
                          <m:f>
                            <m:fPr>
                              <m:ctrlPr>
                                <a:rPr lang="en-US" sz="2100" i="1">
                                  <a:effectLst/>
                                  <a:latin typeface="Cambria Math" panose="02040503050406030204" pitchFamily="18" charset="0"/>
                                  <a:ea typeface="SimSun" panose="02010600030101010101" pitchFamily="2" charset="-122"/>
                                </a:rPr>
                              </m:ctrlPr>
                            </m:fPr>
                            <m:num>
                              <m:r>
                                <a:rPr lang="en-US" sz="2100" i="1">
                                  <a:effectLst/>
                                  <a:latin typeface="Cambria Math" panose="02040503050406030204" pitchFamily="18" charset="0"/>
                                  <a:ea typeface="SimSun" panose="02010600030101010101" pitchFamily="2" charset="-122"/>
                                </a:rPr>
                                <m:t>1</m:t>
                              </m:r>
                            </m:num>
                            <m:den>
                              <m:rad>
                                <m:radPr>
                                  <m:degHide m:val="on"/>
                                  <m:ctrlPr>
                                    <a:rPr lang="en-US" sz="2100" i="1">
                                      <a:effectLst/>
                                      <a:latin typeface="Cambria Math" panose="02040503050406030204" pitchFamily="18" charset="0"/>
                                      <a:ea typeface="SimSun" panose="02010600030101010101" pitchFamily="2" charset="-122"/>
                                    </a:rPr>
                                  </m:ctrlPr>
                                </m:radPr>
                                <m:deg/>
                                <m:e>
                                  <m:r>
                                    <a:rPr lang="en-US" sz="2100" i="1">
                                      <a:effectLst/>
                                      <a:latin typeface="Cambria Math" panose="02040503050406030204" pitchFamily="18" charset="0"/>
                                      <a:ea typeface="SimSun" panose="02010600030101010101" pitchFamily="2" charset="-122"/>
                                    </a:rPr>
                                    <m:t>2</m:t>
                                  </m:r>
                                  <m:r>
                                    <a:rPr lang="en-US" sz="2100" i="1">
                                      <a:effectLst/>
                                      <a:latin typeface="Cambria Math" panose="02040503050406030204" pitchFamily="18" charset="0"/>
                                      <a:ea typeface="SimSun" panose="02010600030101010101" pitchFamily="2" charset="-122"/>
                                    </a:rPr>
                                    <m:t>𝜋</m:t>
                                  </m:r>
                                </m:e>
                              </m:rad>
                            </m:den>
                          </m:f>
                          <m:r>
                            <m:rPr>
                              <m:sty m:val="p"/>
                            </m:rPr>
                            <a:rPr lang="en-US" sz="2100">
                              <a:effectLst/>
                              <a:latin typeface="Cambria Math" panose="02040503050406030204" pitchFamily="18" charset="0"/>
                              <a:ea typeface="SimSun" panose="02010600030101010101" pitchFamily="2" charset="-122"/>
                            </a:rPr>
                            <m:t>exp</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m:t>
                              </m:r>
                              <m:f>
                                <m:fPr>
                                  <m:ctrlPr>
                                    <a:rPr lang="en-US" sz="2100" i="1">
                                      <a:effectLst/>
                                      <a:latin typeface="Cambria Math" panose="02040503050406030204" pitchFamily="18" charset="0"/>
                                      <a:ea typeface="SimSun" panose="02010600030101010101" pitchFamily="2" charset="-122"/>
                                    </a:rPr>
                                  </m:ctrlPr>
                                </m:fPr>
                                <m:num>
                                  <m:sSup>
                                    <m:sSupPr>
                                      <m:ctrlPr>
                                        <a:rPr lang="en-US" sz="2100" i="1">
                                          <a:effectLst/>
                                          <a:latin typeface="Cambria Math" panose="02040503050406030204" pitchFamily="18" charset="0"/>
                                          <a:ea typeface="SimSun" panose="02010600030101010101" pitchFamily="2" charset="-122"/>
                                        </a:rPr>
                                      </m:ctrlPr>
                                    </m:sSupPr>
                                    <m:e>
                                      <m:r>
                                        <a:rPr lang="en-US" sz="2100" i="1">
                                          <a:effectLst/>
                                          <a:latin typeface="Cambria Math" panose="02040503050406030204" pitchFamily="18" charset="0"/>
                                          <a:ea typeface="SimSun" panose="02010600030101010101" pitchFamily="2" charset="-122"/>
                                        </a:rPr>
                                        <m:t>𝑧</m:t>
                                      </m:r>
                                    </m:e>
                                    <m:sup>
                                      <m:r>
                                        <a:rPr lang="en-US" sz="2100" i="1">
                                          <a:effectLst/>
                                          <a:latin typeface="Cambria Math" panose="02040503050406030204" pitchFamily="18" charset="0"/>
                                          <a:ea typeface="SimSun" panose="02010600030101010101" pitchFamily="2" charset="-122"/>
                                        </a:rPr>
                                        <m:t>2</m:t>
                                      </m:r>
                                    </m:sup>
                                  </m:sSup>
                                </m:num>
                                <m:den>
                                  <m:r>
                                    <a:rPr lang="en-US" sz="2100" i="1">
                                      <a:effectLst/>
                                      <a:latin typeface="Cambria Math" panose="02040503050406030204" pitchFamily="18" charset="0"/>
                                      <a:ea typeface="SimSun" panose="02010600030101010101" pitchFamily="2" charset="-122"/>
                                    </a:rPr>
                                    <m:t>2</m:t>
                                  </m:r>
                                </m:den>
                              </m:f>
                            </m:e>
                          </m:d>
                        </m:e>
                      </m:d>
                    </m:oMath>
                  </m:oMathPara>
                </a14:m>
                <a:endParaRPr lang="en-US" sz="21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100" i="1">
                          <a:effectLst/>
                          <a:latin typeface="Cambria Math" panose="02040503050406030204" pitchFamily="18" charset="0"/>
                          <a:ea typeface="SimSun" panose="02010600030101010101" pitchFamily="2" charset="-122"/>
                        </a:rPr>
                        <m:t>=</m:t>
                      </m:r>
                      <m:d>
                        <m:dPr>
                          <m:ctrlPr>
                            <a:rPr lang="en-US" sz="2100" i="1">
                              <a:effectLst/>
                              <a:latin typeface="Cambria Math" panose="02040503050406030204" pitchFamily="18" charset="0"/>
                              <a:ea typeface="SimSun" panose="02010600030101010101" pitchFamily="2" charset="-122"/>
                            </a:rPr>
                          </m:ctrlPr>
                        </m:dPr>
                        <m:e>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𝜇</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r>
                            <a:rPr lang="en-US" sz="2100" i="1">
                              <a:effectLst/>
                              <a:latin typeface="Cambria Math" panose="02040503050406030204" pitchFamily="18" charset="0"/>
                              <a:ea typeface="SimSun" panose="02010600030101010101" pitchFamily="2" charset="-122"/>
                            </a:rPr>
                            <m:t>−</m:t>
                          </m:r>
                          <m:sSubSup>
                            <m:sSubSupPr>
                              <m:ctrlPr>
                                <a:rPr lang="en-US" sz="2100" i="1">
                                  <a:effectLst/>
                                  <a:latin typeface="Cambria Math" panose="02040503050406030204" pitchFamily="18" charset="0"/>
                                  <a:ea typeface="SimSun" panose="02010600030101010101" pitchFamily="2" charset="-122"/>
                                </a:rPr>
                              </m:ctrlPr>
                            </m:sSubSupPr>
                            <m:e>
                              <m:r>
                                <a:rPr lang="en-US" sz="2100" i="1">
                                  <a:effectLst/>
                                  <a:latin typeface="Cambria Math" panose="02040503050406030204" pitchFamily="18" charset="0"/>
                                  <a:ea typeface="SimSun" panose="02010600030101010101" pitchFamily="2" charset="-122"/>
                                </a:rPr>
                                <m:t>𝑦</m:t>
                              </m:r>
                            </m:e>
                            <m:sub>
                              <m:r>
                                <a:rPr lang="en-US" sz="2100" i="1">
                                  <a:effectLst/>
                                  <a:latin typeface="Cambria Math" panose="02040503050406030204" pitchFamily="18" charset="0"/>
                                  <a:ea typeface="SimSun" panose="02010600030101010101" pitchFamily="2" charset="-122"/>
                                </a:rPr>
                                <m:t>𝑛</m:t>
                              </m:r>
                            </m:sub>
                            <m:sup>
                              <m:r>
                                <a:rPr lang="en-US" sz="2100" i="1">
                                  <a:effectLst/>
                                  <a:latin typeface="Cambria Math" panose="02040503050406030204" pitchFamily="18" charset="0"/>
                                  <a:ea typeface="SimSun" panose="02010600030101010101" pitchFamily="2" charset="-122"/>
                                </a:rPr>
                                <m:t>∗</m:t>
                              </m:r>
                            </m:sup>
                          </m:sSubSup>
                        </m:e>
                      </m:d>
                      <m:r>
                        <m:rPr>
                          <m:sty m:val="p"/>
                        </m:rPr>
                        <a:rPr lang="en-US" sz="2100">
                          <a:effectLst/>
                          <a:latin typeface="Cambria Math" panose="02040503050406030204" pitchFamily="18" charset="0"/>
                          <a:ea typeface="SimSun" panose="02010600030101010101" pitchFamily="2" charset="-122"/>
                        </a:rPr>
                        <m:t>Φ</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e>
                      </m:d>
                      <m:r>
                        <a:rPr lang="en-US" sz="2100" i="1">
                          <a:effectLst/>
                          <a:latin typeface="Cambria Math" panose="02040503050406030204" pitchFamily="18" charset="0"/>
                          <a:ea typeface="SimSun" panose="02010600030101010101" pitchFamily="2" charset="-122"/>
                        </a:rPr>
                        <m:t>−</m:t>
                      </m:r>
                      <m:f>
                        <m:fPr>
                          <m:ctrlPr>
                            <a:rPr lang="en-US" sz="2100" i="1">
                              <a:effectLst/>
                              <a:latin typeface="Cambria Math" panose="02040503050406030204" pitchFamily="18" charset="0"/>
                              <a:ea typeface="SimSun" panose="02010600030101010101" pitchFamily="2" charset="-122"/>
                            </a:rPr>
                          </m:ctrlPr>
                        </m:fPr>
                        <m:num>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𝜎</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num>
                        <m:den>
                          <m:rad>
                            <m:radPr>
                              <m:degHide m:val="on"/>
                              <m:ctrlPr>
                                <a:rPr lang="en-US" sz="2100" i="1">
                                  <a:effectLst/>
                                  <a:latin typeface="Cambria Math" panose="02040503050406030204" pitchFamily="18" charset="0"/>
                                  <a:ea typeface="SimSun" panose="02010600030101010101" pitchFamily="2" charset="-122"/>
                                </a:rPr>
                              </m:ctrlPr>
                            </m:radPr>
                            <m:deg/>
                            <m:e>
                              <m:r>
                                <a:rPr lang="en-US" sz="2100" i="1">
                                  <a:effectLst/>
                                  <a:latin typeface="Cambria Math" panose="02040503050406030204" pitchFamily="18" charset="0"/>
                                  <a:ea typeface="SimSun" panose="02010600030101010101" pitchFamily="2" charset="-122"/>
                                </a:rPr>
                                <m:t>2</m:t>
                              </m:r>
                              <m:r>
                                <a:rPr lang="en-US" sz="2100" i="1">
                                  <a:effectLst/>
                                  <a:latin typeface="Cambria Math" panose="02040503050406030204" pitchFamily="18" charset="0"/>
                                  <a:ea typeface="SimSun" panose="02010600030101010101" pitchFamily="2" charset="-122"/>
                                </a:rPr>
                                <m:t>𝜋</m:t>
                              </m:r>
                            </m:e>
                          </m:rad>
                        </m:den>
                      </m:f>
                      <m:nary>
                        <m:naryPr>
                          <m:limLoc m:val="undOvr"/>
                          <m:ctrlPr>
                            <a:rPr lang="en-US" sz="2100" i="1">
                              <a:effectLst/>
                              <a:latin typeface="Cambria Math" panose="02040503050406030204" pitchFamily="18" charset="0"/>
                              <a:ea typeface="SimSun" panose="02010600030101010101" pitchFamily="2" charset="-122"/>
                            </a:rPr>
                          </m:ctrlPr>
                        </m:naryPr>
                        <m:sub>
                          <m:sSub>
                            <m:sSubPr>
                              <m:ctrlPr>
                                <a:rPr lang="en-US" sz="2100" i="1">
                                  <a:effectLst/>
                                  <a:latin typeface="Cambria Math" panose="02040503050406030204" pitchFamily="18" charset="0"/>
                                  <a:ea typeface="SimSun" panose="02010600030101010101" pitchFamily="2" charset="-122"/>
                                </a:rPr>
                              </m:ctrlPr>
                            </m:sSubPr>
                            <m:e>
                              <m:r>
                                <a:rPr lang="en-US" sz="2100" i="1">
                                  <a:effectLst/>
                                  <a:latin typeface="Cambria Math" panose="02040503050406030204" pitchFamily="18" charset="0"/>
                                  <a:ea typeface="SimSun" panose="02010600030101010101" pitchFamily="2" charset="-122"/>
                                </a:rPr>
                                <m:t>𝑧</m:t>
                              </m:r>
                            </m:e>
                            <m:sub>
                              <m:r>
                                <a:rPr lang="en-US" sz="2100" i="1">
                                  <a:effectLst/>
                                  <a:latin typeface="Cambria Math" panose="02040503050406030204" pitchFamily="18" charset="0"/>
                                  <a:ea typeface="SimSun" panose="02010600030101010101" pitchFamily="2" charset="-122"/>
                                </a:rPr>
                                <m:t>𝑛</m:t>
                              </m:r>
                            </m:sub>
                          </m:sSub>
                          <m:d>
                            <m:dPr>
                              <m:ctrlPr>
                                <a:rPr lang="en-US" sz="2100" i="1">
                                  <a:effectLst/>
                                  <a:latin typeface="Cambria Math" panose="02040503050406030204" pitchFamily="18" charset="0"/>
                                  <a:ea typeface="SimSun" panose="02010600030101010101" pitchFamily="2" charset="-122"/>
                                </a:rPr>
                              </m:ctrlPr>
                            </m:dPr>
                            <m:e>
                              <m:r>
                                <a:rPr lang="en-US" sz="2100" b="1" i="1">
                                  <a:effectLst/>
                                  <a:latin typeface="Cambria Math" panose="02040503050406030204" pitchFamily="18" charset="0"/>
                                  <a:ea typeface="SimSun" panose="02010600030101010101" pitchFamily="2" charset="-122"/>
                                </a:rPr>
                                <m:t>𝒙</m:t>
                              </m:r>
                            </m:e>
                          </m:d>
                        </m:sub>
                        <m:sup>
                          <m:r>
                            <a:rPr lang="en-US" sz="2100" i="1">
                              <a:effectLst/>
                              <a:latin typeface="Cambria Math" panose="02040503050406030204" pitchFamily="18" charset="0"/>
                              <a:ea typeface="SimSun" panose="02010600030101010101" pitchFamily="2" charset="-122"/>
                            </a:rPr>
                            <m:t>+∞</m:t>
                          </m:r>
                        </m:sup>
                        <m:e>
                          <m:r>
                            <a:rPr lang="en-US" sz="2100" i="1">
                              <a:effectLst/>
                              <a:latin typeface="Cambria Math" panose="02040503050406030204" pitchFamily="18" charset="0"/>
                              <a:ea typeface="SimSun" panose="02010600030101010101" pitchFamily="2" charset="-122"/>
                            </a:rPr>
                            <m:t>𝑑</m:t>
                          </m:r>
                          <m:d>
                            <m:dPr>
                              <m:ctrlPr>
                                <a:rPr lang="en-US" sz="2100" i="1">
                                  <a:effectLst/>
                                  <a:latin typeface="Cambria Math" panose="02040503050406030204" pitchFamily="18" charset="0"/>
                                  <a:ea typeface="SimSun" panose="02010600030101010101" pitchFamily="2" charset="-122"/>
                                </a:rPr>
                              </m:ctrlPr>
                            </m:dPr>
                            <m:e>
                              <m:r>
                                <m:rPr>
                                  <m:sty m:val="p"/>
                                </m:rPr>
                                <a:rPr lang="en-US" sz="2100">
                                  <a:effectLst/>
                                  <a:latin typeface="Cambria Math" panose="02040503050406030204" pitchFamily="18" charset="0"/>
                                  <a:ea typeface="SimSun" panose="02010600030101010101" pitchFamily="2" charset="-122"/>
                                </a:rPr>
                                <m:t>exp</m:t>
                              </m:r>
                              <m:d>
                                <m:dPr>
                                  <m:ctrlPr>
                                    <a:rPr lang="en-US" sz="2100" i="1">
                                      <a:effectLst/>
                                      <a:latin typeface="Cambria Math" panose="02040503050406030204" pitchFamily="18" charset="0"/>
                                      <a:ea typeface="SimSun" panose="02010600030101010101" pitchFamily="2" charset="-122"/>
                                    </a:rPr>
                                  </m:ctrlPr>
                                </m:dPr>
                                <m:e>
                                  <m:r>
                                    <a:rPr lang="en-US" sz="2100" i="1">
                                      <a:effectLst/>
                                      <a:latin typeface="Cambria Math" panose="02040503050406030204" pitchFamily="18" charset="0"/>
                                      <a:ea typeface="SimSun" panose="02010600030101010101" pitchFamily="2" charset="-122"/>
                                    </a:rPr>
                                    <m:t>−</m:t>
                                  </m:r>
                                  <m:f>
                                    <m:fPr>
                                      <m:ctrlPr>
                                        <a:rPr lang="en-US" sz="2100" i="1">
                                          <a:effectLst/>
                                          <a:latin typeface="Cambria Math" panose="02040503050406030204" pitchFamily="18" charset="0"/>
                                          <a:ea typeface="SimSun" panose="02010600030101010101" pitchFamily="2" charset="-122"/>
                                        </a:rPr>
                                      </m:ctrlPr>
                                    </m:fPr>
                                    <m:num>
                                      <m:sSup>
                                        <m:sSupPr>
                                          <m:ctrlPr>
                                            <a:rPr lang="en-US" sz="2100" i="1">
                                              <a:effectLst/>
                                              <a:latin typeface="Cambria Math" panose="02040503050406030204" pitchFamily="18" charset="0"/>
                                              <a:ea typeface="SimSun" panose="02010600030101010101" pitchFamily="2" charset="-122"/>
                                            </a:rPr>
                                          </m:ctrlPr>
                                        </m:sSupPr>
                                        <m:e>
                                          <m:r>
                                            <a:rPr lang="en-US" sz="2100" i="1">
                                              <a:effectLst/>
                                              <a:latin typeface="Cambria Math" panose="02040503050406030204" pitchFamily="18" charset="0"/>
                                              <a:ea typeface="SimSun" panose="02010600030101010101" pitchFamily="2" charset="-122"/>
                                            </a:rPr>
                                            <m:t>𝑧</m:t>
                                          </m:r>
                                        </m:e>
                                        <m:sup>
                                          <m:r>
                                            <a:rPr lang="en-US" sz="2100" i="1">
                                              <a:effectLst/>
                                              <a:latin typeface="Cambria Math" panose="02040503050406030204" pitchFamily="18" charset="0"/>
                                              <a:ea typeface="SimSun" panose="02010600030101010101" pitchFamily="2" charset="-122"/>
                                            </a:rPr>
                                            <m:t>2</m:t>
                                          </m:r>
                                        </m:sup>
                                      </m:sSup>
                                    </m:num>
                                    <m:den>
                                      <m:r>
                                        <a:rPr lang="en-US" sz="2100" i="1">
                                          <a:effectLst/>
                                          <a:latin typeface="Cambria Math" panose="02040503050406030204" pitchFamily="18" charset="0"/>
                                          <a:ea typeface="SimSun" panose="02010600030101010101" pitchFamily="2" charset="-122"/>
                                        </a:rPr>
                                        <m:t>2</m:t>
                                      </m:r>
                                    </m:den>
                                  </m:f>
                                </m:e>
                              </m:d>
                            </m:e>
                          </m:d>
                        </m:e>
                      </m:nary>
                    </m:oMath>
                  </m:oMathPara>
                </a14:m>
                <a:endParaRPr lang="en-US" sz="2100" dirty="0">
                  <a:effectLst/>
                  <a:ea typeface="SimSun" panose="02010600030101010101" pitchFamily="2" charset="-122"/>
                </a:endParaRPr>
              </a:p>
            </p:txBody>
          </p:sp>
        </mc:Choice>
        <mc:Fallback>
          <p:sp>
            <p:nvSpPr>
              <p:cNvPr id="3" name="Content Placeholder 2">
                <a:extLst>
                  <a:ext uri="{FF2B5EF4-FFF2-40B4-BE49-F238E27FC236}">
                    <a16:creationId xmlns:a16="http://schemas.microsoft.com/office/drawing/2014/main" id="{A9820352-A602-4DD0-4869-2C67436096F4}"/>
                  </a:ext>
                </a:extLst>
              </p:cNvPr>
              <p:cNvSpPr>
                <a:spLocks noGrp="1" noRot="1" noChangeAspect="1" noMove="1" noResize="1" noEditPoints="1" noAdjustHandles="1" noChangeArrowheads="1" noChangeShapeType="1" noTextEdit="1"/>
              </p:cNvSpPr>
              <p:nvPr>
                <p:ph idx="1"/>
              </p:nvPr>
            </p:nvSpPr>
            <p:spPr>
              <a:xfrm>
                <a:off x="112542" y="914399"/>
                <a:ext cx="11943470" cy="5176066"/>
              </a:xfrm>
              <a:blipFill>
                <a:blip r:embed="rId2"/>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3C3B7EE-3487-49FE-BD34-C54CC0A1FF68}"/>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855E2AD7-0C3D-8DD2-3BBD-4C2C00425B29}"/>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97F6B30B-144B-12EC-C926-ACE00950F353}"/>
              </a:ext>
            </a:extLst>
          </p:cNvPr>
          <p:cNvSpPr>
            <a:spLocks noGrp="1"/>
          </p:cNvSpPr>
          <p:nvPr>
            <p:ph type="sldNum" sz="quarter" idx="12"/>
          </p:nvPr>
        </p:nvSpPr>
        <p:spPr/>
        <p:txBody>
          <a:bodyPr/>
          <a:lstStyle/>
          <a:p>
            <a:fld id="{5DB5036F-1FF2-46C4-8D2B-59C7E3B91952}" type="slidenum">
              <a:rPr lang="en-US" smtClean="0"/>
              <a:pPr/>
              <a:t>58</a:t>
            </a:fld>
            <a:endParaRPr lang="en-US"/>
          </a:p>
        </p:txBody>
      </p:sp>
    </p:spTree>
    <p:extLst>
      <p:ext uri="{BB962C8B-B14F-4D97-AF65-F5344CB8AC3E}">
        <p14:creationId xmlns:p14="http://schemas.microsoft.com/office/powerpoint/2010/main" val="20218809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40CCD-4F63-557C-F0B2-06797ACCFDF0}"/>
              </a:ext>
            </a:extLst>
          </p:cNvPr>
          <p:cNvSpPr>
            <a:spLocks noGrp="1"/>
          </p:cNvSpPr>
          <p:nvPr>
            <p:ph type="title"/>
          </p:nvPr>
        </p:nvSpPr>
        <p:spPr/>
        <p:txBody>
          <a:bodyPr/>
          <a:lstStyle/>
          <a:p>
            <a:r>
              <a:rPr lang="en-US" dirty="0"/>
              <a:t>4. Acquisition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0D870B-C37E-34FB-F74E-5113A3780A96}"/>
                  </a:ext>
                </a:extLst>
              </p:cNvPr>
              <p:cNvSpPr>
                <a:spLocks noGrp="1"/>
              </p:cNvSpPr>
              <p:nvPr>
                <p:ph idx="1"/>
              </p:nvPr>
            </p:nvSpPr>
            <p:spPr>
              <a:xfrm>
                <a:off x="98474" y="914399"/>
                <a:ext cx="11985674" cy="5176066"/>
              </a:xfrm>
            </p:spPr>
            <p:txBody>
              <a:bodyPr>
                <a:normAutofit/>
              </a:bodyPr>
              <a:lstStyle/>
              <a:p>
                <a:pPr marL="0" indent="0">
                  <a:buNone/>
                </a:pPr>
                <a14:m>
                  <m:oMathPara xmlns:m="http://schemas.openxmlformats.org/officeDocument/2006/math">
                    <m:oMathParaPr>
                      <m:jc m:val="left"/>
                    </m:oMathParaPr>
                    <m:oMath xmlns:m="http://schemas.openxmlformats.org/officeDocument/2006/math">
                      <m:r>
                        <a:rPr lang="en-US" sz="2400" i="1" smtClean="0">
                          <a:effectLst/>
                          <a:latin typeface="Cambria Math" panose="02040503050406030204" pitchFamily="18" charset="0"/>
                          <a:ea typeface="SimSun" panose="02010600030101010101" pitchFamily="2" charset="-122"/>
                        </a:rPr>
                        <m:t>=</m:t>
                      </m:r>
                      <m:d>
                        <m:dPr>
                          <m:ctrlPr>
                            <a:rPr lang="en-US" sz="2400" i="1">
                              <a:effectLst/>
                              <a:latin typeface="Cambria Math" panose="02040503050406030204" pitchFamily="18" charset="0"/>
                            </a:rPr>
                          </m:ctrlPr>
                        </m:dPr>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rPr>
                                <m:t>𝜇</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rPr>
                              </m:ctrlPr>
                            </m:dPr>
                            <m:e>
                              <m:r>
                                <a:rPr lang="en-US" sz="2400" b="1" i="1">
                                  <a:effectLst/>
                                  <a:latin typeface="Cambria Math" panose="02040503050406030204" pitchFamily="18" charset="0"/>
                                  <a:ea typeface="SimSun" panose="02010600030101010101" pitchFamily="2" charset="-122"/>
                                </a:rPr>
                                <m:t>𝒙</m:t>
                              </m:r>
                            </m:e>
                          </m:d>
                          <m:r>
                            <a:rPr lang="en-US" sz="2400" i="1">
                              <a:effectLst/>
                              <a:latin typeface="Cambria Math" panose="02040503050406030204" pitchFamily="18" charset="0"/>
                              <a:ea typeface="SimSun" panose="02010600030101010101" pitchFamily="2" charset="-122"/>
                            </a:rPr>
                            <m:t>−</m:t>
                          </m:r>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rPr>
                                <m:t>𝑦</m:t>
                              </m:r>
                            </m:e>
                            <m:sub>
                              <m:r>
                                <a:rPr lang="en-US" sz="2400" i="1">
                                  <a:effectLst/>
                                  <a:latin typeface="Cambria Math" panose="02040503050406030204" pitchFamily="18" charset="0"/>
                                  <a:ea typeface="SimSun" panose="02010600030101010101" pitchFamily="2" charset="-122"/>
                                </a:rPr>
                                <m:t>𝑛</m:t>
                              </m:r>
                            </m:sub>
                            <m:sup>
                              <m:r>
                                <a:rPr lang="en-US" sz="2400" i="1">
                                  <a:effectLst/>
                                  <a:latin typeface="Cambria Math" panose="02040503050406030204" pitchFamily="18" charset="0"/>
                                  <a:ea typeface="SimSun" panose="02010600030101010101" pitchFamily="2" charset="-122"/>
                                </a:rPr>
                                <m:t>∗</m:t>
                              </m:r>
                            </m:sup>
                          </m:sSubSup>
                        </m:e>
                      </m:d>
                      <m:r>
                        <m:rPr>
                          <m:sty m:val="p"/>
                        </m:rPr>
                        <a:rPr lang="en-US" sz="2400">
                          <a:effectLst/>
                          <a:latin typeface="Cambria Math" panose="02040503050406030204" pitchFamily="18" charset="0"/>
                          <a:ea typeface="SimSun" panose="02010600030101010101" pitchFamily="2" charset="-122"/>
                        </a:rPr>
                        <m:t>Φ</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rPr>
                            <m:t>−</m:t>
                          </m:r>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rPr>
                                <m:t>𝑧</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rPr>
                              </m:ctrlPr>
                            </m:dPr>
                            <m:e>
                              <m:r>
                                <a:rPr lang="en-US" sz="2400" b="1" i="1">
                                  <a:effectLst/>
                                  <a:latin typeface="Cambria Math" panose="02040503050406030204" pitchFamily="18" charset="0"/>
                                  <a:ea typeface="SimSun" panose="02010600030101010101" pitchFamily="2" charset="-122"/>
                                </a:rPr>
                                <m:t>𝒙</m:t>
                              </m:r>
                            </m:e>
                          </m:d>
                        </m:e>
                      </m:d>
                      <m:r>
                        <a:rPr lang="en-US" sz="2400" i="1">
                          <a:effectLst/>
                          <a:latin typeface="Cambria Math" panose="02040503050406030204" pitchFamily="18" charset="0"/>
                          <a:ea typeface="SimSun" panose="02010600030101010101" pitchFamily="2" charset="-122"/>
                        </a:rPr>
                        <m:t>−</m:t>
                      </m:r>
                      <m:f>
                        <m:fPr>
                          <m:ctrlPr>
                            <a:rPr lang="en-US" sz="2400" i="1">
                              <a:effectLst/>
                              <a:latin typeface="Cambria Math" panose="02040503050406030204" pitchFamily="18" charset="0"/>
                            </a:rPr>
                          </m:ctrlPr>
                        </m:fPr>
                        <m:num>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rPr>
                                <m:t>𝜎</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rPr>
                              </m:ctrlPr>
                            </m:dPr>
                            <m:e>
                              <m:r>
                                <a:rPr lang="en-US" sz="2400" b="1" i="1">
                                  <a:effectLst/>
                                  <a:latin typeface="Cambria Math" panose="02040503050406030204" pitchFamily="18" charset="0"/>
                                  <a:ea typeface="SimSun" panose="02010600030101010101" pitchFamily="2" charset="-122"/>
                                </a:rPr>
                                <m:t>𝒙</m:t>
                              </m:r>
                            </m:e>
                          </m:d>
                        </m:num>
                        <m:den>
                          <m:rad>
                            <m:radPr>
                              <m:degHide m:val="on"/>
                              <m:ctrlPr>
                                <a:rPr lang="en-US" sz="2400" i="1">
                                  <a:effectLst/>
                                  <a:latin typeface="Cambria Math" panose="02040503050406030204" pitchFamily="18" charset="0"/>
                                </a:rPr>
                              </m:ctrlPr>
                            </m:radPr>
                            <m:deg/>
                            <m:e>
                              <m:r>
                                <a:rPr lang="en-US" sz="2400" i="1">
                                  <a:effectLst/>
                                  <a:latin typeface="Cambria Math" panose="02040503050406030204" pitchFamily="18" charset="0"/>
                                  <a:ea typeface="SimSun" panose="02010600030101010101" pitchFamily="2" charset="-122"/>
                                </a:rPr>
                                <m:t>2</m:t>
                              </m:r>
                              <m:r>
                                <a:rPr lang="en-US" sz="2400" i="1">
                                  <a:effectLst/>
                                  <a:latin typeface="Cambria Math" panose="02040503050406030204" pitchFamily="18" charset="0"/>
                                  <a:ea typeface="SimSun" panose="02010600030101010101" pitchFamily="2" charset="-122"/>
                                </a:rPr>
                                <m:t>𝜋</m:t>
                              </m:r>
                            </m:e>
                          </m:rad>
                        </m:den>
                      </m:f>
                      <m:r>
                        <m:rPr>
                          <m:sty m:val="p"/>
                        </m:rPr>
                        <a:rPr lang="en-US" sz="2400">
                          <a:effectLst/>
                          <a:latin typeface="Cambria Math" panose="02040503050406030204" pitchFamily="18" charset="0"/>
                          <a:ea typeface="SimSun" panose="02010600030101010101" pitchFamily="2" charset="-122"/>
                        </a:rPr>
                        <m:t>exp</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rPr>
                            <m:t>−</m:t>
                          </m:r>
                          <m:f>
                            <m:fPr>
                              <m:ctrlPr>
                                <a:rPr lang="en-US" sz="2400" i="1">
                                  <a:effectLst/>
                                  <a:latin typeface="Cambria Math" panose="02040503050406030204" pitchFamily="18" charset="0"/>
                                </a:rPr>
                              </m:ctrlPr>
                            </m:fPr>
                            <m:num>
                              <m:sSup>
                                <m:sSupPr>
                                  <m:ctrlPr>
                                    <a:rPr lang="en-US" sz="2400" i="1">
                                      <a:effectLst/>
                                      <a:latin typeface="Cambria Math" panose="02040503050406030204" pitchFamily="18" charset="0"/>
                                    </a:rPr>
                                  </m:ctrlPr>
                                </m:sSupPr>
                                <m:e>
                                  <m:r>
                                    <a:rPr lang="en-US" sz="2400" i="1">
                                      <a:effectLst/>
                                      <a:latin typeface="Cambria Math" panose="02040503050406030204" pitchFamily="18" charset="0"/>
                                      <a:ea typeface="SimSun" panose="02010600030101010101" pitchFamily="2" charset="-122"/>
                                    </a:rPr>
                                    <m:t>𝑧</m:t>
                                  </m:r>
                                </m:e>
                                <m:sup>
                                  <m:r>
                                    <a:rPr lang="en-US" sz="2400" i="1">
                                      <a:effectLst/>
                                      <a:latin typeface="Cambria Math" panose="02040503050406030204" pitchFamily="18" charset="0"/>
                                      <a:ea typeface="SimSun" panose="02010600030101010101" pitchFamily="2" charset="-122"/>
                                    </a:rPr>
                                    <m:t>2</m:t>
                                  </m:r>
                                </m:sup>
                              </m:sSup>
                            </m:num>
                            <m:den>
                              <m:r>
                                <a:rPr lang="en-US" sz="2400" i="1">
                                  <a:effectLst/>
                                  <a:latin typeface="Cambria Math" panose="02040503050406030204" pitchFamily="18" charset="0"/>
                                  <a:ea typeface="SimSun" panose="02010600030101010101" pitchFamily="2" charset="-122"/>
                                </a:rPr>
                                <m:t>2</m:t>
                              </m:r>
                            </m:den>
                          </m:f>
                        </m:e>
                      </m:d>
                      <m:d>
                        <m:dPr>
                          <m:begChr m:val="|"/>
                          <m:endChr m:val=""/>
                          <m:ctrlPr>
                            <a:rPr lang="en-US" sz="2400" i="1">
                              <a:effectLst/>
                              <a:latin typeface="Cambria Math" panose="02040503050406030204" pitchFamily="18" charset="0"/>
                            </a:rPr>
                          </m:ctrlPr>
                        </m:dPr>
                        <m:e>
                          <m:m>
                            <m:mPr>
                              <m:mcs>
                                <m:mc>
                                  <m:mcPr>
                                    <m:count m:val="1"/>
                                    <m:mcJc m:val="center"/>
                                  </m:mcPr>
                                </m:mc>
                              </m:mcs>
                              <m:ctrlPr>
                                <a:rPr lang="en-US" sz="2400" i="1">
                                  <a:effectLst/>
                                  <a:latin typeface="Cambria Math" panose="02040503050406030204" pitchFamily="18" charset="0"/>
                                </a:rPr>
                              </m:ctrlPr>
                            </m:mPr>
                            <m:mr>
                              <m:e>
                                <m:r>
                                  <a:rPr lang="en-US" sz="2400" i="1">
                                    <a:effectLst/>
                                    <a:latin typeface="Cambria Math" panose="02040503050406030204" pitchFamily="18" charset="0"/>
                                    <a:ea typeface="SimSun" panose="02010600030101010101" pitchFamily="2" charset="-122"/>
                                  </a:rPr>
                                  <m:t>+∞</m:t>
                                </m:r>
                              </m:e>
                            </m:mr>
                            <m:mr>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rPr>
                                      <m:t>𝑧</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rPr>
                                    </m:ctrlPr>
                                  </m:dPr>
                                  <m:e>
                                    <m:r>
                                      <a:rPr lang="en-US" sz="2400" b="1" i="1">
                                        <a:effectLst/>
                                        <a:latin typeface="Cambria Math" panose="02040503050406030204" pitchFamily="18" charset="0"/>
                                        <a:ea typeface="SimSun" panose="02010600030101010101" pitchFamily="2" charset="-122"/>
                                      </a:rPr>
                                      <m:t>𝒙</m:t>
                                    </m:r>
                                  </m:e>
                                </m:d>
                              </m:e>
                            </m:mr>
                          </m:m>
                        </m:e>
                      </m:d>
                    </m:oMath>
                  </m:oMathPara>
                </a14:m>
                <a:endParaRPr lang="en-US" sz="24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400" i="1" smtClean="0">
                          <a:effectLst/>
                          <a:latin typeface="Cambria Math" panose="02040503050406030204" pitchFamily="18" charset="0"/>
                          <a:ea typeface="SimSun" panose="02010600030101010101" pitchFamily="2" charset="-122"/>
                        </a:rPr>
                        <m:t>=</m:t>
                      </m:r>
                      <m:d>
                        <m:dPr>
                          <m:ctrlPr>
                            <a:rPr lang="en-US" sz="2400" i="1">
                              <a:effectLst/>
                              <a:latin typeface="Cambria Math" panose="02040503050406030204" pitchFamily="18" charset="0"/>
                              <a:ea typeface="SimSun" panose="02010600030101010101" pitchFamily="2" charset="-122"/>
                            </a:rPr>
                          </m:ctrlPr>
                        </m:dPr>
                        <m:e>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𝜇</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r>
                            <a:rPr lang="en-US" sz="2400" i="1">
                              <a:effectLst/>
                              <a:latin typeface="Cambria Math" panose="02040503050406030204" pitchFamily="18" charset="0"/>
                              <a:ea typeface="SimSun" panose="02010600030101010101" pitchFamily="2" charset="-122"/>
                            </a:rPr>
                            <m:t>−</m:t>
                          </m:r>
                          <m:sSubSup>
                            <m:sSubSupPr>
                              <m:ctrlPr>
                                <a:rPr lang="en-US" sz="2400" i="1">
                                  <a:effectLst/>
                                  <a:latin typeface="Cambria Math" panose="02040503050406030204" pitchFamily="18" charset="0"/>
                                  <a:ea typeface="SimSun" panose="02010600030101010101" pitchFamily="2" charset="-122"/>
                                </a:rPr>
                              </m:ctrlPr>
                            </m:sSubSupPr>
                            <m:e>
                              <m:r>
                                <a:rPr lang="en-US" sz="2400" i="1">
                                  <a:effectLst/>
                                  <a:latin typeface="Cambria Math" panose="02040503050406030204" pitchFamily="18" charset="0"/>
                                  <a:ea typeface="SimSun" panose="02010600030101010101" pitchFamily="2" charset="-122"/>
                                </a:rPr>
                                <m:t>𝑦</m:t>
                              </m:r>
                            </m:e>
                            <m:sub>
                              <m:r>
                                <a:rPr lang="en-US" sz="2400" i="1">
                                  <a:effectLst/>
                                  <a:latin typeface="Cambria Math" panose="02040503050406030204" pitchFamily="18" charset="0"/>
                                  <a:ea typeface="SimSun" panose="02010600030101010101" pitchFamily="2" charset="-122"/>
                                </a:rPr>
                                <m:t>𝑛</m:t>
                              </m:r>
                            </m:sub>
                            <m:sup>
                              <m:r>
                                <a:rPr lang="en-US" sz="2400" i="1">
                                  <a:effectLst/>
                                  <a:latin typeface="Cambria Math" panose="02040503050406030204" pitchFamily="18" charset="0"/>
                                  <a:ea typeface="SimSun" panose="02010600030101010101" pitchFamily="2" charset="-122"/>
                                </a:rPr>
                                <m:t>∗</m:t>
                              </m:r>
                            </m:sup>
                          </m:sSubSup>
                        </m:e>
                      </m:d>
                      <m:r>
                        <m:rPr>
                          <m:sty m:val="p"/>
                        </m:rPr>
                        <a:rPr lang="en-US" sz="2400">
                          <a:effectLst/>
                          <a:latin typeface="Cambria Math" panose="02040503050406030204" pitchFamily="18" charset="0"/>
                          <a:ea typeface="SimSun" panose="02010600030101010101" pitchFamily="2" charset="-122"/>
                        </a:rPr>
                        <m:t>Φ</m:t>
                      </m:r>
                      <m:d>
                        <m:dPr>
                          <m:ctrlPr>
                            <a:rPr lang="en-US" sz="2400" i="1">
                              <a:effectLst/>
                              <a:latin typeface="Cambria Math" panose="02040503050406030204" pitchFamily="18" charset="0"/>
                              <a:ea typeface="SimSun" panose="02010600030101010101" pitchFamily="2" charset="-122"/>
                            </a:rPr>
                          </m:ctrlPr>
                        </m:dPr>
                        <m:e>
                          <m:r>
                            <a:rPr lang="en-US" sz="2400" i="1">
                              <a:effectLst/>
                              <a:latin typeface="Cambria Math" panose="02040503050406030204" pitchFamily="18" charset="0"/>
                              <a:ea typeface="SimSun" panose="02010600030101010101" pitchFamily="2" charset="-122"/>
                            </a:rPr>
                            <m:t>−</m:t>
                          </m:r>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𝑧</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e>
                      </m:d>
                      <m:r>
                        <a:rPr lang="en-US" sz="2400" i="1">
                          <a:effectLst/>
                          <a:latin typeface="Cambria Math" panose="02040503050406030204" pitchFamily="18" charset="0"/>
                          <a:ea typeface="SimSun" panose="02010600030101010101" pitchFamily="2" charset="-122"/>
                        </a:rPr>
                        <m:t>+</m:t>
                      </m:r>
                      <m:f>
                        <m:fPr>
                          <m:ctrlPr>
                            <a:rPr lang="en-US" sz="2400" i="1">
                              <a:effectLst/>
                              <a:latin typeface="Cambria Math" panose="02040503050406030204" pitchFamily="18" charset="0"/>
                              <a:ea typeface="SimSun" panose="02010600030101010101" pitchFamily="2" charset="-122"/>
                            </a:rPr>
                          </m:ctrlPr>
                        </m:fPr>
                        <m:num>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𝜎</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num>
                        <m:den>
                          <m:rad>
                            <m:radPr>
                              <m:degHide m:val="on"/>
                              <m:ctrlPr>
                                <a:rPr lang="en-US" sz="2400" i="1">
                                  <a:effectLst/>
                                  <a:latin typeface="Cambria Math" panose="02040503050406030204" pitchFamily="18" charset="0"/>
                                  <a:ea typeface="SimSun" panose="02010600030101010101" pitchFamily="2" charset="-122"/>
                                </a:rPr>
                              </m:ctrlPr>
                            </m:radPr>
                            <m:deg/>
                            <m:e>
                              <m:r>
                                <a:rPr lang="en-US" sz="2400" i="1">
                                  <a:effectLst/>
                                  <a:latin typeface="Cambria Math" panose="02040503050406030204" pitchFamily="18" charset="0"/>
                                  <a:ea typeface="SimSun" panose="02010600030101010101" pitchFamily="2" charset="-122"/>
                                </a:rPr>
                                <m:t>2</m:t>
                              </m:r>
                              <m:r>
                                <a:rPr lang="en-US" sz="2400" i="1">
                                  <a:effectLst/>
                                  <a:latin typeface="Cambria Math" panose="02040503050406030204" pitchFamily="18" charset="0"/>
                                  <a:ea typeface="SimSun" panose="02010600030101010101" pitchFamily="2" charset="-122"/>
                                </a:rPr>
                                <m:t>𝜋</m:t>
                              </m:r>
                            </m:e>
                          </m:rad>
                        </m:den>
                      </m:f>
                      <m:r>
                        <m:rPr>
                          <m:sty m:val="p"/>
                        </m:rPr>
                        <a:rPr lang="en-US" sz="2400">
                          <a:effectLst/>
                          <a:latin typeface="Cambria Math" panose="02040503050406030204" pitchFamily="18" charset="0"/>
                          <a:ea typeface="SimSun" panose="02010600030101010101" pitchFamily="2" charset="-122"/>
                        </a:rPr>
                        <m:t>exp</m:t>
                      </m:r>
                      <m:d>
                        <m:dPr>
                          <m:ctrlPr>
                            <a:rPr lang="en-US" sz="2400" i="1">
                              <a:effectLst/>
                              <a:latin typeface="Cambria Math" panose="02040503050406030204" pitchFamily="18" charset="0"/>
                              <a:ea typeface="SimSun" panose="02010600030101010101" pitchFamily="2" charset="-122"/>
                            </a:rPr>
                          </m:ctrlPr>
                        </m:dPr>
                        <m:e>
                          <m:r>
                            <a:rPr lang="en-US" sz="2400" i="1">
                              <a:effectLst/>
                              <a:latin typeface="Cambria Math" panose="02040503050406030204" pitchFamily="18" charset="0"/>
                              <a:ea typeface="SimSun" panose="02010600030101010101" pitchFamily="2" charset="-122"/>
                            </a:rPr>
                            <m:t>−</m:t>
                          </m:r>
                          <m:f>
                            <m:fPr>
                              <m:ctrlPr>
                                <a:rPr lang="en-US" sz="2400" i="1">
                                  <a:effectLst/>
                                  <a:latin typeface="Cambria Math" panose="02040503050406030204" pitchFamily="18" charset="0"/>
                                  <a:ea typeface="SimSun" panose="02010600030101010101" pitchFamily="2" charset="-122"/>
                                </a:rPr>
                              </m:ctrlPr>
                            </m:fPr>
                            <m:num>
                              <m:sSup>
                                <m:sSupPr>
                                  <m:ctrlPr>
                                    <a:rPr lang="en-US" sz="2400" i="1">
                                      <a:effectLst/>
                                      <a:latin typeface="Cambria Math" panose="02040503050406030204" pitchFamily="18" charset="0"/>
                                      <a:ea typeface="SimSun" panose="02010600030101010101" pitchFamily="2" charset="-122"/>
                                    </a:rPr>
                                  </m:ctrlPr>
                                </m:sSupPr>
                                <m:e>
                                  <m:d>
                                    <m:dPr>
                                      <m:ctrlPr>
                                        <a:rPr lang="en-US" sz="2400" i="1">
                                          <a:effectLst/>
                                          <a:latin typeface="Cambria Math" panose="02040503050406030204" pitchFamily="18" charset="0"/>
                                          <a:ea typeface="SimSun" panose="02010600030101010101" pitchFamily="2" charset="-122"/>
                                        </a:rPr>
                                      </m:ctrlPr>
                                    </m:dPr>
                                    <m:e>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𝑧</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e>
                                  </m:d>
                                </m:e>
                                <m:sup>
                                  <m:r>
                                    <a:rPr lang="en-US" sz="2400" i="1">
                                      <a:effectLst/>
                                      <a:latin typeface="Cambria Math" panose="02040503050406030204" pitchFamily="18" charset="0"/>
                                      <a:ea typeface="SimSun" panose="02010600030101010101" pitchFamily="2" charset="-122"/>
                                    </a:rPr>
                                    <m:t>2</m:t>
                                  </m:r>
                                </m:sup>
                              </m:sSup>
                            </m:num>
                            <m:den>
                              <m:r>
                                <a:rPr lang="en-US" sz="2400" i="1">
                                  <a:effectLst/>
                                  <a:latin typeface="Cambria Math" panose="02040503050406030204" pitchFamily="18" charset="0"/>
                                  <a:ea typeface="SimSun" panose="02010600030101010101" pitchFamily="2" charset="-122"/>
                                </a:rPr>
                                <m:t>2</m:t>
                              </m:r>
                            </m:den>
                          </m:f>
                        </m:e>
                      </m:d>
                    </m:oMath>
                  </m:oMathPara>
                </a14:m>
                <a:endParaRPr lang="en-US" sz="24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left"/>
                    </m:oMathParaPr>
                    <m:oMath xmlns:m="http://schemas.openxmlformats.org/officeDocument/2006/math">
                      <m:r>
                        <a:rPr lang="en-US" sz="2400" i="1">
                          <a:effectLst/>
                          <a:latin typeface="Cambria Math" panose="02040503050406030204" pitchFamily="18" charset="0"/>
                          <a:ea typeface="SimSun" panose="02010600030101010101" pitchFamily="2" charset="-122"/>
                        </a:rPr>
                        <m:t>=</m:t>
                      </m:r>
                      <m:d>
                        <m:dPr>
                          <m:ctrlPr>
                            <a:rPr lang="en-US" sz="2400" i="1">
                              <a:effectLst/>
                              <a:latin typeface="Cambria Math" panose="02040503050406030204" pitchFamily="18" charset="0"/>
                              <a:ea typeface="SimSun" panose="02010600030101010101" pitchFamily="2" charset="-122"/>
                            </a:rPr>
                          </m:ctrlPr>
                        </m:dPr>
                        <m:e>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𝜇</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r>
                            <a:rPr lang="en-US" sz="2400" i="1">
                              <a:effectLst/>
                              <a:latin typeface="Cambria Math" panose="02040503050406030204" pitchFamily="18" charset="0"/>
                              <a:ea typeface="SimSun" panose="02010600030101010101" pitchFamily="2" charset="-122"/>
                            </a:rPr>
                            <m:t>−</m:t>
                          </m:r>
                          <m:sSubSup>
                            <m:sSubSupPr>
                              <m:ctrlPr>
                                <a:rPr lang="en-US" sz="2400" i="1">
                                  <a:effectLst/>
                                  <a:latin typeface="Cambria Math" panose="02040503050406030204" pitchFamily="18" charset="0"/>
                                  <a:ea typeface="SimSun" panose="02010600030101010101" pitchFamily="2" charset="-122"/>
                                </a:rPr>
                              </m:ctrlPr>
                            </m:sSubSupPr>
                            <m:e>
                              <m:r>
                                <a:rPr lang="en-US" sz="2400" i="1">
                                  <a:effectLst/>
                                  <a:latin typeface="Cambria Math" panose="02040503050406030204" pitchFamily="18" charset="0"/>
                                  <a:ea typeface="SimSun" panose="02010600030101010101" pitchFamily="2" charset="-122"/>
                                </a:rPr>
                                <m:t>𝑦</m:t>
                              </m:r>
                            </m:e>
                            <m:sub>
                              <m:r>
                                <a:rPr lang="en-US" sz="2400" i="1">
                                  <a:effectLst/>
                                  <a:latin typeface="Cambria Math" panose="02040503050406030204" pitchFamily="18" charset="0"/>
                                  <a:ea typeface="SimSun" panose="02010600030101010101" pitchFamily="2" charset="-122"/>
                                </a:rPr>
                                <m:t>𝑛</m:t>
                              </m:r>
                            </m:sub>
                            <m:sup>
                              <m:r>
                                <a:rPr lang="en-US" sz="2400" i="1">
                                  <a:effectLst/>
                                  <a:latin typeface="Cambria Math" panose="02040503050406030204" pitchFamily="18" charset="0"/>
                                  <a:ea typeface="SimSun" panose="02010600030101010101" pitchFamily="2" charset="-122"/>
                                </a:rPr>
                                <m:t>∗</m:t>
                              </m:r>
                            </m:sup>
                          </m:sSubSup>
                        </m:e>
                      </m:d>
                      <m:r>
                        <m:rPr>
                          <m:sty m:val="p"/>
                        </m:rPr>
                        <a:rPr lang="en-US" sz="2400">
                          <a:effectLst/>
                          <a:latin typeface="Cambria Math" panose="02040503050406030204" pitchFamily="18" charset="0"/>
                          <a:ea typeface="SimSun" panose="02010600030101010101" pitchFamily="2" charset="-122"/>
                        </a:rPr>
                        <m:t>Φ</m:t>
                      </m:r>
                      <m:d>
                        <m:dPr>
                          <m:ctrlPr>
                            <a:rPr lang="en-US" sz="2400" i="1">
                              <a:effectLst/>
                              <a:latin typeface="Cambria Math" panose="02040503050406030204" pitchFamily="18" charset="0"/>
                              <a:ea typeface="SimSun" panose="02010600030101010101" pitchFamily="2" charset="-122"/>
                            </a:rPr>
                          </m:ctrlPr>
                        </m:dPr>
                        <m:e>
                          <m:r>
                            <a:rPr lang="en-US" sz="2400" i="1">
                              <a:effectLst/>
                              <a:latin typeface="Cambria Math" panose="02040503050406030204" pitchFamily="18" charset="0"/>
                              <a:ea typeface="SimSun" panose="02010600030101010101" pitchFamily="2" charset="-122"/>
                            </a:rPr>
                            <m:t>−</m:t>
                          </m:r>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𝑧</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e>
                      </m:d>
                      <m:r>
                        <a:rPr lang="en-US" sz="2400" i="1">
                          <a:effectLst/>
                          <a:latin typeface="Cambria Math" panose="02040503050406030204" pitchFamily="18" charset="0"/>
                          <a:ea typeface="SimSun" panose="02010600030101010101" pitchFamily="2" charset="-122"/>
                        </a:rPr>
                        <m:t>+</m:t>
                      </m:r>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𝜎</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r>
                        <a:rPr lang="en-US" sz="2400" i="1">
                          <a:effectLst/>
                          <a:latin typeface="Cambria Math" panose="02040503050406030204" pitchFamily="18" charset="0"/>
                          <a:ea typeface="SimSun" panose="02010600030101010101" pitchFamily="2" charset="-122"/>
                        </a:rPr>
                        <m:t>𝜙</m:t>
                      </m:r>
                      <m:d>
                        <m:dPr>
                          <m:ctrlPr>
                            <a:rPr lang="en-US" sz="2400" i="1">
                              <a:effectLst/>
                              <a:latin typeface="Cambria Math" panose="02040503050406030204" pitchFamily="18" charset="0"/>
                              <a:ea typeface="SimSun" panose="02010600030101010101" pitchFamily="2" charset="-122"/>
                            </a:rPr>
                          </m:ctrlPr>
                        </m:dPr>
                        <m:e>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𝑧</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e>
                      </m:d>
                    </m:oMath>
                  </m:oMathPara>
                </a14:m>
                <a:endParaRPr lang="en-US" sz="24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d>
                        <m:dPr>
                          <m:ctrlPr>
                            <a:rPr lang="en-US" sz="2400" i="1">
                              <a:effectLst/>
                              <a:latin typeface="Cambria Math" panose="02040503050406030204" pitchFamily="18" charset="0"/>
                              <a:ea typeface="SimSun" panose="02010600030101010101" pitchFamily="2" charset="-122"/>
                            </a:rPr>
                          </m:ctrlPr>
                        </m:dPr>
                        <m:e>
                          <m:r>
                            <m:rPr>
                              <m:sty m:val="p"/>
                            </m:rPr>
                            <a:rPr lang="en-US" sz="2400">
                              <a:effectLst/>
                              <a:latin typeface="Cambria Math" panose="02040503050406030204" pitchFamily="18" charset="0"/>
                              <a:ea typeface="SimSun" panose="02010600030101010101" pitchFamily="2" charset="-122"/>
                            </a:rPr>
                            <m:t>Due</m:t>
                          </m:r>
                          <m:r>
                            <a:rPr lang="en-US" sz="2400">
                              <a:effectLst/>
                              <a:latin typeface="Cambria Math" panose="02040503050406030204" pitchFamily="18" charset="0"/>
                              <a:ea typeface="SimSun" panose="02010600030101010101" pitchFamily="2" charset="-122"/>
                            </a:rPr>
                            <m:t> </m:t>
                          </m:r>
                          <m:r>
                            <m:rPr>
                              <m:sty m:val="p"/>
                            </m:rPr>
                            <a:rPr lang="en-US" sz="2400">
                              <a:effectLst/>
                              <a:latin typeface="Cambria Math" panose="02040503050406030204" pitchFamily="18" charset="0"/>
                              <a:ea typeface="SimSun" panose="02010600030101010101" pitchFamily="2" charset="-122"/>
                            </a:rPr>
                            <m:t>to</m:t>
                          </m:r>
                          <m:r>
                            <a:rPr lang="en-US" sz="2400" i="1">
                              <a:effectLst/>
                              <a:latin typeface="Cambria Math" panose="02040503050406030204" pitchFamily="18" charset="0"/>
                              <a:ea typeface="SimSun" panose="02010600030101010101" pitchFamily="2" charset="-122"/>
                            </a:rPr>
                            <m:t> </m:t>
                          </m:r>
                          <m:r>
                            <a:rPr lang="en-US" sz="2400" i="1">
                              <a:effectLst/>
                              <a:latin typeface="Cambria Math" panose="02040503050406030204" pitchFamily="18" charset="0"/>
                              <a:ea typeface="SimSun" panose="02010600030101010101" pitchFamily="2" charset="-122"/>
                            </a:rPr>
                            <m:t>𝜙</m:t>
                          </m:r>
                          <m:d>
                            <m:dPr>
                              <m:ctrlPr>
                                <a:rPr lang="en-US" sz="2400" i="1">
                                  <a:effectLst/>
                                  <a:latin typeface="Cambria Math" panose="02040503050406030204" pitchFamily="18" charset="0"/>
                                  <a:ea typeface="SimSun" panose="02010600030101010101" pitchFamily="2" charset="-122"/>
                                </a:rPr>
                              </m:ctrlPr>
                            </m:dPr>
                            <m:e>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𝑧</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e>
                          </m:d>
                          <m:r>
                            <a:rPr lang="en-US" sz="2400" i="1">
                              <a:effectLst/>
                              <a:latin typeface="Cambria Math" panose="02040503050406030204" pitchFamily="18" charset="0"/>
                              <a:ea typeface="SimSun" panose="02010600030101010101" pitchFamily="2" charset="-122"/>
                            </a:rPr>
                            <m:t>=</m:t>
                          </m:r>
                          <m:r>
                            <a:rPr lang="en-US" sz="2400" i="1">
                              <a:effectLst/>
                              <a:latin typeface="Cambria Math" panose="02040503050406030204" pitchFamily="18" charset="0"/>
                              <a:ea typeface="SimSun" panose="02010600030101010101" pitchFamily="2" charset="-122"/>
                            </a:rPr>
                            <m:t>𝜙</m:t>
                          </m:r>
                          <m:d>
                            <m:dPr>
                              <m:ctrlPr>
                                <a:rPr lang="en-US" sz="2400" i="1">
                                  <a:effectLst/>
                                  <a:latin typeface="Cambria Math" panose="02040503050406030204" pitchFamily="18" charset="0"/>
                                  <a:ea typeface="SimSun" panose="02010600030101010101" pitchFamily="2" charset="-122"/>
                                </a:rPr>
                              </m:ctrlPr>
                            </m:dPr>
                            <m:e>
                              <m:r>
                                <a:rPr lang="en-US" sz="2400" i="1">
                                  <a:effectLst/>
                                  <a:latin typeface="Cambria Math" panose="02040503050406030204" pitchFamily="18" charset="0"/>
                                  <a:ea typeface="SimSun" panose="02010600030101010101" pitchFamily="2" charset="-122"/>
                                </a:rPr>
                                <m:t>−</m:t>
                              </m:r>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𝑧</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e>
                          </m:d>
                          <m:r>
                            <a:rPr lang="en-US" sz="2400" i="1">
                              <a:effectLst/>
                              <a:latin typeface="Cambria Math" panose="02040503050406030204" pitchFamily="18" charset="0"/>
                              <a:ea typeface="SimSun" panose="02010600030101010101" pitchFamily="2" charset="-122"/>
                            </a:rPr>
                            <m:t>=</m:t>
                          </m:r>
                          <m:f>
                            <m:fPr>
                              <m:ctrlPr>
                                <a:rPr lang="en-US" sz="2400" i="1">
                                  <a:effectLst/>
                                  <a:latin typeface="Cambria Math" panose="02040503050406030204" pitchFamily="18" charset="0"/>
                                  <a:ea typeface="SimSun" panose="02010600030101010101" pitchFamily="2" charset="-122"/>
                                </a:rPr>
                              </m:ctrlPr>
                            </m:fPr>
                            <m:num>
                              <m:r>
                                <a:rPr lang="en-US" sz="2400" i="1">
                                  <a:effectLst/>
                                  <a:latin typeface="Cambria Math" panose="02040503050406030204" pitchFamily="18" charset="0"/>
                                  <a:ea typeface="SimSun" panose="02010600030101010101" pitchFamily="2" charset="-122"/>
                                </a:rPr>
                                <m:t>1</m:t>
                              </m:r>
                            </m:num>
                            <m:den>
                              <m:rad>
                                <m:radPr>
                                  <m:degHide m:val="on"/>
                                  <m:ctrlPr>
                                    <a:rPr lang="en-US" sz="2400" i="1">
                                      <a:effectLst/>
                                      <a:latin typeface="Cambria Math" panose="02040503050406030204" pitchFamily="18" charset="0"/>
                                      <a:ea typeface="SimSun" panose="02010600030101010101" pitchFamily="2" charset="-122"/>
                                    </a:rPr>
                                  </m:ctrlPr>
                                </m:radPr>
                                <m:deg/>
                                <m:e>
                                  <m:r>
                                    <a:rPr lang="en-US" sz="2400" i="1">
                                      <a:effectLst/>
                                      <a:latin typeface="Cambria Math" panose="02040503050406030204" pitchFamily="18" charset="0"/>
                                      <a:ea typeface="SimSun" panose="02010600030101010101" pitchFamily="2" charset="-122"/>
                                    </a:rPr>
                                    <m:t>2</m:t>
                                  </m:r>
                                  <m:r>
                                    <a:rPr lang="en-US" sz="2400" i="1">
                                      <a:effectLst/>
                                      <a:latin typeface="Cambria Math" panose="02040503050406030204" pitchFamily="18" charset="0"/>
                                      <a:ea typeface="SimSun" panose="02010600030101010101" pitchFamily="2" charset="-122"/>
                                    </a:rPr>
                                    <m:t>𝜋</m:t>
                                  </m:r>
                                </m:e>
                              </m:rad>
                            </m:den>
                          </m:f>
                          <m:r>
                            <m:rPr>
                              <m:sty m:val="p"/>
                            </m:rPr>
                            <a:rPr lang="en-US" sz="2400">
                              <a:effectLst/>
                              <a:latin typeface="Cambria Math" panose="02040503050406030204" pitchFamily="18" charset="0"/>
                              <a:ea typeface="SimSun" panose="02010600030101010101" pitchFamily="2" charset="-122"/>
                            </a:rPr>
                            <m:t>exp</m:t>
                          </m:r>
                          <m:d>
                            <m:dPr>
                              <m:ctrlPr>
                                <a:rPr lang="en-US" sz="2400" i="1">
                                  <a:effectLst/>
                                  <a:latin typeface="Cambria Math" panose="02040503050406030204" pitchFamily="18" charset="0"/>
                                  <a:ea typeface="SimSun" panose="02010600030101010101" pitchFamily="2" charset="-122"/>
                                </a:rPr>
                              </m:ctrlPr>
                            </m:dPr>
                            <m:e>
                              <m:r>
                                <a:rPr lang="en-US" sz="2400" i="1">
                                  <a:effectLst/>
                                  <a:latin typeface="Cambria Math" panose="02040503050406030204" pitchFamily="18" charset="0"/>
                                  <a:ea typeface="SimSun" panose="02010600030101010101" pitchFamily="2" charset="-122"/>
                                </a:rPr>
                                <m:t>−</m:t>
                              </m:r>
                              <m:f>
                                <m:fPr>
                                  <m:ctrlPr>
                                    <a:rPr lang="en-US" sz="2400" i="1">
                                      <a:effectLst/>
                                      <a:latin typeface="Cambria Math" panose="02040503050406030204" pitchFamily="18" charset="0"/>
                                      <a:ea typeface="SimSun" panose="02010600030101010101" pitchFamily="2" charset="-122"/>
                                    </a:rPr>
                                  </m:ctrlPr>
                                </m:fPr>
                                <m:num>
                                  <m:sSup>
                                    <m:sSupPr>
                                      <m:ctrlPr>
                                        <a:rPr lang="en-US" sz="2400" i="1">
                                          <a:effectLst/>
                                          <a:latin typeface="Cambria Math" panose="02040503050406030204" pitchFamily="18" charset="0"/>
                                          <a:ea typeface="SimSun" panose="02010600030101010101" pitchFamily="2" charset="-122"/>
                                        </a:rPr>
                                      </m:ctrlPr>
                                    </m:sSupPr>
                                    <m:e>
                                      <m:d>
                                        <m:dPr>
                                          <m:ctrlPr>
                                            <a:rPr lang="en-US" sz="2400" i="1">
                                              <a:effectLst/>
                                              <a:latin typeface="Cambria Math" panose="02040503050406030204" pitchFamily="18" charset="0"/>
                                              <a:ea typeface="SimSun" panose="02010600030101010101" pitchFamily="2" charset="-122"/>
                                            </a:rPr>
                                          </m:ctrlPr>
                                        </m:dPr>
                                        <m:e>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𝑧</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e>
                                      </m:d>
                                    </m:e>
                                    <m:sup>
                                      <m:r>
                                        <a:rPr lang="en-US" sz="2400" i="1">
                                          <a:effectLst/>
                                          <a:latin typeface="Cambria Math" panose="02040503050406030204" pitchFamily="18" charset="0"/>
                                          <a:ea typeface="SimSun" panose="02010600030101010101" pitchFamily="2" charset="-122"/>
                                        </a:rPr>
                                        <m:t>2</m:t>
                                      </m:r>
                                    </m:sup>
                                  </m:sSup>
                                </m:num>
                                <m:den>
                                  <m:r>
                                    <a:rPr lang="en-US" sz="2400" i="1">
                                      <a:effectLst/>
                                      <a:latin typeface="Cambria Math" panose="02040503050406030204" pitchFamily="18" charset="0"/>
                                      <a:ea typeface="SimSun" panose="02010600030101010101" pitchFamily="2" charset="-122"/>
                                    </a:rPr>
                                    <m:t>2</m:t>
                                  </m:r>
                                </m:den>
                              </m:f>
                            </m:e>
                          </m:d>
                        </m:e>
                      </m:d>
                      <m:r>
                        <a:rPr lang="en-US" sz="2400" i="1">
                          <a:effectLst/>
                          <a:latin typeface="Cambria Math" panose="02040503050406030204" pitchFamily="18" charset="0"/>
                          <a:ea typeface="SimSun" panose="02010600030101010101" pitchFamily="2" charset="-122"/>
                        </a:rPr>
                        <m:t>∎</m:t>
                      </m:r>
                    </m:oMath>
                  </m:oMathPara>
                </a14:m>
                <a:endParaRPr lang="en-US" sz="2400" dirty="0">
                  <a:effectLst/>
                  <a:ea typeface="SimSun" panose="02010600030101010101" pitchFamily="2" charset="-122"/>
                </a:endParaRPr>
              </a:p>
              <a:p>
                <a:pPr marL="0" marR="0" indent="0" algn="just">
                  <a:spcBef>
                    <a:spcPts val="0"/>
                  </a:spcBef>
                  <a:spcAft>
                    <a:spcPts val="0"/>
                  </a:spcAft>
                  <a:buNone/>
                </a:pPr>
                <a:r>
                  <a:rPr lang="en-US" sz="2400" dirty="0">
                    <a:effectLst/>
                    <a:ea typeface="SimSun" panose="02010600030101010101" pitchFamily="2" charset="-122"/>
                  </a:rPr>
                  <a:t>Therefore, the maximizer </a:t>
                </a:r>
                <a:r>
                  <a:rPr lang="en-US" sz="2400" b="1" i="1" dirty="0">
                    <a:effectLst/>
                    <a:ea typeface="SimSun" panose="02010600030101010101" pitchFamily="2" charset="-122"/>
                  </a:rPr>
                  <a:t>x</a:t>
                </a:r>
                <a:r>
                  <a:rPr lang="en-US" sz="2400" i="1" baseline="-25000" dirty="0">
                    <a:effectLst/>
                    <a:ea typeface="SimSun" panose="02010600030101010101" pitchFamily="2" charset="-122"/>
                  </a:rPr>
                  <a:t>n</a:t>
                </a:r>
                <a:r>
                  <a:rPr lang="en-US" sz="2400" baseline="-25000" dirty="0">
                    <a:effectLst/>
                    <a:ea typeface="SimSun" panose="02010600030101010101" pitchFamily="2" charset="-122"/>
                  </a:rPr>
                  <a:t>+1</a:t>
                </a:r>
                <a:r>
                  <a:rPr lang="en-US" sz="2400" dirty="0">
                    <a:effectLst/>
                    <a:ea typeface="SimSun" panose="02010600030101010101" pitchFamily="2" charset="-122"/>
                  </a:rPr>
                  <a:t> of EI acquisition function</a:t>
                </a:r>
                <a:r>
                  <a:rPr lang="en-US" sz="2400" i="1" dirty="0">
                    <a:effectLst/>
                    <a:ea typeface="SimSun" panose="02010600030101010101" pitchFamily="2" charset="-122"/>
                  </a:rPr>
                  <a:t> </a:t>
                </a:r>
                <a:r>
                  <a:rPr lang="en-US" sz="2400" dirty="0">
                    <a:effectLst/>
                    <a:ea typeface="SimSun" panose="02010600030101010101" pitchFamily="2" charset="-122"/>
                  </a:rPr>
                  <a:t>in NBO algorithm at current iteration is determined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ea typeface="SimSun" panose="02010600030101010101" pitchFamily="2" charset="-122"/>
                            </a:rPr>
                          </m:ctrlPr>
                        </m:sSubPr>
                        <m:e>
                          <m:r>
                            <a:rPr lang="en-US" sz="2400" b="1" i="1">
                              <a:effectLst/>
                              <a:latin typeface="Cambria Math" panose="02040503050406030204" pitchFamily="18" charset="0"/>
                              <a:ea typeface="SimSun" panose="02010600030101010101" pitchFamily="2" charset="-122"/>
                            </a:rPr>
                            <m:t>𝒙</m:t>
                          </m:r>
                        </m:e>
                        <m:sub>
                          <m:r>
                            <a:rPr lang="en-US" sz="2400" i="1">
                              <a:effectLst/>
                              <a:latin typeface="Cambria Math" panose="02040503050406030204" pitchFamily="18" charset="0"/>
                              <a:ea typeface="SimSun" panose="02010600030101010101" pitchFamily="2" charset="-122"/>
                            </a:rPr>
                            <m:t>𝑛</m:t>
                          </m:r>
                          <m:r>
                            <a:rPr lang="en-US" sz="2400" i="1">
                              <a:effectLst/>
                              <a:latin typeface="Cambria Math" panose="02040503050406030204" pitchFamily="18" charset="0"/>
                              <a:ea typeface="SimSun" panose="02010600030101010101" pitchFamily="2" charset="-122"/>
                            </a:rPr>
                            <m:t>+1</m:t>
                          </m:r>
                        </m:sub>
                      </m:sSub>
                      <m:r>
                        <a:rPr lang="en-US" sz="2400" i="1">
                          <a:effectLst/>
                          <a:latin typeface="Cambria Math" panose="02040503050406030204" pitchFamily="18" charset="0"/>
                          <a:ea typeface="SimSun" panose="02010600030101010101" pitchFamily="2" charset="-122"/>
                        </a:rPr>
                        <m:t>=</m:t>
                      </m:r>
                      <m:func>
                        <m:funcPr>
                          <m:ctrlPr>
                            <a:rPr lang="en-US" sz="2400" i="1">
                              <a:effectLst/>
                              <a:latin typeface="Cambria Math" panose="02040503050406030204" pitchFamily="18" charset="0"/>
                              <a:ea typeface="SimSun" panose="02010600030101010101" pitchFamily="2" charset="-122"/>
                            </a:rPr>
                          </m:ctrlPr>
                        </m:funcPr>
                        <m:fName>
                          <m:limLow>
                            <m:limLowPr>
                              <m:ctrlPr>
                                <a:rPr lang="en-US" sz="2400" i="1">
                                  <a:effectLst/>
                                  <a:latin typeface="Cambria Math" panose="02040503050406030204" pitchFamily="18" charset="0"/>
                                  <a:ea typeface="SimSun" panose="02010600030101010101" pitchFamily="2" charset="-122"/>
                                </a:rPr>
                              </m:ctrlPr>
                            </m:limLowPr>
                            <m:e>
                              <m:r>
                                <m:rPr>
                                  <m:sty m:val="p"/>
                                </m:rPr>
                                <a:rPr lang="en-US" sz="2400">
                                  <a:effectLst/>
                                  <a:latin typeface="Cambria Math" panose="02040503050406030204" pitchFamily="18" charset="0"/>
                                  <a:ea typeface="SimSun" panose="02010600030101010101" pitchFamily="2" charset="-122"/>
                                </a:rPr>
                                <m:t>argmax</m:t>
                              </m:r>
                            </m:e>
                            <m:lim>
                              <m:r>
                                <a:rPr lang="en-US" sz="2400" b="1" i="1">
                                  <a:effectLst/>
                                  <a:latin typeface="Cambria Math" panose="02040503050406030204" pitchFamily="18" charset="0"/>
                                  <a:ea typeface="SimSun" panose="02010600030101010101" pitchFamily="2" charset="-122"/>
                                </a:rPr>
                                <m:t>𝒙</m:t>
                              </m:r>
                            </m:lim>
                          </m:limLow>
                        </m:fName>
                        <m:e>
                          <m:d>
                            <m:dPr>
                              <m:ctrlPr>
                                <a:rPr lang="en-US" sz="2400" i="1">
                                  <a:effectLst/>
                                  <a:latin typeface="Cambria Math" panose="02040503050406030204" pitchFamily="18" charset="0"/>
                                  <a:ea typeface="SimSun" panose="02010600030101010101" pitchFamily="2" charset="-122"/>
                                </a:rPr>
                              </m:ctrlPr>
                            </m:dPr>
                            <m:e>
                              <m:d>
                                <m:dPr>
                                  <m:ctrlPr>
                                    <a:rPr lang="en-US" sz="2400" i="1">
                                      <a:effectLst/>
                                      <a:latin typeface="Cambria Math" panose="02040503050406030204" pitchFamily="18" charset="0"/>
                                      <a:ea typeface="SimSun" panose="02010600030101010101" pitchFamily="2" charset="-122"/>
                                    </a:rPr>
                                  </m:ctrlPr>
                                </m:dPr>
                                <m:e>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𝜇</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r>
                                    <a:rPr lang="en-US" sz="2400" i="1">
                                      <a:effectLst/>
                                      <a:latin typeface="Cambria Math" panose="02040503050406030204" pitchFamily="18" charset="0"/>
                                      <a:ea typeface="SimSun" panose="02010600030101010101" pitchFamily="2" charset="-122"/>
                                    </a:rPr>
                                    <m:t>−</m:t>
                                  </m:r>
                                  <m:sSubSup>
                                    <m:sSubSupPr>
                                      <m:ctrlPr>
                                        <a:rPr lang="en-US" sz="2400" i="1">
                                          <a:effectLst/>
                                          <a:latin typeface="Cambria Math" panose="02040503050406030204" pitchFamily="18" charset="0"/>
                                          <a:ea typeface="SimSun" panose="02010600030101010101" pitchFamily="2" charset="-122"/>
                                        </a:rPr>
                                      </m:ctrlPr>
                                    </m:sSubSupPr>
                                    <m:e>
                                      <m:r>
                                        <a:rPr lang="en-US" sz="2400" i="1">
                                          <a:effectLst/>
                                          <a:latin typeface="Cambria Math" panose="02040503050406030204" pitchFamily="18" charset="0"/>
                                          <a:ea typeface="SimSun" panose="02010600030101010101" pitchFamily="2" charset="-122"/>
                                        </a:rPr>
                                        <m:t>𝑦</m:t>
                                      </m:r>
                                    </m:e>
                                    <m:sub>
                                      <m:r>
                                        <a:rPr lang="en-US" sz="2400" i="1">
                                          <a:effectLst/>
                                          <a:latin typeface="Cambria Math" panose="02040503050406030204" pitchFamily="18" charset="0"/>
                                          <a:ea typeface="SimSun" panose="02010600030101010101" pitchFamily="2" charset="-122"/>
                                        </a:rPr>
                                        <m:t>𝑛</m:t>
                                      </m:r>
                                    </m:sub>
                                    <m:sup>
                                      <m:r>
                                        <a:rPr lang="en-US" sz="2400" i="1">
                                          <a:effectLst/>
                                          <a:latin typeface="Cambria Math" panose="02040503050406030204" pitchFamily="18" charset="0"/>
                                          <a:ea typeface="SimSun" panose="02010600030101010101" pitchFamily="2" charset="-122"/>
                                        </a:rPr>
                                        <m:t>∗</m:t>
                                      </m:r>
                                    </m:sup>
                                  </m:sSubSup>
                                </m:e>
                              </m:d>
                              <m:r>
                                <m:rPr>
                                  <m:sty m:val="p"/>
                                </m:rPr>
                                <a:rPr lang="en-US" sz="2400">
                                  <a:effectLst/>
                                  <a:latin typeface="Cambria Math" panose="02040503050406030204" pitchFamily="18" charset="0"/>
                                  <a:ea typeface="SimSun" panose="02010600030101010101" pitchFamily="2" charset="-122"/>
                                </a:rPr>
                                <m:t>Φ</m:t>
                              </m:r>
                              <m:d>
                                <m:dPr>
                                  <m:ctrlPr>
                                    <a:rPr lang="en-US" sz="2400" i="1">
                                      <a:effectLst/>
                                      <a:latin typeface="Cambria Math" panose="02040503050406030204" pitchFamily="18" charset="0"/>
                                      <a:ea typeface="SimSun" panose="02010600030101010101" pitchFamily="2" charset="-122"/>
                                    </a:rPr>
                                  </m:ctrlPr>
                                </m:dPr>
                                <m:e>
                                  <m:f>
                                    <m:fPr>
                                      <m:ctrlPr>
                                        <a:rPr lang="en-US" sz="2400" i="1">
                                          <a:effectLst/>
                                          <a:latin typeface="Cambria Math" panose="02040503050406030204" pitchFamily="18" charset="0"/>
                                          <a:ea typeface="SimSun" panose="02010600030101010101" pitchFamily="2" charset="-122"/>
                                        </a:rPr>
                                      </m:ctrlPr>
                                    </m:fPr>
                                    <m:num>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𝜇</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r>
                                        <a:rPr lang="en-US" sz="2400" i="1">
                                          <a:effectLst/>
                                          <a:latin typeface="Cambria Math" panose="02040503050406030204" pitchFamily="18" charset="0"/>
                                          <a:ea typeface="SimSun" panose="02010600030101010101" pitchFamily="2" charset="-122"/>
                                        </a:rPr>
                                        <m:t>−</m:t>
                                      </m:r>
                                      <m:sSubSup>
                                        <m:sSubSupPr>
                                          <m:ctrlPr>
                                            <a:rPr lang="en-US" sz="2400" i="1">
                                              <a:effectLst/>
                                              <a:latin typeface="Cambria Math" panose="02040503050406030204" pitchFamily="18" charset="0"/>
                                              <a:ea typeface="SimSun" panose="02010600030101010101" pitchFamily="2" charset="-122"/>
                                            </a:rPr>
                                          </m:ctrlPr>
                                        </m:sSubSupPr>
                                        <m:e>
                                          <m:r>
                                            <a:rPr lang="en-US" sz="2400" i="1">
                                              <a:effectLst/>
                                              <a:latin typeface="Cambria Math" panose="02040503050406030204" pitchFamily="18" charset="0"/>
                                              <a:ea typeface="SimSun" panose="02010600030101010101" pitchFamily="2" charset="-122"/>
                                            </a:rPr>
                                            <m:t>𝑦</m:t>
                                          </m:r>
                                        </m:e>
                                        <m:sub>
                                          <m:r>
                                            <a:rPr lang="en-US" sz="2400" i="1">
                                              <a:effectLst/>
                                              <a:latin typeface="Cambria Math" panose="02040503050406030204" pitchFamily="18" charset="0"/>
                                              <a:ea typeface="SimSun" panose="02010600030101010101" pitchFamily="2" charset="-122"/>
                                            </a:rPr>
                                            <m:t>𝑛</m:t>
                                          </m:r>
                                        </m:sub>
                                        <m:sup>
                                          <m:r>
                                            <a:rPr lang="en-US" sz="2400" i="1">
                                              <a:effectLst/>
                                              <a:latin typeface="Cambria Math" panose="02040503050406030204" pitchFamily="18" charset="0"/>
                                              <a:ea typeface="SimSun" panose="02010600030101010101" pitchFamily="2" charset="-122"/>
                                            </a:rPr>
                                            <m:t>∗</m:t>
                                          </m:r>
                                        </m:sup>
                                      </m:sSubSup>
                                    </m:num>
                                    <m:den>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𝜎</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den>
                                  </m:f>
                                </m:e>
                              </m:d>
                              <m:r>
                                <a:rPr lang="en-US" sz="2400" i="1">
                                  <a:effectLst/>
                                  <a:latin typeface="Cambria Math" panose="02040503050406030204" pitchFamily="18" charset="0"/>
                                  <a:ea typeface="SimSun" panose="02010600030101010101" pitchFamily="2" charset="-122"/>
                                </a:rPr>
                                <m:t>+</m:t>
                              </m:r>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𝜎</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r>
                                <a:rPr lang="en-US" sz="2400" i="1">
                                  <a:effectLst/>
                                  <a:latin typeface="Cambria Math" panose="02040503050406030204" pitchFamily="18" charset="0"/>
                                  <a:ea typeface="SimSun" panose="02010600030101010101" pitchFamily="2" charset="-122"/>
                                </a:rPr>
                                <m:t>𝜙</m:t>
                              </m:r>
                              <m:d>
                                <m:dPr>
                                  <m:ctrlPr>
                                    <a:rPr lang="en-US" sz="2400" i="1">
                                      <a:effectLst/>
                                      <a:latin typeface="Cambria Math" panose="02040503050406030204" pitchFamily="18" charset="0"/>
                                      <a:ea typeface="SimSun" panose="02010600030101010101" pitchFamily="2" charset="-122"/>
                                    </a:rPr>
                                  </m:ctrlPr>
                                </m:dPr>
                                <m:e>
                                  <m:f>
                                    <m:fPr>
                                      <m:ctrlPr>
                                        <a:rPr lang="en-US" sz="2400" i="1">
                                          <a:effectLst/>
                                          <a:latin typeface="Cambria Math" panose="02040503050406030204" pitchFamily="18" charset="0"/>
                                          <a:ea typeface="SimSun" panose="02010600030101010101" pitchFamily="2" charset="-122"/>
                                        </a:rPr>
                                      </m:ctrlPr>
                                    </m:fPr>
                                    <m:num>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𝜇</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r>
                                        <a:rPr lang="en-US" sz="2400" i="1">
                                          <a:effectLst/>
                                          <a:latin typeface="Cambria Math" panose="02040503050406030204" pitchFamily="18" charset="0"/>
                                          <a:ea typeface="SimSun" panose="02010600030101010101" pitchFamily="2" charset="-122"/>
                                        </a:rPr>
                                        <m:t>−</m:t>
                                      </m:r>
                                      <m:sSubSup>
                                        <m:sSubSupPr>
                                          <m:ctrlPr>
                                            <a:rPr lang="en-US" sz="2400" i="1">
                                              <a:effectLst/>
                                              <a:latin typeface="Cambria Math" panose="02040503050406030204" pitchFamily="18" charset="0"/>
                                              <a:ea typeface="SimSun" panose="02010600030101010101" pitchFamily="2" charset="-122"/>
                                            </a:rPr>
                                          </m:ctrlPr>
                                        </m:sSubSupPr>
                                        <m:e>
                                          <m:r>
                                            <a:rPr lang="en-US" sz="2400" i="1">
                                              <a:effectLst/>
                                              <a:latin typeface="Cambria Math" panose="02040503050406030204" pitchFamily="18" charset="0"/>
                                              <a:ea typeface="SimSun" panose="02010600030101010101" pitchFamily="2" charset="-122"/>
                                            </a:rPr>
                                            <m:t>𝑦</m:t>
                                          </m:r>
                                        </m:e>
                                        <m:sub>
                                          <m:r>
                                            <a:rPr lang="en-US" sz="2400" i="1">
                                              <a:effectLst/>
                                              <a:latin typeface="Cambria Math" panose="02040503050406030204" pitchFamily="18" charset="0"/>
                                              <a:ea typeface="SimSun" panose="02010600030101010101" pitchFamily="2" charset="-122"/>
                                            </a:rPr>
                                            <m:t>𝑛</m:t>
                                          </m:r>
                                        </m:sub>
                                        <m:sup>
                                          <m:r>
                                            <a:rPr lang="en-US" sz="2400" i="1">
                                              <a:effectLst/>
                                              <a:latin typeface="Cambria Math" panose="02040503050406030204" pitchFamily="18" charset="0"/>
                                              <a:ea typeface="SimSun" panose="02010600030101010101" pitchFamily="2" charset="-122"/>
                                            </a:rPr>
                                            <m:t>∗</m:t>
                                          </m:r>
                                        </m:sup>
                                      </m:sSubSup>
                                    </m:num>
                                    <m:den>
                                      <m:sSub>
                                        <m:sSubPr>
                                          <m:ctrlPr>
                                            <a:rPr lang="en-US" sz="2400" i="1">
                                              <a:effectLst/>
                                              <a:latin typeface="Cambria Math" panose="02040503050406030204" pitchFamily="18" charset="0"/>
                                              <a:ea typeface="SimSun" panose="02010600030101010101" pitchFamily="2" charset="-122"/>
                                            </a:rPr>
                                          </m:ctrlPr>
                                        </m:sSubPr>
                                        <m:e>
                                          <m:r>
                                            <a:rPr lang="en-US" sz="2400" i="1">
                                              <a:effectLst/>
                                              <a:latin typeface="Cambria Math" panose="02040503050406030204" pitchFamily="18" charset="0"/>
                                              <a:ea typeface="SimSun" panose="02010600030101010101" pitchFamily="2" charset="-122"/>
                                            </a:rPr>
                                            <m:t>𝜎</m:t>
                                          </m:r>
                                        </m:e>
                                        <m:sub>
                                          <m:r>
                                            <a:rPr lang="en-US" sz="2400" i="1">
                                              <a:effectLst/>
                                              <a:latin typeface="Cambria Math" panose="02040503050406030204" pitchFamily="18" charset="0"/>
                                              <a:ea typeface="SimSun" panose="02010600030101010101" pitchFamily="2" charset="-122"/>
                                            </a:rPr>
                                            <m:t>𝑛</m:t>
                                          </m:r>
                                        </m:sub>
                                      </m:sSub>
                                      <m:d>
                                        <m:dPr>
                                          <m:ctrlPr>
                                            <a:rPr lang="en-US" sz="2400" i="1">
                                              <a:effectLst/>
                                              <a:latin typeface="Cambria Math" panose="02040503050406030204" pitchFamily="18" charset="0"/>
                                              <a:ea typeface="SimSun" panose="02010600030101010101" pitchFamily="2" charset="-122"/>
                                            </a:rPr>
                                          </m:ctrlPr>
                                        </m:dPr>
                                        <m:e>
                                          <m:r>
                                            <a:rPr lang="en-US" sz="2400" b="1" i="1">
                                              <a:effectLst/>
                                              <a:latin typeface="Cambria Math" panose="02040503050406030204" pitchFamily="18" charset="0"/>
                                              <a:ea typeface="SimSun" panose="02010600030101010101" pitchFamily="2" charset="-122"/>
                                            </a:rPr>
                                            <m:t>𝒙</m:t>
                                          </m:r>
                                        </m:e>
                                      </m:d>
                                    </m:den>
                                  </m:f>
                                </m:e>
                              </m:d>
                            </m:e>
                          </m:d>
                        </m:e>
                      </m:func>
                    </m:oMath>
                  </m:oMathPara>
                </a14:m>
                <a:endParaRPr lang="en-US" sz="2400" dirty="0">
                  <a:effectLst/>
                  <a:ea typeface="SimSun" panose="02010600030101010101" pitchFamily="2" charset="-122"/>
                </a:endParaRPr>
              </a:p>
              <a:p>
                <a:pPr marL="0" indent="0">
                  <a:buNone/>
                </a:pPr>
                <a:endParaRPr lang="en-US" sz="2400" dirty="0"/>
              </a:p>
            </p:txBody>
          </p:sp>
        </mc:Choice>
        <mc:Fallback>
          <p:sp>
            <p:nvSpPr>
              <p:cNvPr id="3" name="Content Placeholder 2">
                <a:extLst>
                  <a:ext uri="{FF2B5EF4-FFF2-40B4-BE49-F238E27FC236}">
                    <a16:creationId xmlns:a16="http://schemas.microsoft.com/office/drawing/2014/main" id="{940D870B-C37E-34FB-F74E-5113A3780A96}"/>
                  </a:ext>
                </a:extLst>
              </p:cNvPr>
              <p:cNvSpPr>
                <a:spLocks noGrp="1" noRot="1" noChangeAspect="1" noMove="1" noResize="1" noEditPoints="1" noAdjustHandles="1" noChangeArrowheads="1" noChangeShapeType="1" noTextEdit="1"/>
              </p:cNvSpPr>
              <p:nvPr>
                <p:ph idx="1"/>
              </p:nvPr>
            </p:nvSpPr>
            <p:spPr>
              <a:xfrm>
                <a:off x="98474" y="914399"/>
                <a:ext cx="11985674" cy="5176066"/>
              </a:xfrm>
              <a:blipFill>
                <a:blip r:embed="rId2"/>
                <a:stretch>
                  <a:fillRect l="-763" r="-81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87FC903-18E7-531D-A20E-534F5A008E54}"/>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55749006-FC44-C3D6-C3DF-07ADC7687945}"/>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BCFBBCB1-4AEC-7B9A-76AD-B639BB437AD0}"/>
              </a:ext>
            </a:extLst>
          </p:cNvPr>
          <p:cNvSpPr>
            <a:spLocks noGrp="1"/>
          </p:cNvSpPr>
          <p:nvPr>
            <p:ph type="sldNum" sz="quarter" idx="12"/>
          </p:nvPr>
        </p:nvSpPr>
        <p:spPr/>
        <p:txBody>
          <a:bodyPr/>
          <a:lstStyle/>
          <a:p>
            <a:fld id="{5DB5036F-1FF2-46C4-8D2B-59C7E3B91952}" type="slidenum">
              <a:rPr lang="en-US" smtClean="0"/>
              <a:pPr/>
              <a:t>59</a:t>
            </a:fld>
            <a:endParaRPr lang="en-US"/>
          </a:p>
        </p:txBody>
      </p:sp>
    </p:spTree>
    <p:extLst>
      <p:ext uri="{BB962C8B-B14F-4D97-AF65-F5344CB8AC3E}">
        <p14:creationId xmlns:p14="http://schemas.microsoft.com/office/powerpoint/2010/main" val="1898991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1BE0C-3497-46F0-49EF-46A74BCD994A}"/>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B1F361D6-8EE5-F5EB-8948-E02BE7D8782A}"/>
              </a:ext>
            </a:extLst>
          </p:cNvPr>
          <p:cNvSpPr>
            <a:spLocks noGrp="1"/>
          </p:cNvSpPr>
          <p:nvPr>
            <p:ph idx="1"/>
          </p:nvPr>
        </p:nvSpPr>
        <p:spPr/>
        <p:txBody>
          <a:bodyPr>
            <a:noAutofit/>
          </a:bodyPr>
          <a:lstStyle/>
          <a:p>
            <a:pPr marL="0" marR="0" indent="0" algn="just">
              <a:spcBef>
                <a:spcPts val="0"/>
              </a:spcBef>
              <a:spcAft>
                <a:spcPts val="0"/>
              </a:spcAft>
              <a:buNone/>
            </a:pPr>
            <a:r>
              <a:rPr lang="en-US" sz="2400" dirty="0">
                <a:effectLst/>
                <a:ea typeface="SimSun" panose="02010600030101010101" pitchFamily="2" charset="-122"/>
              </a:rPr>
              <a:t>Bayesian optimization (BO) belongs to the </a:t>
            </a:r>
            <a:r>
              <a:rPr lang="en-US" sz="2400" dirty="0">
                <a:solidFill>
                  <a:srgbClr val="000000"/>
                </a:solidFill>
                <a:effectLst/>
                <a:ea typeface="SimSun" panose="02010600030101010101" pitchFamily="2" charset="-122"/>
              </a:rPr>
              <a:t>probabilistic approach</a:t>
            </a:r>
            <a:r>
              <a:rPr lang="en-US" sz="2400" dirty="0">
                <a:effectLst/>
                <a:ea typeface="SimSun" panose="02010600030101010101" pitchFamily="2" charset="-122"/>
              </a:rPr>
              <a:t>. It is based on Bayesian inference which considers parameter as random variable and updates posterior probability of parameter based on evidence and prior probability. Because BO does not impact directly on target function </a:t>
            </a:r>
            <a:r>
              <a:rPr lang="en-US" sz="2400" i="1" dirty="0">
                <a:effectLst/>
                <a:ea typeface="SimSun" panose="02010600030101010101" pitchFamily="2" charset="-122"/>
              </a:rPr>
              <a:t>f</a:t>
            </a:r>
            <a:r>
              <a:rPr lang="en-US" sz="2400" dirty="0">
                <a:effectLst/>
                <a:ea typeface="SimSun" panose="02010600030101010101" pitchFamily="2" charset="-122"/>
              </a:rPr>
              <a:t>(</a:t>
            </a:r>
            <a:r>
              <a:rPr lang="en-US" sz="2400" b="1" i="1" dirty="0">
                <a:effectLst/>
                <a:ea typeface="SimSun" panose="02010600030101010101" pitchFamily="2" charset="-122"/>
              </a:rPr>
              <a:t>x</a:t>
            </a:r>
            <a:r>
              <a:rPr lang="en-US" sz="2400" dirty="0">
                <a:effectLst/>
                <a:ea typeface="SimSun" panose="02010600030101010101" pitchFamily="2" charset="-122"/>
              </a:rPr>
              <a:t>), it must model </a:t>
            </a:r>
            <a:r>
              <a:rPr lang="en-US" sz="2400" i="1" dirty="0">
                <a:effectLst/>
                <a:ea typeface="SimSun" panose="02010600030101010101" pitchFamily="2" charset="-122"/>
              </a:rPr>
              <a:t>f</a:t>
            </a:r>
            <a:r>
              <a:rPr lang="en-US" sz="2400" dirty="0">
                <a:effectLst/>
                <a:ea typeface="SimSun" panose="02010600030101010101" pitchFamily="2" charset="-122"/>
              </a:rPr>
              <a:t>(</a:t>
            </a:r>
            <a:r>
              <a:rPr lang="en-US" sz="2400" b="1" i="1" dirty="0">
                <a:effectLst/>
                <a:ea typeface="SimSun" panose="02010600030101010101" pitchFamily="2" charset="-122"/>
              </a:rPr>
              <a:t>x</a:t>
            </a:r>
            <a:r>
              <a:rPr lang="en-US" sz="2400" dirty="0">
                <a:effectLst/>
                <a:ea typeface="SimSun" panose="02010600030101010101" pitchFamily="2" charset="-122"/>
              </a:rPr>
              <a:t>) as a probabilistic model and then define an acquisition function for such probabilistic model. BO solves the optimization problem by maximizing the acquisition function instead of maximizing the target function. Shortly, two main tasks of BO are:</a:t>
            </a:r>
          </a:p>
          <a:p>
            <a:pPr marL="342900" marR="0" lvl="0" indent="-342900" algn="just">
              <a:spcBef>
                <a:spcPts val="0"/>
              </a:spcBef>
              <a:spcAft>
                <a:spcPts val="0"/>
              </a:spcAft>
              <a:buFont typeface="+mj-lt"/>
              <a:buAutoNum type="arabicPeriod"/>
            </a:pPr>
            <a:r>
              <a:rPr lang="en-US" sz="2400" dirty="0">
                <a:effectLst/>
                <a:ea typeface="SimSun" panose="02010600030101010101" pitchFamily="2" charset="-122"/>
              </a:rPr>
              <a:t>Modeling </a:t>
            </a:r>
            <a:r>
              <a:rPr lang="en-US" sz="2400" i="1" dirty="0">
                <a:effectLst/>
                <a:ea typeface="SimSun" panose="02010600030101010101" pitchFamily="2" charset="-122"/>
              </a:rPr>
              <a:t>f</a:t>
            </a:r>
            <a:r>
              <a:rPr lang="en-US" sz="2400" dirty="0">
                <a:effectLst/>
                <a:ea typeface="SimSun" panose="02010600030101010101" pitchFamily="2" charset="-122"/>
              </a:rPr>
              <a:t>(</a:t>
            </a:r>
            <a:r>
              <a:rPr lang="en-US" sz="2400" b="1" i="1" dirty="0">
                <a:effectLst/>
                <a:ea typeface="SimSun" panose="02010600030101010101" pitchFamily="2" charset="-122"/>
              </a:rPr>
              <a:t>x</a:t>
            </a:r>
            <a:r>
              <a:rPr lang="en-US" sz="2400" dirty="0">
                <a:effectLst/>
                <a:ea typeface="SimSun" panose="02010600030101010101" pitchFamily="2" charset="-122"/>
              </a:rPr>
              <a:t>) by the probabilistic model called surrogate model (</a:t>
            </a:r>
            <a:r>
              <a:rPr lang="en-US" sz="2400" dirty="0" err="1">
                <a:effectLst/>
                <a:ea typeface="SimSun" panose="02010600030101010101" pitchFamily="2" charset="-122"/>
              </a:rPr>
              <a:t>Shahriari</a:t>
            </a:r>
            <a:r>
              <a:rPr lang="en-US" sz="2400" dirty="0">
                <a:effectLst/>
                <a:ea typeface="SimSun" panose="02010600030101010101" pitchFamily="2" charset="-122"/>
              </a:rPr>
              <a:t>, </a:t>
            </a:r>
            <a:r>
              <a:rPr lang="en-US" sz="2400" dirty="0" err="1">
                <a:effectLst/>
                <a:ea typeface="SimSun" panose="02010600030101010101" pitchFamily="2" charset="-122"/>
              </a:rPr>
              <a:t>Swersky</a:t>
            </a:r>
            <a:r>
              <a:rPr lang="en-US" sz="2400" dirty="0">
                <a:effectLst/>
                <a:ea typeface="SimSun" panose="02010600030101010101" pitchFamily="2" charset="-122"/>
              </a:rPr>
              <a:t>, Wang, Adams, &amp; Freitas, 2016, pp. 149-150).</a:t>
            </a:r>
          </a:p>
          <a:p>
            <a:pPr marL="342900" marR="0" lvl="0" indent="-342900" algn="just">
              <a:spcBef>
                <a:spcPts val="0"/>
              </a:spcBef>
              <a:spcAft>
                <a:spcPts val="0"/>
              </a:spcAft>
              <a:buFont typeface="+mj-lt"/>
              <a:buAutoNum type="arabicPeriod"/>
            </a:pPr>
            <a:r>
              <a:rPr lang="en-US" sz="2400" dirty="0">
                <a:effectLst/>
                <a:ea typeface="SimSun" panose="02010600030101010101" pitchFamily="2" charset="-122"/>
              </a:rPr>
              <a:t>Defining the acquisition function for the surrogate model so that it is possible to maximize the acquisition function.</a:t>
            </a:r>
          </a:p>
          <a:p>
            <a:pPr marL="0" indent="0">
              <a:buNone/>
            </a:pPr>
            <a:r>
              <a:rPr lang="en-US" sz="2400" dirty="0">
                <a:effectLst/>
                <a:ea typeface="SimSun" panose="02010600030101010101" pitchFamily="2" charset="-122"/>
              </a:rPr>
              <a:t>Posterior probability of surrogate model in BO is updated continuously along with maximizing acquisition function continuously until a maximizer of target function is reached. Next slide is pseudo code of BO.</a:t>
            </a:r>
            <a:endParaRPr lang="en-US" sz="2400" dirty="0"/>
          </a:p>
        </p:txBody>
      </p:sp>
      <p:sp>
        <p:nvSpPr>
          <p:cNvPr id="4" name="Date Placeholder 3">
            <a:extLst>
              <a:ext uri="{FF2B5EF4-FFF2-40B4-BE49-F238E27FC236}">
                <a16:creationId xmlns:a16="http://schemas.microsoft.com/office/drawing/2014/main" id="{C8BDFD72-FE9B-88FA-ADB9-D521C8D4F5E4}"/>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4D427660-49C0-1FC7-1454-91A7D862E955}"/>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0ADBA8E5-2140-E87C-8D1F-640747AAD2FC}"/>
              </a:ext>
            </a:extLst>
          </p:cNvPr>
          <p:cNvSpPr>
            <a:spLocks noGrp="1"/>
          </p:cNvSpPr>
          <p:nvPr>
            <p:ph type="sldNum" sz="quarter" idx="12"/>
          </p:nvPr>
        </p:nvSpPr>
        <p:spPr/>
        <p:txBody>
          <a:bodyPr/>
          <a:lstStyle/>
          <a:p>
            <a:fld id="{5DB5036F-1FF2-46C4-8D2B-59C7E3B91952}" type="slidenum">
              <a:rPr lang="en-US" smtClean="0"/>
              <a:pPr/>
              <a:t>6</a:t>
            </a:fld>
            <a:endParaRPr lang="en-US"/>
          </a:p>
        </p:txBody>
      </p:sp>
    </p:spTree>
    <p:extLst>
      <p:ext uri="{BB962C8B-B14F-4D97-AF65-F5344CB8AC3E}">
        <p14:creationId xmlns:p14="http://schemas.microsoft.com/office/powerpoint/2010/main" val="42579077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E1B75-8B76-0F7C-E378-005A0118F7E8}"/>
              </a:ext>
            </a:extLst>
          </p:cNvPr>
          <p:cNvSpPr>
            <a:spLocks noGrp="1"/>
          </p:cNvSpPr>
          <p:nvPr>
            <p:ph type="title"/>
          </p:nvPr>
        </p:nvSpPr>
        <p:spPr/>
        <p:txBody>
          <a:bodyPr/>
          <a:lstStyle/>
          <a:p>
            <a:r>
              <a:rPr lang="en-US" dirty="0"/>
              <a:t>4. Acquisition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BC8147-AA21-C25E-FDAA-3B8306C909B2}"/>
                  </a:ext>
                </a:extLst>
              </p:cNvPr>
              <p:cNvSpPr>
                <a:spLocks noGrp="1"/>
              </p:cNvSpPr>
              <p:nvPr>
                <p:ph idx="1"/>
              </p:nvPr>
            </p:nvSpPr>
            <p:spPr>
              <a:xfrm>
                <a:off x="126609" y="914398"/>
                <a:ext cx="11929403" cy="5441951"/>
              </a:xfrm>
            </p:spPr>
            <p:txBody>
              <a:bodyPr>
                <a:noAutofit/>
              </a:bodyPr>
              <a:lstStyle/>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An important clue of NBO is that maximizing acquisition function should be cheaper than maximizing target function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analytic function which is appropriate to analytic approach. Fortunately, it is not prerequisite to find out global maximizer of acquisition function because essentially NBO is a reinforcement algorithm whose solution candidate for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improved progressively and moreover, acquisition function itself makes tradeoff between exploitation (convergence in searching maximizer) and exploration (searching global maximizer) for NBO. Therefore, it is possible to apply traditional mathematical methods such as </a:t>
                </a:r>
                <a:r>
                  <a:rPr lang="en-US" sz="1900" dirty="0">
                    <a:solidFill>
                      <a:srgbClr val="000000"/>
                    </a:solidFill>
                    <a:effectLst/>
                    <a:latin typeface="TimesNewRomanPSMT"/>
                    <a:ea typeface="SimSun" panose="02010600030101010101" pitchFamily="2" charset="-122"/>
                    <a:cs typeface="Times New Roman" panose="02020603050405020304" pitchFamily="18" charset="0"/>
                  </a:rPr>
                  <a:t>gradient descent </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for obtaining the local maximizer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of acquisition function. It is only necessary to check first-order derivative known as gradient of acquisition function when traditional optimization methods like </a:t>
                </a:r>
                <a:r>
                  <a:rPr lang="en-US" sz="1900" dirty="0">
                    <a:solidFill>
                      <a:srgbClr val="000000"/>
                    </a:solidFill>
                    <a:effectLst/>
                    <a:latin typeface="TimesNewRomanPSMT"/>
                    <a:ea typeface="SimSun" panose="02010600030101010101" pitchFamily="2" charset="-122"/>
                    <a:cs typeface="Times New Roman" panose="02020603050405020304" pitchFamily="18" charset="0"/>
                  </a:rPr>
                  <a:t>gradient descent require existence of </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gradient. Because PI is simpler than EI, how to maximize PI is mentioned here as an example of acquisition maximization.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PI</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e>
                      </m:func>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bSup>
                                </m:num>
                                <m:den>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e>
                      </m:func>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Now we only need to determine the gradient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PI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with regard to variable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Let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be gradient (first-order derivative) of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with regard to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given known</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 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unknown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As a convention,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row vector. If covariance function produces symmetric matrix then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Σ’(</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For example, given simple squared exponential kernel function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𝑆𝐸</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e>
                    </m:d>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its gradient with regard to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𝑑</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𝑑</m:t>
                          </m:r>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den>
                      </m:f>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e>
                          </m:d>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𝑑</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𝑑</m:t>
                          </m:r>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den>
                      </m:f>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e>
                          </m:d>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e>
                      </m:d>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900" dirty="0"/>
              </a:p>
            </p:txBody>
          </p:sp>
        </mc:Choice>
        <mc:Fallback>
          <p:sp>
            <p:nvSpPr>
              <p:cNvPr id="3" name="Content Placeholder 2">
                <a:extLst>
                  <a:ext uri="{FF2B5EF4-FFF2-40B4-BE49-F238E27FC236}">
                    <a16:creationId xmlns:a16="http://schemas.microsoft.com/office/drawing/2014/main" id="{69BC8147-AA21-C25E-FDAA-3B8306C909B2}"/>
                  </a:ext>
                </a:extLst>
              </p:cNvPr>
              <p:cNvSpPr>
                <a:spLocks noGrp="1" noRot="1" noChangeAspect="1" noMove="1" noResize="1" noEditPoints="1" noAdjustHandles="1" noChangeArrowheads="1" noChangeShapeType="1" noTextEdit="1"/>
              </p:cNvSpPr>
              <p:nvPr>
                <p:ph idx="1"/>
              </p:nvPr>
            </p:nvSpPr>
            <p:spPr>
              <a:xfrm>
                <a:off x="126609" y="914398"/>
                <a:ext cx="11929403" cy="5441951"/>
              </a:xfrm>
              <a:blipFill>
                <a:blip r:embed="rId2"/>
                <a:stretch>
                  <a:fillRect l="-511" t="-560" r="-46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54A38EA-2653-89F0-1353-839F8144FB12}"/>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35F30F67-32BC-4000-6E63-3BC2A2352FAE}"/>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BE0B2E4C-E789-B317-7F16-458D660784FA}"/>
              </a:ext>
            </a:extLst>
          </p:cNvPr>
          <p:cNvSpPr>
            <a:spLocks noGrp="1"/>
          </p:cNvSpPr>
          <p:nvPr>
            <p:ph type="sldNum" sz="quarter" idx="12"/>
          </p:nvPr>
        </p:nvSpPr>
        <p:spPr/>
        <p:txBody>
          <a:bodyPr/>
          <a:lstStyle/>
          <a:p>
            <a:fld id="{5DB5036F-1FF2-46C4-8D2B-59C7E3B91952}" type="slidenum">
              <a:rPr lang="en-US" smtClean="0"/>
              <a:pPr/>
              <a:t>60</a:t>
            </a:fld>
            <a:endParaRPr lang="en-US"/>
          </a:p>
        </p:txBody>
      </p:sp>
    </p:spTree>
    <p:extLst>
      <p:ext uri="{BB962C8B-B14F-4D97-AF65-F5344CB8AC3E}">
        <p14:creationId xmlns:p14="http://schemas.microsoft.com/office/powerpoint/2010/main" val="1125857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FD36A-8DE7-F82E-27FD-6E7BCBA69474}"/>
              </a:ext>
            </a:extLst>
          </p:cNvPr>
          <p:cNvSpPr>
            <a:spLocks noGrp="1"/>
          </p:cNvSpPr>
          <p:nvPr>
            <p:ph type="title"/>
          </p:nvPr>
        </p:nvSpPr>
        <p:spPr/>
        <p:txBody>
          <a:bodyPr/>
          <a:lstStyle/>
          <a:p>
            <a:r>
              <a:rPr lang="en-US" dirty="0"/>
              <a:t>4. Acquisition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5A2388-67DD-D0F4-EE6C-E18C8D5DF72A}"/>
                  </a:ext>
                </a:extLst>
              </p:cNvPr>
              <p:cNvSpPr>
                <a:spLocks noGrp="1"/>
              </p:cNvSpPr>
              <p:nvPr>
                <p:ph idx="1"/>
              </p:nvPr>
            </p:nvSpPr>
            <p:spPr>
              <a:xfrm>
                <a:off x="126609" y="914399"/>
                <a:ext cx="11943471" cy="5176066"/>
              </a:xfrm>
            </p:spPr>
            <p:txBody>
              <a:bodyPr>
                <a:no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Let Σ’(</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be gradient of Σ(</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essentially it is a matrix but written as column vector whose each element is row vector:</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mPr>
                            <m:mr>
                              <m:e>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mr>
                            <m:mr>
                              <m:e>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mr>
                            <m:m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mr>
                            <m:mr>
                              <m:e>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mr>
                          </m:m>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If covariance function produces symmetric matrix, 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000" dirty="0">
                    <a:effectLst/>
                    <a:latin typeface="Times New Roman" panose="02020603050405020304" pitchFamily="18" charset="0"/>
                    <a:ea typeface="SimSun" panose="02010600030101010101" pitchFamily="2" charset="-122"/>
                  </a:rPr>
                  <a:t>Gradients of </a:t>
                </a:r>
                <a:r>
                  <a:rPr lang="en-US" sz="2000" i="1" dirty="0" err="1">
                    <a:effectLst/>
                    <a:latin typeface="Times New Roman" panose="02020603050405020304" pitchFamily="18" charset="0"/>
                    <a:ea typeface="SimSun" panose="02010600030101010101" pitchFamily="2" charset="-122"/>
                  </a:rPr>
                  <a:t>μ</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and </a:t>
                </a:r>
                <a:r>
                  <a:rPr lang="en-US" sz="2000" i="1" dirty="0">
                    <a:effectLst/>
                    <a:latin typeface="Times New Roman" panose="02020603050405020304" pitchFamily="18" charset="0"/>
                    <a:ea typeface="SimSun" panose="02010600030101010101" pitchFamily="2" charset="-122"/>
                  </a:rPr>
                  <a:t>σ</a:t>
                </a:r>
                <a:r>
                  <a:rPr lang="en-US" sz="2000" i="1" baseline="-25000" dirty="0">
                    <a:effectLst/>
                    <a:latin typeface="Times New Roman" panose="02020603050405020304" pitchFamily="18" charset="0"/>
                    <a:ea typeface="SimSun" panose="02010600030101010101" pitchFamily="2" charset="-122"/>
                  </a:rPr>
                  <a:t>n</a:t>
                </a:r>
                <a:r>
                  <a:rPr lang="en-US" sz="2000" baseline="30000" dirty="0">
                    <a:effectLst/>
                    <a:latin typeface="Times New Roman" panose="02020603050405020304" pitchFamily="18" charset="0"/>
                    <a:ea typeface="SimSun" panose="02010600030101010101" pitchFamily="2" charset="-122"/>
                  </a:rPr>
                  <a:t>2</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with regard to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are:</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000" i="1" smtClean="0">
                              <a:latin typeface="Cambria Math" panose="02040503050406030204" pitchFamily="18" charset="0"/>
                            </a:rPr>
                          </m:ctrlPr>
                        </m:mPr>
                        <m:mr>
                          <m:e>
                            <m:sSubSup>
                              <m:sSubSupPr>
                                <m:ctrlPr>
                                  <a:rPr lang="en-US" sz="2000" i="1"/>
                                </m:ctrlPr>
                              </m:sSubSupPr>
                              <m:e>
                                <m:r>
                                  <a:rPr lang="en-US" sz="2000" i="1"/>
                                  <m:t>𝜇</m:t>
                                </m:r>
                              </m:e>
                              <m:sub>
                                <m:r>
                                  <a:rPr lang="en-US" sz="2000" i="1"/>
                                  <m:t>𝑛</m:t>
                                </m:r>
                              </m:sub>
                              <m:sup>
                                <m:r>
                                  <a:rPr lang="en-US" sz="2000" i="1"/>
                                  <m:t>′</m:t>
                                </m:r>
                              </m:sup>
                            </m:sSubSup>
                            <m:d>
                              <m:dPr>
                                <m:ctrlPr>
                                  <a:rPr lang="en-US" sz="2000" i="1"/>
                                </m:ctrlPr>
                              </m:dPr>
                              <m:e>
                                <m:r>
                                  <a:rPr lang="en-US" sz="2000" b="1" i="1"/>
                                  <m:t>𝒙</m:t>
                                </m:r>
                              </m:e>
                            </m:d>
                            <m:r>
                              <a:rPr lang="en-US" sz="2000" i="1"/>
                              <m:t>=</m:t>
                            </m:r>
                            <m:sSup>
                              <m:sSupPr>
                                <m:ctrlPr>
                                  <a:rPr lang="en-US" sz="2000" i="1"/>
                                </m:ctrlPr>
                              </m:sSupPr>
                              <m:e>
                                <m:d>
                                  <m:dPr>
                                    <m:ctrlPr>
                                      <a:rPr lang="en-US" sz="2000" i="1"/>
                                    </m:ctrlPr>
                                  </m:dPr>
                                  <m:e>
                                    <m:sSub>
                                      <m:sSubPr>
                                        <m:ctrlPr>
                                          <a:rPr lang="en-US" sz="2000" i="1"/>
                                        </m:ctrlPr>
                                      </m:sSubPr>
                                      <m:e>
                                        <m:r>
                                          <a:rPr lang="en-US" sz="2000" i="1"/>
                                          <m:t>𝑦</m:t>
                                        </m:r>
                                      </m:e>
                                      <m:sub>
                                        <m:r>
                                          <a:rPr lang="en-US" sz="2000" i="1"/>
                                          <m:t>1:</m:t>
                                        </m:r>
                                        <m:r>
                                          <a:rPr lang="en-US" sz="2000" i="1"/>
                                          <m:t>𝑛</m:t>
                                        </m:r>
                                      </m:sub>
                                    </m:sSub>
                                    <m:r>
                                      <a:rPr lang="en-US" sz="2000" i="1"/>
                                      <m:t>−</m:t>
                                    </m:r>
                                    <m:r>
                                      <a:rPr lang="en-US" sz="2000" i="1"/>
                                      <m:t>𝑚</m:t>
                                    </m:r>
                                    <m:d>
                                      <m:dPr>
                                        <m:ctrlPr>
                                          <a:rPr lang="en-US" sz="2000" i="1"/>
                                        </m:ctrlPr>
                                      </m:dPr>
                                      <m:e>
                                        <m:sSub>
                                          <m:sSubPr>
                                            <m:ctrlPr>
                                              <a:rPr lang="en-US" sz="2000" i="1"/>
                                            </m:ctrlPr>
                                          </m:sSubPr>
                                          <m:e>
                                            <m:r>
                                              <a:rPr lang="en-US" sz="2000" i="1"/>
                                              <m:t>𝑦</m:t>
                                            </m:r>
                                          </m:e>
                                          <m:sub>
                                            <m:r>
                                              <a:rPr lang="en-US" sz="2000" i="1"/>
                                              <m:t>1:</m:t>
                                            </m:r>
                                            <m:r>
                                              <a:rPr lang="en-US" sz="2000" i="1"/>
                                              <m:t>𝑛</m:t>
                                            </m:r>
                                          </m:sub>
                                        </m:sSub>
                                      </m:e>
                                    </m:d>
                                  </m:e>
                                </m:d>
                              </m:e>
                              <m:sup>
                                <m:r>
                                  <a:rPr lang="en-US" sz="2000" i="1"/>
                                  <m:t>𝑇</m:t>
                                </m:r>
                              </m:sup>
                            </m:sSup>
                            <m:sSup>
                              <m:sSupPr>
                                <m:ctrlPr>
                                  <a:rPr lang="en-US" sz="2000" i="1"/>
                                </m:ctrlPr>
                              </m:sSupPr>
                              <m:e>
                                <m:d>
                                  <m:dPr>
                                    <m:ctrlPr>
                                      <a:rPr lang="en-US" sz="2000" i="1"/>
                                    </m:ctrlPr>
                                  </m:dPr>
                                  <m:e>
                                    <m:r>
                                      <m:rPr>
                                        <m:sty m:val="p"/>
                                      </m:rPr>
                                      <a:rPr lang="en-US" sz="2000"/>
                                      <m:t>Σ</m:t>
                                    </m:r>
                                    <m:d>
                                      <m:dPr>
                                        <m:ctrlPr>
                                          <a:rPr lang="en-US" sz="2000" i="1"/>
                                        </m:ctrlPr>
                                      </m:dPr>
                                      <m:e>
                                        <m:sSub>
                                          <m:sSubPr>
                                            <m:ctrlPr>
                                              <a:rPr lang="en-US" sz="2000" i="1"/>
                                            </m:ctrlPr>
                                          </m:sSubPr>
                                          <m:e>
                                            <m:r>
                                              <a:rPr lang="en-US" sz="2000" b="1" i="1"/>
                                              <m:t>𝒙</m:t>
                                            </m:r>
                                          </m:e>
                                          <m:sub>
                                            <m:r>
                                              <a:rPr lang="en-US" sz="2000" i="1"/>
                                              <m:t>1:</m:t>
                                            </m:r>
                                            <m:r>
                                              <a:rPr lang="en-US" sz="2000" i="1"/>
                                              <m:t>𝑛</m:t>
                                            </m:r>
                                          </m:sub>
                                        </m:sSub>
                                        <m:r>
                                          <a:rPr lang="en-US" sz="2000" i="1"/>
                                          <m:t>,</m:t>
                                        </m:r>
                                        <m:sSub>
                                          <m:sSubPr>
                                            <m:ctrlPr>
                                              <a:rPr lang="en-US" sz="2000" i="1"/>
                                            </m:ctrlPr>
                                          </m:sSubPr>
                                          <m:e>
                                            <m:r>
                                              <a:rPr lang="en-US" sz="2000" b="1" i="1"/>
                                              <m:t>𝒙</m:t>
                                            </m:r>
                                          </m:e>
                                          <m:sub>
                                            <m:r>
                                              <a:rPr lang="en-US" sz="2000" i="1"/>
                                              <m:t>1:</m:t>
                                            </m:r>
                                            <m:r>
                                              <a:rPr lang="en-US" sz="2000" i="1"/>
                                              <m:t>𝑛</m:t>
                                            </m:r>
                                          </m:sub>
                                        </m:sSub>
                                      </m:e>
                                    </m:d>
                                  </m:e>
                                </m:d>
                              </m:e>
                              <m:sup>
                                <m:r>
                                  <a:rPr lang="en-US" sz="2000" i="1"/>
                                  <m:t>−1</m:t>
                                </m:r>
                              </m:sup>
                            </m:sSup>
                            <m:sSup>
                              <m:sSupPr>
                                <m:ctrlPr>
                                  <a:rPr lang="en-US" sz="2000" i="1"/>
                                </m:ctrlPr>
                              </m:sSupPr>
                              <m:e>
                                <m:r>
                                  <m:rPr>
                                    <m:sty m:val="p"/>
                                  </m:rPr>
                                  <a:rPr lang="en-US" sz="2000"/>
                                  <m:t>Σ</m:t>
                                </m:r>
                              </m:e>
                              <m:sup>
                                <m:r>
                                  <a:rPr lang="en-US" sz="2000" i="1"/>
                                  <m:t>′</m:t>
                                </m:r>
                              </m:sup>
                            </m:sSup>
                            <m:d>
                              <m:dPr>
                                <m:ctrlPr>
                                  <a:rPr lang="en-US" sz="2000" i="1"/>
                                </m:ctrlPr>
                              </m:dPr>
                              <m:e>
                                <m:sSub>
                                  <m:sSubPr>
                                    <m:ctrlPr>
                                      <a:rPr lang="en-US" sz="2000" i="1"/>
                                    </m:ctrlPr>
                                  </m:sSubPr>
                                  <m:e>
                                    <m:r>
                                      <a:rPr lang="en-US" sz="2000" b="1" i="1"/>
                                      <m:t>𝒙</m:t>
                                    </m:r>
                                  </m:e>
                                  <m:sub>
                                    <m:r>
                                      <a:rPr lang="en-US" sz="2000" i="1"/>
                                      <m:t>1:</m:t>
                                    </m:r>
                                    <m:r>
                                      <a:rPr lang="en-US" sz="2000" i="1"/>
                                      <m:t>𝑛</m:t>
                                    </m:r>
                                  </m:sub>
                                </m:sSub>
                                <m:r>
                                  <a:rPr lang="en-US" sz="2000" i="1"/>
                                  <m:t>,</m:t>
                                </m:r>
                                <m:r>
                                  <a:rPr lang="en-US" sz="2000" b="1" i="1"/>
                                  <m:t>𝒙</m:t>
                                </m:r>
                              </m:e>
                            </m:d>
                          </m:e>
                        </m:mr>
                        <m:mr>
                          <m:e>
                            <m:sSup>
                              <m:sSupPr>
                                <m:ctrlPr>
                                  <a:rPr lang="en-US" sz="2000" i="1"/>
                                </m:ctrlPr>
                              </m:sSupPr>
                              <m:e>
                                <m:d>
                                  <m:dPr>
                                    <m:ctrlPr>
                                      <a:rPr lang="en-US" sz="2000" i="1"/>
                                    </m:ctrlPr>
                                  </m:dPr>
                                  <m:e>
                                    <m:sSubSup>
                                      <m:sSubSupPr>
                                        <m:ctrlPr>
                                          <a:rPr lang="en-US" sz="2000" i="1"/>
                                        </m:ctrlPr>
                                      </m:sSubSupPr>
                                      <m:e>
                                        <m:r>
                                          <a:rPr lang="en-US" sz="2000" i="1"/>
                                          <m:t>𝜎</m:t>
                                        </m:r>
                                      </m:e>
                                      <m:sub>
                                        <m:r>
                                          <a:rPr lang="en-US" sz="2000" i="1"/>
                                          <m:t>𝑛</m:t>
                                        </m:r>
                                      </m:sub>
                                      <m:sup>
                                        <m:r>
                                          <a:rPr lang="en-US" sz="2000" i="1"/>
                                          <m:t>2</m:t>
                                        </m:r>
                                      </m:sup>
                                    </m:sSubSup>
                                    <m:d>
                                      <m:dPr>
                                        <m:ctrlPr>
                                          <a:rPr lang="en-US" sz="2000" i="1"/>
                                        </m:ctrlPr>
                                      </m:dPr>
                                      <m:e>
                                        <m:r>
                                          <a:rPr lang="en-US" sz="2000" b="1" i="1"/>
                                          <m:t>𝒙</m:t>
                                        </m:r>
                                      </m:e>
                                    </m:d>
                                  </m:e>
                                </m:d>
                              </m:e>
                              <m:sup>
                                <m:r>
                                  <a:rPr lang="en-US" sz="2000" i="1"/>
                                  <m:t>′</m:t>
                                </m:r>
                              </m:sup>
                            </m:sSup>
                            <m:r>
                              <a:rPr lang="en-US" sz="2000" i="1"/>
                              <m:t>=</m:t>
                            </m:r>
                            <m:sSup>
                              <m:sSupPr>
                                <m:ctrlPr>
                                  <a:rPr lang="en-US" sz="2000" i="1"/>
                                </m:ctrlPr>
                              </m:sSupPr>
                              <m:e>
                                <m:r>
                                  <m:rPr>
                                    <m:sty m:val="p"/>
                                  </m:rPr>
                                  <a:rPr lang="en-US" sz="2000"/>
                                  <m:t>Σ</m:t>
                                </m:r>
                              </m:e>
                              <m:sup>
                                <m:r>
                                  <a:rPr lang="en-US" sz="2000" i="1"/>
                                  <m:t>′</m:t>
                                </m:r>
                              </m:sup>
                            </m:sSup>
                            <m:d>
                              <m:dPr>
                                <m:ctrlPr>
                                  <a:rPr lang="en-US" sz="2000" i="1"/>
                                </m:ctrlPr>
                              </m:dPr>
                              <m:e>
                                <m:r>
                                  <a:rPr lang="en-US" sz="2000" b="1" i="1"/>
                                  <m:t>𝒙</m:t>
                                </m:r>
                                <m:r>
                                  <a:rPr lang="en-US" sz="2000" i="1"/>
                                  <m:t>,</m:t>
                                </m:r>
                                <m:r>
                                  <a:rPr lang="en-US" sz="2000" b="1" i="1"/>
                                  <m:t>𝒙</m:t>
                                </m:r>
                              </m:e>
                            </m:d>
                            <m:r>
                              <a:rPr lang="en-US" sz="2000" i="1"/>
                              <m:t>−</m:t>
                            </m:r>
                            <m:r>
                              <a:rPr lang="en-US" sz="2000"/>
                              <m:t>2</m:t>
                            </m:r>
                            <m:r>
                              <m:rPr>
                                <m:sty m:val="p"/>
                              </m:rPr>
                              <a:rPr lang="en-US" sz="2000"/>
                              <m:t>Σ</m:t>
                            </m:r>
                            <m:d>
                              <m:dPr>
                                <m:ctrlPr>
                                  <a:rPr lang="en-US" sz="2000" i="1"/>
                                </m:ctrlPr>
                              </m:dPr>
                              <m:e>
                                <m:r>
                                  <a:rPr lang="en-US" sz="2000" b="1" i="1"/>
                                  <m:t>𝒙</m:t>
                                </m:r>
                                <m:r>
                                  <a:rPr lang="en-US" sz="2000" i="1"/>
                                  <m:t>,</m:t>
                                </m:r>
                                <m:sSub>
                                  <m:sSubPr>
                                    <m:ctrlPr>
                                      <a:rPr lang="en-US" sz="2000" i="1"/>
                                    </m:ctrlPr>
                                  </m:sSubPr>
                                  <m:e>
                                    <m:r>
                                      <a:rPr lang="en-US" sz="2000" b="1" i="1"/>
                                      <m:t>𝒙</m:t>
                                    </m:r>
                                  </m:e>
                                  <m:sub>
                                    <m:r>
                                      <a:rPr lang="en-US" sz="2000" i="1"/>
                                      <m:t>1:</m:t>
                                    </m:r>
                                    <m:r>
                                      <a:rPr lang="en-US" sz="2000" i="1"/>
                                      <m:t>𝑛</m:t>
                                    </m:r>
                                  </m:sub>
                                </m:sSub>
                              </m:e>
                            </m:d>
                            <m:sSup>
                              <m:sSupPr>
                                <m:ctrlPr>
                                  <a:rPr lang="en-US" sz="2000" i="1"/>
                                </m:ctrlPr>
                              </m:sSupPr>
                              <m:e>
                                <m:d>
                                  <m:dPr>
                                    <m:ctrlPr>
                                      <a:rPr lang="en-US" sz="2000" i="1"/>
                                    </m:ctrlPr>
                                  </m:dPr>
                                  <m:e>
                                    <m:r>
                                      <m:rPr>
                                        <m:sty m:val="p"/>
                                      </m:rPr>
                                      <a:rPr lang="en-US" sz="2000"/>
                                      <m:t>Σ</m:t>
                                    </m:r>
                                    <m:d>
                                      <m:dPr>
                                        <m:ctrlPr>
                                          <a:rPr lang="en-US" sz="2000" i="1"/>
                                        </m:ctrlPr>
                                      </m:dPr>
                                      <m:e>
                                        <m:sSub>
                                          <m:sSubPr>
                                            <m:ctrlPr>
                                              <a:rPr lang="en-US" sz="2000" i="1"/>
                                            </m:ctrlPr>
                                          </m:sSubPr>
                                          <m:e>
                                            <m:r>
                                              <a:rPr lang="en-US" sz="2000" b="1" i="1"/>
                                              <m:t>𝒙</m:t>
                                            </m:r>
                                          </m:e>
                                          <m:sub>
                                            <m:r>
                                              <a:rPr lang="en-US" sz="2000" i="1"/>
                                              <m:t>1:</m:t>
                                            </m:r>
                                            <m:r>
                                              <a:rPr lang="en-US" sz="2000" i="1"/>
                                              <m:t>𝑛</m:t>
                                            </m:r>
                                          </m:sub>
                                        </m:sSub>
                                        <m:r>
                                          <a:rPr lang="en-US" sz="2000" i="1"/>
                                          <m:t>,</m:t>
                                        </m:r>
                                        <m:sSub>
                                          <m:sSubPr>
                                            <m:ctrlPr>
                                              <a:rPr lang="en-US" sz="2000" i="1"/>
                                            </m:ctrlPr>
                                          </m:sSubPr>
                                          <m:e>
                                            <m:r>
                                              <a:rPr lang="en-US" sz="2000" b="1" i="1"/>
                                              <m:t>𝒙</m:t>
                                            </m:r>
                                          </m:e>
                                          <m:sub>
                                            <m:r>
                                              <a:rPr lang="en-US" sz="2000" i="1"/>
                                              <m:t>1:</m:t>
                                            </m:r>
                                            <m:r>
                                              <a:rPr lang="en-US" sz="2000" i="1"/>
                                              <m:t>𝑛</m:t>
                                            </m:r>
                                          </m:sub>
                                        </m:sSub>
                                      </m:e>
                                    </m:d>
                                  </m:e>
                                </m:d>
                              </m:e>
                              <m:sup>
                                <m:r>
                                  <a:rPr lang="en-US" sz="2000" i="1"/>
                                  <m:t>−1</m:t>
                                </m:r>
                              </m:sup>
                            </m:sSup>
                            <m:sSup>
                              <m:sSupPr>
                                <m:ctrlPr>
                                  <a:rPr lang="en-US" sz="2000" i="1"/>
                                </m:ctrlPr>
                              </m:sSupPr>
                              <m:e>
                                <m:r>
                                  <m:rPr>
                                    <m:sty m:val="p"/>
                                  </m:rPr>
                                  <a:rPr lang="en-US" sz="2000"/>
                                  <m:t>Σ</m:t>
                                </m:r>
                              </m:e>
                              <m:sup>
                                <m:r>
                                  <a:rPr lang="en-US" sz="2000" i="1"/>
                                  <m:t>′</m:t>
                                </m:r>
                              </m:sup>
                            </m:sSup>
                            <m:d>
                              <m:dPr>
                                <m:ctrlPr>
                                  <a:rPr lang="en-US" sz="2000" i="1"/>
                                </m:ctrlPr>
                              </m:dPr>
                              <m:e>
                                <m:sSub>
                                  <m:sSubPr>
                                    <m:ctrlPr>
                                      <a:rPr lang="en-US" sz="2000" i="1"/>
                                    </m:ctrlPr>
                                  </m:sSubPr>
                                  <m:e>
                                    <m:r>
                                      <a:rPr lang="en-US" sz="2000" b="1" i="1"/>
                                      <m:t>𝒙</m:t>
                                    </m:r>
                                  </m:e>
                                  <m:sub>
                                    <m:r>
                                      <a:rPr lang="en-US" sz="2000" i="1"/>
                                      <m:t>1:</m:t>
                                    </m:r>
                                    <m:r>
                                      <a:rPr lang="en-US" sz="2000" i="1"/>
                                      <m:t>𝑛</m:t>
                                    </m:r>
                                  </m:sub>
                                </m:sSub>
                                <m:r>
                                  <a:rPr lang="en-US" sz="2000" i="1"/>
                                  <m:t>,</m:t>
                                </m:r>
                                <m:r>
                                  <a:rPr lang="en-US" sz="2000" b="1" i="1"/>
                                  <m:t>𝒙</m:t>
                                </m:r>
                              </m:e>
                            </m:d>
                          </m:e>
                        </m:mr>
                      </m:m>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4.6</m:t>
                          </m:r>
                        </m:e>
                      </m:d>
                    </m:oMath>
                  </m:oMathPara>
                </a14:m>
                <a:endParaRPr lang="en-US" sz="2000" dirty="0"/>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Note, Σ(</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invertible and symmetric. Because of </a:t>
                </a:r>
                <a14:m>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ad>
                      <m:radPr>
                        <m:degHide m:val="o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radPr>
                      <m:deg/>
                      <m:e>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rad>
                  </m:oMath>
                </a14:m>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we have gradient of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σ</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b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rad>
                            <m:radPr>
                              <m:degHide m:val="o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radPr>
                            <m:deg/>
                            <m:e>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rad>
                        </m:den>
                      </m:f>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000" dirty="0"/>
              </a:p>
            </p:txBody>
          </p:sp>
        </mc:Choice>
        <mc:Fallback>
          <p:sp>
            <p:nvSpPr>
              <p:cNvPr id="3" name="Content Placeholder 2">
                <a:extLst>
                  <a:ext uri="{FF2B5EF4-FFF2-40B4-BE49-F238E27FC236}">
                    <a16:creationId xmlns:a16="http://schemas.microsoft.com/office/drawing/2014/main" id="{295A2388-67DD-D0F4-EE6C-E18C8D5DF72A}"/>
                  </a:ext>
                </a:extLst>
              </p:cNvPr>
              <p:cNvSpPr>
                <a:spLocks noGrp="1" noRot="1" noChangeAspect="1" noMove="1" noResize="1" noEditPoints="1" noAdjustHandles="1" noChangeArrowheads="1" noChangeShapeType="1" noTextEdit="1"/>
              </p:cNvSpPr>
              <p:nvPr>
                <p:ph idx="1"/>
              </p:nvPr>
            </p:nvSpPr>
            <p:spPr>
              <a:xfrm>
                <a:off x="126609" y="914399"/>
                <a:ext cx="11943471" cy="5176066"/>
              </a:xfrm>
              <a:blipFill>
                <a:blip r:embed="rId2"/>
                <a:stretch>
                  <a:fillRect l="-562" t="-589" r="-5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CBA790D-4D31-3E70-2537-8B861DEB1FB8}"/>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4DD03DD0-28C4-5E5A-BB5D-CAEEA738CB2E}"/>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B86FBC4C-0EFF-5B3D-F04D-579D4E238AA5}"/>
              </a:ext>
            </a:extLst>
          </p:cNvPr>
          <p:cNvSpPr>
            <a:spLocks noGrp="1"/>
          </p:cNvSpPr>
          <p:nvPr>
            <p:ph type="sldNum" sz="quarter" idx="12"/>
          </p:nvPr>
        </p:nvSpPr>
        <p:spPr/>
        <p:txBody>
          <a:bodyPr/>
          <a:lstStyle/>
          <a:p>
            <a:fld id="{5DB5036F-1FF2-46C4-8D2B-59C7E3B91952}" type="slidenum">
              <a:rPr lang="en-US" smtClean="0"/>
              <a:pPr/>
              <a:t>61</a:t>
            </a:fld>
            <a:endParaRPr lang="en-US"/>
          </a:p>
        </p:txBody>
      </p:sp>
    </p:spTree>
    <p:extLst>
      <p:ext uri="{BB962C8B-B14F-4D97-AF65-F5344CB8AC3E}">
        <p14:creationId xmlns:p14="http://schemas.microsoft.com/office/powerpoint/2010/main" val="1824484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650DF-C7C6-F545-02AF-A1F0D1424059}"/>
              </a:ext>
            </a:extLst>
          </p:cNvPr>
          <p:cNvSpPr>
            <a:spLocks noGrp="1"/>
          </p:cNvSpPr>
          <p:nvPr>
            <p:ph type="title"/>
          </p:nvPr>
        </p:nvSpPr>
        <p:spPr/>
        <p:txBody>
          <a:bodyPr/>
          <a:lstStyle/>
          <a:p>
            <a:r>
              <a:rPr lang="en-US" dirty="0"/>
              <a:t>4. Acquisition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BF9F5F7-B19A-6112-BEE1-BA901026A30B}"/>
                  </a:ext>
                </a:extLst>
              </p:cNvPr>
              <p:cNvSpPr>
                <a:spLocks noGrp="1"/>
              </p:cNvSpPr>
              <p:nvPr>
                <p:ph idx="1"/>
              </p:nvPr>
            </p:nvSpPr>
            <p:spPr>
              <a:xfrm>
                <a:off x="112542" y="914399"/>
                <a:ext cx="11957538" cy="5176066"/>
              </a:xfrm>
            </p:spPr>
            <p:txBody>
              <a:bodyPr>
                <a:normAutofit/>
              </a:bodyPr>
              <a:lstStyle/>
              <a:p>
                <a:pPr marL="0" indent="0">
                  <a:buNone/>
                </a:pPr>
                <a:r>
                  <a:rPr lang="en-US" sz="2100" dirty="0">
                    <a:effectLst/>
                    <a:latin typeface="Times New Roman" panose="02020603050405020304" pitchFamily="18" charset="0"/>
                    <a:ea typeface="SimSun" panose="02010600030101010101" pitchFamily="2" charset="-122"/>
                  </a:rPr>
                  <a:t>Let </a:t>
                </a:r>
                <a:r>
                  <a:rPr lang="en-US" sz="2100" i="1" dirty="0" err="1">
                    <a:effectLst/>
                    <a:latin typeface="Times New Roman" panose="02020603050405020304" pitchFamily="18" charset="0"/>
                    <a:ea typeface="SimSun" panose="02010600030101010101" pitchFamily="2" charset="-122"/>
                  </a:rPr>
                  <a:t>z</a:t>
                </a:r>
                <a:r>
                  <a:rPr lang="en-US" sz="2100" i="1" baseline="-25000" dirty="0" err="1">
                    <a:effectLst/>
                    <a:latin typeface="Times New Roman" panose="02020603050405020304" pitchFamily="18" charset="0"/>
                    <a:ea typeface="SimSun" panose="02010600030101010101" pitchFamily="2" charset="-122"/>
                  </a:rPr>
                  <a:t>n</a:t>
                </a:r>
                <a:r>
                  <a:rPr lang="en-US" sz="2100" dirty="0">
                    <a:effectLst/>
                    <a:latin typeface="Times New Roman" panose="02020603050405020304" pitchFamily="18" charset="0"/>
                    <a:ea typeface="SimSun" panose="02010600030101010101" pitchFamily="2" charset="-122"/>
                  </a:rPr>
                  <a:t>(</a:t>
                </a:r>
                <a:r>
                  <a:rPr lang="en-US" sz="2100"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 (</a:t>
                </a:r>
                <a:r>
                  <a:rPr lang="en-US" sz="2100" i="1" dirty="0" err="1">
                    <a:effectLst/>
                    <a:latin typeface="Times New Roman" panose="02020603050405020304" pitchFamily="18" charset="0"/>
                    <a:ea typeface="SimSun" panose="02010600030101010101" pitchFamily="2" charset="-122"/>
                  </a:rPr>
                  <a:t>y</a:t>
                </a:r>
                <a:r>
                  <a:rPr lang="en-US" sz="2100" i="1" baseline="-25000" dirty="0" err="1">
                    <a:effectLst/>
                    <a:latin typeface="Times New Roman" panose="02020603050405020304" pitchFamily="18" charset="0"/>
                    <a:ea typeface="SimSun" panose="02010600030101010101" pitchFamily="2" charset="-122"/>
                  </a:rPr>
                  <a:t>n</a:t>
                </a:r>
                <a:r>
                  <a:rPr lang="en-US" sz="2100"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 </a:t>
                </a:r>
                <a:r>
                  <a:rPr lang="en-US" sz="2100" i="1" dirty="0" err="1">
                    <a:effectLst/>
                    <a:latin typeface="Times New Roman" panose="02020603050405020304" pitchFamily="18" charset="0"/>
                    <a:ea typeface="SimSun" panose="02010600030101010101" pitchFamily="2" charset="-122"/>
                  </a:rPr>
                  <a:t>μ</a:t>
                </a:r>
                <a:r>
                  <a:rPr lang="en-US" sz="2100" i="1" baseline="-25000" dirty="0" err="1">
                    <a:effectLst/>
                    <a:latin typeface="Times New Roman" panose="02020603050405020304" pitchFamily="18" charset="0"/>
                    <a:ea typeface="SimSun" panose="02010600030101010101" pitchFamily="2" charset="-122"/>
                  </a:rPr>
                  <a:t>n</a:t>
                </a:r>
                <a:r>
                  <a:rPr lang="en-US" sz="2100" dirty="0">
                    <a:effectLst/>
                    <a:latin typeface="Times New Roman" panose="02020603050405020304" pitchFamily="18" charset="0"/>
                    <a:ea typeface="SimSun" panose="02010600030101010101" pitchFamily="2" charset="-122"/>
                  </a:rPr>
                  <a:t>(</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 </a:t>
                </a:r>
                <a:r>
                  <a:rPr lang="en-US" sz="2100" i="1" dirty="0" err="1">
                    <a:effectLst/>
                    <a:latin typeface="Times New Roman" panose="02020603050405020304" pitchFamily="18" charset="0"/>
                    <a:ea typeface="SimSun" panose="02010600030101010101" pitchFamily="2" charset="-122"/>
                  </a:rPr>
                  <a:t>σ</a:t>
                </a:r>
                <a:r>
                  <a:rPr lang="en-US" sz="2100" i="1" baseline="-25000" dirty="0" err="1">
                    <a:effectLst/>
                    <a:latin typeface="Times New Roman" panose="02020603050405020304" pitchFamily="18" charset="0"/>
                    <a:ea typeface="SimSun" panose="02010600030101010101" pitchFamily="2" charset="-122"/>
                  </a:rPr>
                  <a:t>n</a:t>
                </a:r>
                <a:r>
                  <a:rPr lang="en-US" sz="2100" dirty="0">
                    <a:effectLst/>
                    <a:latin typeface="Times New Roman" panose="02020603050405020304" pitchFamily="18" charset="0"/>
                    <a:ea typeface="SimSun" panose="02010600030101010101" pitchFamily="2" charset="-122"/>
                  </a:rPr>
                  <a:t>(</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as function of </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its gradient with regard to </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is:</a:t>
                </a:r>
              </a:p>
              <a:p>
                <a:pPr marL="0" indent="0">
                  <a:buNone/>
                </a:pPr>
                <a14:m>
                  <m:oMathPara xmlns:m="http://schemas.openxmlformats.org/officeDocument/2006/math">
                    <m:oMathParaPr>
                      <m:jc m:val="right"/>
                    </m:oMathParaPr>
                    <m:oMath xmlns:m="http://schemas.openxmlformats.org/officeDocument/2006/math">
                      <m:sSubSup>
                        <m:sSubSupPr>
                          <m:ctrlPr>
                            <a:rPr lang="en-US" sz="2100" i="1" smtClean="0">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bSup>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rPr>
                          </m:ctrlPr>
                        </m:fPr>
                        <m:num>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bSup>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100" i="1">
                                  <a:effectLst/>
                                  <a:latin typeface="Cambria Math" panose="02040503050406030204" pitchFamily="18" charset="0"/>
                                </a:rPr>
                              </m:ctrlPr>
                            </m:dPr>
                            <m:e>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e>
                          </m:d>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bSup>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num>
                        <m:den>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den>
                      </m:f>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4.7</m:t>
                          </m:r>
                        </m:e>
                      </m:d>
                    </m:oMath>
                  </m:oMathPara>
                </a14:m>
                <a:endParaRPr lang="en-US" sz="2100" dirty="0"/>
              </a:p>
              <a:p>
                <a:pPr marL="0" indent="0">
                  <a:buNone/>
                </a:pPr>
                <a:r>
                  <a:rPr lang="en-US" sz="2100" dirty="0">
                    <a:effectLst/>
                    <a:latin typeface="Times New Roman" panose="02020603050405020304" pitchFamily="18" charset="0"/>
                    <a:ea typeface="SimSun" panose="02010600030101010101" pitchFamily="2" charset="-122"/>
                  </a:rPr>
                  <a:t>Gradient of PI is totally determined as follows:</a:t>
                </a:r>
              </a:p>
              <a:p>
                <a:pPr marL="0" indent="0">
                  <a:buNone/>
                </a:pPr>
                <a14:m>
                  <m:oMathPara xmlns:m="http://schemas.openxmlformats.org/officeDocument/2006/math">
                    <m:oMathParaPr>
                      <m:jc m:val="right"/>
                    </m:oMathParaPr>
                    <m:oMath xmlns:m="http://schemas.openxmlformats.org/officeDocument/2006/math">
                      <m:sSubSup>
                        <m:sSubSupPr>
                          <m:ctrlPr>
                            <a:rPr lang="en-US" sz="2100" i="1" smtClean="0">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PI</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bSup>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1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rPr>
                          </m:ctrlPr>
                        </m:sSup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Φ</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2100" i="1">
                              <a:effectLst/>
                              <a:latin typeface="Cambria Math" panose="02040503050406030204" pitchFamily="18" charset="0"/>
                            </a:rPr>
                          </m:ctrlPr>
                        </m:dPr>
                        <m:e>
                          <m:f>
                            <m:fPr>
                              <m:ctrlPr>
                                <a:rPr lang="en-US" sz="2100" i="1">
                                  <a:effectLst/>
                                  <a:latin typeface="Cambria Math" panose="02040503050406030204" pitchFamily="18" charset="0"/>
                                </a:rPr>
                              </m:ctrlPr>
                            </m:fPr>
                            <m:num>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bSup>
                            </m:num>
                            <m:den>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e>
                      </m:d>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bSup>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4.8</m:t>
                          </m:r>
                        </m:e>
                      </m:d>
                    </m:oMath>
                  </m:oMathPara>
                </a14:m>
                <a:endParaRPr lang="en-US" sz="2100" dirty="0"/>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Where,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num>
                        <m:den>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den>
                      </m:f>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100" dirty="0">
                    <a:effectLst/>
                    <a:latin typeface="Times New Roman" panose="02020603050405020304" pitchFamily="18" charset="0"/>
                    <a:ea typeface="SimSun" panose="02010600030101010101" pitchFamily="2" charset="-122"/>
                  </a:rPr>
                  <a:t>It is possible to apply traditional methods like </a:t>
                </a:r>
                <a:r>
                  <a:rPr lang="en-US" sz="2100" dirty="0">
                    <a:solidFill>
                      <a:srgbClr val="000000"/>
                    </a:solidFill>
                    <a:effectLst/>
                    <a:latin typeface="TimesNewRomanPSMT"/>
                    <a:ea typeface="SimSun" panose="02010600030101010101" pitchFamily="2" charset="-122"/>
                    <a:cs typeface="Times New Roman" panose="02020603050405020304" pitchFamily="18" charset="0"/>
                  </a:rPr>
                  <a:t>gradient descent to find out local maximizer </a:t>
                </a:r>
                <a:r>
                  <a:rPr lang="en-US" sz="2100" b="1" i="1" dirty="0">
                    <a:solidFill>
                      <a:srgbClr val="000000"/>
                    </a:solidFill>
                    <a:effectLst/>
                    <a:latin typeface="TimesNewRomanPSMT"/>
                    <a:ea typeface="SimSun" panose="02010600030101010101" pitchFamily="2" charset="-122"/>
                    <a:cs typeface="Times New Roman" panose="02020603050405020304" pitchFamily="18" charset="0"/>
                  </a:rPr>
                  <a:t>x</a:t>
                </a:r>
                <a:r>
                  <a:rPr lang="en-US" sz="2100" i="1" baseline="-25000" dirty="0">
                    <a:solidFill>
                      <a:srgbClr val="000000"/>
                    </a:solidFill>
                    <a:effectLst/>
                    <a:latin typeface="TimesNewRomanPSMT"/>
                    <a:ea typeface="SimSun" panose="02010600030101010101" pitchFamily="2" charset="-122"/>
                    <a:cs typeface="Times New Roman" panose="02020603050405020304" pitchFamily="18" charset="0"/>
                  </a:rPr>
                  <a:t>n</a:t>
                </a:r>
                <a:r>
                  <a:rPr lang="en-US" sz="2100" baseline="-25000" dirty="0">
                    <a:solidFill>
                      <a:srgbClr val="000000"/>
                    </a:solidFill>
                    <a:effectLst/>
                    <a:latin typeface="TimesNewRomanPSMT"/>
                    <a:ea typeface="SimSun" panose="02010600030101010101" pitchFamily="2" charset="-122"/>
                    <a:cs typeface="Times New Roman" panose="02020603050405020304" pitchFamily="18" charset="0"/>
                  </a:rPr>
                  <a:t>+1</a:t>
                </a:r>
                <a:r>
                  <a:rPr lang="en-US" sz="2100" dirty="0">
                    <a:solidFill>
                      <a:srgbClr val="000000"/>
                    </a:solidFill>
                    <a:effectLst/>
                    <a:latin typeface="TimesNewRomanPSMT"/>
                    <a:ea typeface="SimSun" panose="02010600030101010101" pitchFamily="2" charset="-122"/>
                    <a:cs typeface="Times New Roman" panose="02020603050405020304" pitchFamily="18" charset="0"/>
                  </a:rPr>
                  <a:t> of PI because PI gradient is determined given </a:t>
                </a:r>
                <a:r>
                  <a:rPr lang="en-US" sz="2100" b="1" i="1" dirty="0">
                    <a:solidFill>
                      <a:srgbClr val="000000"/>
                    </a:solidFill>
                    <a:effectLst/>
                    <a:latin typeface="TimesNewRomanPSMT"/>
                    <a:ea typeface="SimSun" panose="02010600030101010101" pitchFamily="2" charset="-122"/>
                    <a:cs typeface="Times New Roman" panose="02020603050405020304" pitchFamily="18" charset="0"/>
                  </a:rPr>
                  <a:t>x</a:t>
                </a:r>
                <a:r>
                  <a:rPr lang="en-US" sz="2100" dirty="0">
                    <a:solidFill>
                      <a:srgbClr val="000000"/>
                    </a:solidFill>
                    <a:effectLst/>
                    <a:latin typeface="TimesNewRomanPSMT"/>
                    <a:ea typeface="SimSun" panose="02010600030101010101" pitchFamily="2" charset="-122"/>
                    <a:cs typeface="Times New Roman" panose="02020603050405020304" pitchFamily="18" charset="0"/>
                  </a:rPr>
                  <a:t>. </a:t>
                </a:r>
                <a:r>
                  <a:rPr lang="en-US" sz="2100" dirty="0">
                    <a:effectLst/>
                    <a:latin typeface="Times New Roman" panose="02020603050405020304" pitchFamily="18" charset="0"/>
                    <a:ea typeface="SimSun" panose="02010600030101010101" pitchFamily="2" charset="-122"/>
                  </a:rPr>
                  <a:t>Similarly, it is easy to obtain gradient of EI acquisition function because gradients of </a:t>
                </a:r>
                <a:r>
                  <a:rPr lang="en-US" sz="2100" i="1" dirty="0" err="1">
                    <a:effectLst/>
                    <a:latin typeface="Times New Roman" panose="02020603050405020304" pitchFamily="18" charset="0"/>
                    <a:ea typeface="SimSun" panose="02010600030101010101" pitchFamily="2" charset="-122"/>
                  </a:rPr>
                  <a:t>μ</a:t>
                </a:r>
                <a:r>
                  <a:rPr lang="en-US" sz="2100" i="1" baseline="-25000" dirty="0" err="1">
                    <a:effectLst/>
                    <a:latin typeface="Times New Roman" panose="02020603050405020304" pitchFamily="18" charset="0"/>
                    <a:ea typeface="SimSun" panose="02010600030101010101" pitchFamily="2" charset="-122"/>
                  </a:rPr>
                  <a:t>n</a:t>
                </a:r>
                <a:r>
                  <a:rPr lang="en-US" sz="2100" dirty="0">
                    <a:effectLst/>
                    <a:latin typeface="Times New Roman" panose="02020603050405020304" pitchFamily="18" charset="0"/>
                    <a:ea typeface="SimSun" panose="02010600030101010101" pitchFamily="2" charset="-122"/>
                  </a:rPr>
                  <a:t>(</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and </a:t>
                </a:r>
                <a:r>
                  <a:rPr lang="en-US" sz="2100" i="1" dirty="0">
                    <a:effectLst/>
                    <a:latin typeface="Times New Roman" panose="02020603050405020304" pitchFamily="18" charset="0"/>
                    <a:ea typeface="SimSun" panose="02010600030101010101" pitchFamily="2" charset="-122"/>
                  </a:rPr>
                  <a:t>σ</a:t>
                </a:r>
                <a:r>
                  <a:rPr lang="en-US" sz="2100" i="1" baseline="-25000" dirty="0">
                    <a:effectLst/>
                    <a:latin typeface="Times New Roman" panose="02020603050405020304" pitchFamily="18" charset="0"/>
                    <a:ea typeface="SimSun" panose="02010600030101010101" pitchFamily="2" charset="-122"/>
                  </a:rPr>
                  <a:t>n</a:t>
                </a:r>
                <a:r>
                  <a:rPr lang="en-US" sz="2100" baseline="30000" dirty="0">
                    <a:effectLst/>
                    <a:latin typeface="Times New Roman" panose="02020603050405020304" pitchFamily="18" charset="0"/>
                    <a:ea typeface="SimSun" panose="02010600030101010101" pitchFamily="2" charset="-122"/>
                  </a:rPr>
                  <a:t>2</a:t>
                </a:r>
                <a:r>
                  <a:rPr lang="en-US" sz="2100" dirty="0">
                    <a:effectLst/>
                    <a:latin typeface="Times New Roman" panose="02020603050405020304" pitchFamily="18" charset="0"/>
                    <a:ea typeface="SimSun" panose="02010600030101010101" pitchFamily="2" charset="-122"/>
                  </a:rPr>
                  <a:t>(</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are most important, which are the base to calculate gradients of PI and EI.</a:t>
                </a:r>
              </a:p>
              <a:p>
                <a:pPr marL="0" indent="0">
                  <a:buNone/>
                </a:pPr>
                <a14:m>
                  <m:oMathPara xmlns:m="http://schemas.openxmlformats.org/officeDocument/2006/math">
                    <m:oMathParaPr>
                      <m:jc m:val="right"/>
                    </m:oMathParaPr>
                    <m:oMath xmlns:m="http://schemas.openxmlformats.org/officeDocument/2006/math">
                      <m:sSubSup>
                        <m:sSubSupPr>
                          <m:ctrlPr>
                            <a:rPr lang="en-US" sz="2100" i="1" smtClean="0">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EI</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bSup>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100">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e>
                      </m:d>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bSup>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e>
                      </m:d>
                      <m:sSup>
                        <m:sSupPr>
                          <m:ctrlPr>
                            <a:rPr lang="en-US" sz="2100" i="1" kern="100">
                              <a:effectLst/>
                              <a:latin typeface="Cambria Math" panose="02040503050406030204" pitchFamily="18" charset="0"/>
                            </a:rPr>
                          </m:ctrlPr>
                        </m:sSupPr>
                        <m:e>
                          <m:d>
                            <m:dPr>
                              <m:ctrlPr>
                                <a:rPr lang="en-US" sz="2100" i="1" kern="100">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100" i="1">
                                      <a:effectLst/>
                                      <a:latin typeface="Cambria Math" panose="02040503050406030204" pitchFamily="18" charset="0"/>
                                    </a:rPr>
                                  </m:ctrlPr>
                                </m:d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𝒙</m:t>
                                  </m:r>
                                </m:e>
                              </m:d>
                            </m:e>
                          </m:d>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4.9</m:t>
                          </m:r>
                        </m:e>
                      </m:d>
                    </m:oMath>
                  </m:oMathPara>
                </a14:m>
                <a:endParaRPr lang="en-US" sz="2100" dirty="0"/>
              </a:p>
              <a:p>
                <a:pPr marL="0" indent="0">
                  <a:buNone/>
                </a:pPr>
                <a:r>
                  <a:rPr lang="en-US" sz="2100" dirty="0">
                    <a:effectLst/>
                    <a:latin typeface="Times New Roman" panose="02020603050405020304" pitchFamily="18" charset="0"/>
                    <a:ea typeface="SimSun" panose="02010600030101010101" pitchFamily="2" charset="-122"/>
                  </a:rPr>
                  <a:t>In turn, gradients of </a:t>
                </a:r>
                <a:r>
                  <a:rPr lang="en-US" sz="2100" i="1" dirty="0" err="1">
                    <a:effectLst/>
                    <a:latin typeface="Times New Roman" panose="02020603050405020304" pitchFamily="18" charset="0"/>
                    <a:ea typeface="SimSun" panose="02010600030101010101" pitchFamily="2" charset="-122"/>
                  </a:rPr>
                  <a:t>μ</a:t>
                </a:r>
                <a:r>
                  <a:rPr lang="en-US" sz="2100" i="1" baseline="-25000" dirty="0" err="1">
                    <a:effectLst/>
                    <a:latin typeface="Times New Roman" panose="02020603050405020304" pitchFamily="18" charset="0"/>
                    <a:ea typeface="SimSun" panose="02010600030101010101" pitchFamily="2" charset="-122"/>
                  </a:rPr>
                  <a:t>n</a:t>
                </a:r>
                <a:r>
                  <a:rPr lang="en-US" sz="2100" dirty="0">
                    <a:effectLst/>
                    <a:latin typeface="Times New Roman" panose="02020603050405020304" pitchFamily="18" charset="0"/>
                    <a:ea typeface="SimSun" panose="02010600030101010101" pitchFamily="2" charset="-122"/>
                  </a:rPr>
                  <a:t>(</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and </a:t>
                </a:r>
                <a:r>
                  <a:rPr lang="en-US" sz="2100" i="1" dirty="0">
                    <a:effectLst/>
                    <a:latin typeface="Times New Roman" panose="02020603050405020304" pitchFamily="18" charset="0"/>
                    <a:ea typeface="SimSun" panose="02010600030101010101" pitchFamily="2" charset="-122"/>
                  </a:rPr>
                  <a:t>σ</a:t>
                </a:r>
                <a:r>
                  <a:rPr lang="en-US" sz="2100" i="1" baseline="-25000" dirty="0">
                    <a:effectLst/>
                    <a:latin typeface="Times New Roman" panose="02020603050405020304" pitchFamily="18" charset="0"/>
                    <a:ea typeface="SimSun" panose="02010600030101010101" pitchFamily="2" charset="-122"/>
                  </a:rPr>
                  <a:t>n</a:t>
                </a:r>
                <a:r>
                  <a:rPr lang="en-US" sz="2100" baseline="30000" dirty="0">
                    <a:effectLst/>
                    <a:latin typeface="Times New Roman" panose="02020603050405020304" pitchFamily="18" charset="0"/>
                    <a:ea typeface="SimSun" panose="02010600030101010101" pitchFamily="2" charset="-122"/>
                  </a:rPr>
                  <a:t>2</a:t>
                </a:r>
                <a:r>
                  <a:rPr lang="en-US" sz="2100" dirty="0">
                    <a:effectLst/>
                    <a:latin typeface="Times New Roman" panose="02020603050405020304" pitchFamily="18" charset="0"/>
                    <a:ea typeface="SimSun" panose="02010600030101010101" pitchFamily="2" charset="-122"/>
                  </a:rPr>
                  <a:t>(</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are based on derivative Σ’(</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a:t>
                </a:r>
                <a:r>
                  <a:rPr lang="en-US" sz="2100" i="1" dirty="0">
                    <a:effectLst/>
                    <a:latin typeface="Times New Roman" panose="02020603050405020304" pitchFamily="18" charset="0"/>
                    <a:ea typeface="SimSun" panose="02010600030101010101" pitchFamily="2" charset="-122"/>
                  </a:rPr>
                  <a:t> </a:t>
                </a:r>
                <a:r>
                  <a:rPr lang="en-US" sz="2100" b="1" i="1" dirty="0">
                    <a:effectLst/>
                    <a:latin typeface="Times New Roman" panose="02020603050405020304" pitchFamily="18" charset="0"/>
                    <a:ea typeface="SimSun" panose="02010600030101010101" pitchFamily="2" charset="-122"/>
                  </a:rPr>
                  <a:t>x</a:t>
                </a:r>
                <a:r>
                  <a:rPr lang="en-US" sz="2100" i="1" baseline="-25000" dirty="0">
                    <a:effectLst/>
                    <a:latin typeface="Times New Roman" panose="02020603050405020304" pitchFamily="18" charset="0"/>
                    <a:ea typeface="SimSun" panose="02010600030101010101" pitchFamily="2" charset="-122"/>
                  </a:rPr>
                  <a:t>i</a:t>
                </a:r>
                <a:r>
                  <a:rPr lang="en-US" sz="2100" dirty="0">
                    <a:effectLst/>
                    <a:latin typeface="Times New Roman" panose="02020603050405020304" pitchFamily="18" charset="0"/>
                    <a:ea typeface="SimSun" panose="02010600030101010101" pitchFamily="2" charset="-122"/>
                  </a:rPr>
                  <a:t>) of kernel function and so, differentiability of kernel function always asserts feasibility of improvement approach.</a:t>
                </a:r>
                <a:endParaRPr lang="en-US" sz="2100" dirty="0"/>
              </a:p>
            </p:txBody>
          </p:sp>
        </mc:Choice>
        <mc:Fallback>
          <p:sp>
            <p:nvSpPr>
              <p:cNvPr id="3" name="Content Placeholder 2">
                <a:extLst>
                  <a:ext uri="{FF2B5EF4-FFF2-40B4-BE49-F238E27FC236}">
                    <a16:creationId xmlns:a16="http://schemas.microsoft.com/office/drawing/2014/main" id="{CBF9F5F7-B19A-6112-BEE1-BA901026A30B}"/>
                  </a:ext>
                </a:extLst>
              </p:cNvPr>
              <p:cNvSpPr>
                <a:spLocks noGrp="1" noRot="1" noChangeAspect="1" noMove="1" noResize="1" noEditPoints="1" noAdjustHandles="1" noChangeArrowheads="1" noChangeShapeType="1" noTextEdit="1"/>
              </p:cNvSpPr>
              <p:nvPr>
                <p:ph idx="1"/>
              </p:nvPr>
            </p:nvSpPr>
            <p:spPr>
              <a:xfrm>
                <a:off x="112542" y="914399"/>
                <a:ext cx="11957538" cy="5176066"/>
              </a:xfrm>
              <a:blipFill>
                <a:blip r:embed="rId2"/>
                <a:stretch>
                  <a:fillRect l="-612" t="-707" r="-612" b="-235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50E3C34-FCD0-F5F7-B1C7-EA9FB64D6EEC}"/>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2DE90B3A-E7E1-32A9-0435-85F217E5252E}"/>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0848DC04-62C9-5A2B-AD13-8F4AD480040D}"/>
              </a:ext>
            </a:extLst>
          </p:cNvPr>
          <p:cNvSpPr>
            <a:spLocks noGrp="1"/>
          </p:cNvSpPr>
          <p:nvPr>
            <p:ph type="sldNum" sz="quarter" idx="12"/>
          </p:nvPr>
        </p:nvSpPr>
        <p:spPr/>
        <p:txBody>
          <a:bodyPr/>
          <a:lstStyle/>
          <a:p>
            <a:fld id="{5DB5036F-1FF2-46C4-8D2B-59C7E3B91952}" type="slidenum">
              <a:rPr lang="en-US" smtClean="0"/>
              <a:pPr/>
              <a:t>62</a:t>
            </a:fld>
            <a:endParaRPr lang="en-US"/>
          </a:p>
        </p:txBody>
      </p:sp>
    </p:spTree>
    <p:extLst>
      <p:ext uri="{BB962C8B-B14F-4D97-AF65-F5344CB8AC3E}">
        <p14:creationId xmlns:p14="http://schemas.microsoft.com/office/powerpoint/2010/main" val="1054259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70FB7-1D56-D4DD-DDBC-71A0225BD1D9}"/>
              </a:ext>
            </a:extLst>
          </p:cNvPr>
          <p:cNvSpPr>
            <a:spLocks noGrp="1"/>
          </p:cNvSpPr>
          <p:nvPr>
            <p:ph type="title"/>
          </p:nvPr>
        </p:nvSpPr>
        <p:spPr/>
        <p:txBody>
          <a:bodyPr/>
          <a:lstStyle/>
          <a:p>
            <a:r>
              <a:rPr lang="en-US" dirty="0"/>
              <a:t>4. Acquisition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3490BF-FDAF-3626-1EB4-B2D928D5F654}"/>
                  </a:ext>
                </a:extLst>
              </p:cNvPr>
              <p:cNvSpPr>
                <a:spLocks noGrp="1"/>
              </p:cNvSpPr>
              <p:nvPr>
                <p:ph idx="1"/>
              </p:nvPr>
            </p:nvSpPr>
            <p:spPr>
              <a:xfrm>
                <a:off x="126609" y="914399"/>
                <a:ext cx="11929403" cy="5176066"/>
              </a:xfrm>
            </p:spPr>
            <p:txBody>
              <a:bodyPr>
                <a:noAutofit/>
              </a:bodyPr>
              <a:lstStyle/>
              <a:p>
                <a:pPr marL="0" marR="0" indent="0" algn="just">
                  <a:spcBef>
                    <a:spcPts val="0"/>
                  </a:spcBef>
                  <a:spcAft>
                    <a:spcPts val="0"/>
                  </a:spcAft>
                  <a:buNone/>
                </a:pP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As aforementioned, optimization problem with BO is maximization problem by default. However, which one between minimization and maximization can be determined by changing activation function a little bit in BO. Exactly, BO minimization can be obtained by changing the definition of improvement function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a little bit. Concretely, given next value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and temporal minimum </a:t>
                </a:r>
                <a:r>
                  <a:rPr lang="en-US" sz="205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0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0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the improvement function for minimization is specified with expectation that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will be smaller than </a:t>
                </a:r>
                <a:r>
                  <a:rPr lang="en-US" sz="205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0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as much as possible,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50" i="1">
                              <a:effectLst/>
                              <a:latin typeface="Cambria Math" panose="02040503050406030204" pitchFamily="18" charset="0"/>
                              <a:ea typeface="SimSun" panose="02010600030101010101" pitchFamily="2" charset="-122"/>
                              <a:cs typeface="Times New Roman" panose="02020603050405020304" pitchFamily="18" charset="0"/>
                            </a:rPr>
                            <m:t>𝐼</m:t>
                          </m:r>
                        </m:e>
                      </m:acc>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max</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r>
                            <a:rPr lang="en-US" sz="2050" i="1">
                              <a:effectLst/>
                              <a:latin typeface="Cambria Math" panose="02040503050406030204" pitchFamily="18" charset="0"/>
                              <a:ea typeface="SimSun" panose="02010600030101010101" pitchFamily="2" charset="-122"/>
                              <a:cs typeface="Times New Roman" panose="02020603050405020304" pitchFamily="18" charset="0"/>
                            </a:rPr>
                            <m:t>,0</m:t>
                          </m:r>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max</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50" i="1">
                              <a:effectLst/>
                              <a:latin typeface="Cambria Math" panose="02040503050406030204" pitchFamily="18" charset="0"/>
                              <a:ea typeface="SimSun" panose="02010600030101010101" pitchFamily="2" charset="-122"/>
                              <a:cs typeface="Times New Roman" panose="02020603050405020304" pitchFamily="18" charset="0"/>
                            </a:rPr>
                            <m:t>,0</m:t>
                          </m:r>
                        </m:e>
                      </m:d>
                    </m:oMath>
                  </m:oMathPara>
                </a14:m>
                <a:endParaRPr lang="en-US" sz="20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50" dirty="0">
                    <a:effectLst/>
                    <a:latin typeface="TimesNewRomanPSMT"/>
                    <a:ea typeface="SimSun" panose="02010600030101010101" pitchFamily="2" charset="-122"/>
                    <a:cs typeface="Times New Roman" panose="02020603050405020304" pitchFamily="18" charset="0"/>
                  </a:rPr>
                  <a:t>As a result, PI acquisition function and EI acquisition function for minimization are:</a:t>
                </a:r>
                <a:endParaRPr lang="en-US" sz="20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50" i="1">
                                  <a:effectLst/>
                                  <a:latin typeface="Cambria Math" panose="02040503050406030204" pitchFamily="18" charset="0"/>
                                  <a:ea typeface="SimSun" panose="02010600030101010101" pitchFamily="2" charset="-122"/>
                                  <a:cs typeface="Times New Roman" panose="02020603050405020304" pitchFamily="18" charset="0"/>
                                </a:rPr>
                                <m:t>𝛼</m:t>
                              </m:r>
                            </m:e>
                          </m:acc>
                        </m:e>
                        <m:sub>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PI</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r>
                        <m:rPr>
                          <m:aln/>
                        </m:rPr>
                        <a:rPr lang="en-US" sz="20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num>
                            <m:den>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oMath>
                    <m:oMath xmlns:m="http://schemas.openxmlformats.org/officeDocument/2006/math">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50" i="1">
                                  <a:effectLst/>
                                  <a:latin typeface="Cambria Math" panose="02040503050406030204" pitchFamily="18" charset="0"/>
                                  <a:ea typeface="SimSun" panose="02010600030101010101" pitchFamily="2" charset="-122"/>
                                  <a:cs typeface="Times New Roman" panose="02020603050405020304" pitchFamily="18" charset="0"/>
                                </a:rPr>
                                <m:t>𝛼</m:t>
                              </m:r>
                            </m:e>
                          </m:acc>
                        </m:e>
                        <m:sub>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EI</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r>
                        <m:rPr>
                          <m:aln/>
                        </m:rPr>
                        <a:rPr lang="en-US" sz="205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e>
                      </m:d>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Φ</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num>
                            <m:den>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50" i="1">
                          <a:effectLst/>
                          <a:latin typeface="Cambria Math" panose="02040503050406030204" pitchFamily="18" charset="0"/>
                          <a:ea typeface="SimSun" panose="02010600030101010101" pitchFamily="2" charset="-122"/>
                          <a:cs typeface="Times New Roman" panose="02020603050405020304" pitchFamily="18" charset="0"/>
                        </a:rPr>
                        <m:t>𝜙</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num>
                            <m:den>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den>
                          </m:f>
                        </m:e>
                      </m:d>
                    </m:oMath>
                  </m:oMathPara>
                </a14:m>
                <a:endParaRPr lang="en-US" sz="20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These </a:t>
                </a:r>
                <a:r>
                  <a:rPr lang="en-US" sz="2050" dirty="0">
                    <a:effectLst/>
                    <a:latin typeface="TimesNewRomanPSMT"/>
                    <a:ea typeface="SimSun" panose="02010600030101010101" pitchFamily="2" charset="-122"/>
                    <a:cs typeface="Times New Roman" panose="02020603050405020304" pitchFamily="18" charset="0"/>
                  </a:rPr>
                  <a:t>acquisition functions are maximized locally by </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traditional methods like </a:t>
                </a:r>
                <a:r>
                  <a:rPr lang="en-US" sz="2050" dirty="0">
                    <a:solidFill>
                      <a:srgbClr val="000000"/>
                    </a:solidFill>
                    <a:effectLst/>
                    <a:latin typeface="TimesNewRomanPSMT"/>
                    <a:ea typeface="SimSun" panose="02010600030101010101" pitchFamily="2" charset="-122"/>
                    <a:cs typeface="Times New Roman" panose="02020603050405020304" pitchFamily="18" charset="0"/>
                  </a:rPr>
                  <a:t>gradient descent at current iteration as usual.</a:t>
                </a:r>
                <a:endParaRPr lang="en-US" sz="20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Sub>
                      <m:r>
                        <m:rPr>
                          <m:aln/>
                        </m:rPr>
                        <a:rPr lang="en-US" sz="205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50" i="1">
                                      <a:effectLst/>
                                      <a:latin typeface="Cambria Math" panose="02040503050406030204" pitchFamily="18" charset="0"/>
                                      <a:ea typeface="SimSun" panose="02010600030101010101" pitchFamily="2" charset="-122"/>
                                      <a:cs typeface="Times New Roman" panose="02020603050405020304" pitchFamily="18" charset="0"/>
                                    </a:rPr>
                                    <m:t>𝛼</m:t>
                                  </m:r>
                                </m:e>
                              </m:acc>
                            </m:e>
                            <m:sub>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PI</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e>
                      </m:func>
                      <m:r>
                        <a:rPr lang="en-US" sz="205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for</m:t>
                      </m:r>
                      <m:r>
                        <a:rPr lang="en-US" sz="205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minimization</m:t>
                      </m:r>
                    </m:oMath>
                    <m:oMath xmlns:m="http://schemas.openxmlformats.org/officeDocument/2006/math">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5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50" i="1">
                                      <a:effectLst/>
                                      <a:latin typeface="Cambria Math" panose="02040503050406030204" pitchFamily="18" charset="0"/>
                                      <a:ea typeface="SimSun" panose="02010600030101010101" pitchFamily="2" charset="-122"/>
                                      <a:cs typeface="Times New Roman" panose="02020603050405020304" pitchFamily="18" charset="0"/>
                                    </a:rPr>
                                    <m:t>𝛼</m:t>
                                  </m:r>
                                </m:e>
                              </m:acc>
                            </m:e>
                            <m:sub>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EI</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b="1" i="1">
                                  <a:effectLst/>
                                  <a:latin typeface="Cambria Math" panose="02040503050406030204" pitchFamily="18" charset="0"/>
                                  <a:ea typeface="SimSun" panose="02010600030101010101" pitchFamily="2" charset="-122"/>
                                  <a:cs typeface="Times New Roman" panose="02020603050405020304" pitchFamily="18" charset="0"/>
                                </a:rPr>
                                <m:t>𝒙</m:t>
                              </m:r>
                            </m:e>
                          </m:d>
                        </m:e>
                      </m:func>
                      <m:r>
                        <a:rPr lang="en-US" sz="205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for</m:t>
                      </m:r>
                      <m:r>
                        <a:rPr lang="en-US" sz="205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minimization</m:t>
                      </m:r>
                    </m:oMath>
                  </m:oMathPara>
                </a14:m>
                <a:endParaRPr lang="en-US" sz="20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050" dirty="0"/>
              </a:p>
            </p:txBody>
          </p:sp>
        </mc:Choice>
        <mc:Fallback>
          <p:sp>
            <p:nvSpPr>
              <p:cNvPr id="3" name="Content Placeholder 2">
                <a:extLst>
                  <a:ext uri="{FF2B5EF4-FFF2-40B4-BE49-F238E27FC236}">
                    <a16:creationId xmlns:a16="http://schemas.microsoft.com/office/drawing/2014/main" id="{1A3490BF-FDAF-3626-1EB4-B2D928D5F654}"/>
                  </a:ext>
                </a:extLst>
              </p:cNvPr>
              <p:cNvSpPr>
                <a:spLocks noGrp="1" noRot="1" noChangeAspect="1" noMove="1" noResize="1" noEditPoints="1" noAdjustHandles="1" noChangeArrowheads="1" noChangeShapeType="1" noTextEdit="1"/>
              </p:cNvSpPr>
              <p:nvPr>
                <p:ph idx="1"/>
              </p:nvPr>
            </p:nvSpPr>
            <p:spPr>
              <a:xfrm>
                <a:off x="126609" y="914399"/>
                <a:ext cx="11929403" cy="5176066"/>
              </a:xfrm>
              <a:blipFill>
                <a:blip r:embed="rId2"/>
                <a:stretch>
                  <a:fillRect l="-613" t="-824" r="-562" b="-117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B6BE67F-36BE-FC0A-E6C5-F2655FAFED53}"/>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0D771680-768D-A94A-51BB-B1CFE2160AB5}"/>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50757456-ACC6-B1D2-9263-BF8810D680ED}"/>
              </a:ext>
            </a:extLst>
          </p:cNvPr>
          <p:cNvSpPr>
            <a:spLocks noGrp="1"/>
          </p:cNvSpPr>
          <p:nvPr>
            <p:ph type="sldNum" sz="quarter" idx="12"/>
          </p:nvPr>
        </p:nvSpPr>
        <p:spPr/>
        <p:txBody>
          <a:bodyPr/>
          <a:lstStyle/>
          <a:p>
            <a:fld id="{5DB5036F-1FF2-46C4-8D2B-59C7E3B91952}" type="slidenum">
              <a:rPr lang="en-US" smtClean="0"/>
              <a:pPr/>
              <a:t>63</a:t>
            </a:fld>
            <a:endParaRPr lang="en-US"/>
          </a:p>
        </p:txBody>
      </p:sp>
    </p:spTree>
    <p:extLst>
      <p:ext uri="{BB962C8B-B14F-4D97-AF65-F5344CB8AC3E}">
        <p14:creationId xmlns:p14="http://schemas.microsoft.com/office/powerpoint/2010/main" val="33075982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3098-5410-FED0-216B-E3C48E2F6F2F}"/>
              </a:ext>
            </a:extLst>
          </p:cNvPr>
          <p:cNvSpPr>
            <a:spLocks noGrp="1"/>
          </p:cNvSpPr>
          <p:nvPr>
            <p:ph type="title"/>
          </p:nvPr>
        </p:nvSpPr>
        <p:spPr/>
        <p:txBody>
          <a:bodyPr/>
          <a:lstStyle/>
          <a:p>
            <a:r>
              <a:rPr lang="en-US" dirty="0"/>
              <a:t>4. Acquisition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8FA5E64-4794-422B-2B7A-662F33B3AB7C}"/>
                  </a:ext>
                </a:extLst>
              </p:cNvPr>
              <p:cNvSpPr>
                <a:spLocks noGrp="1"/>
              </p:cNvSpPr>
              <p:nvPr>
                <p:ph idx="1"/>
              </p:nvPr>
            </p:nvSpPr>
            <p:spPr>
              <a:xfrm>
                <a:off x="112542" y="914399"/>
                <a:ext cx="11943470" cy="5176066"/>
              </a:xfrm>
            </p:spPr>
            <p:txBody>
              <a:bodyPr>
                <a:noAutofit/>
              </a:bodyPr>
              <a:lstStyle/>
              <a:p>
                <a:pPr marL="0" marR="0" indent="0" algn="just">
                  <a:spcBef>
                    <a:spcPts val="0"/>
                  </a:spcBef>
                  <a:spcAft>
                    <a:spcPts val="0"/>
                  </a:spcAft>
                  <a:buNone/>
                </a:pPr>
                <a:r>
                  <a:rPr lang="en-US" sz="2000" dirty="0">
                    <a:solidFill>
                      <a:srgbClr val="000000"/>
                    </a:solidFill>
                    <a:effectLst/>
                    <a:latin typeface="TimesNewRomanPSMT"/>
                    <a:ea typeface="SimSun" panose="02010600030101010101" pitchFamily="2" charset="-122"/>
                    <a:cs typeface="Times New Roman" panose="02020603050405020304" pitchFamily="18" charset="0"/>
                  </a:rPr>
                  <a:t>Another simple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acquisition </a:t>
                </a:r>
                <a:r>
                  <a:rPr lang="en-US" sz="2000" dirty="0">
                    <a:solidFill>
                      <a:srgbClr val="000000"/>
                    </a:solidFill>
                    <a:effectLst/>
                    <a:latin typeface="TimesNewRomanPSMT"/>
                    <a:ea typeface="SimSun" panose="02010600030101010101" pitchFamily="2" charset="-122"/>
                    <a:cs typeface="Times New Roman" panose="02020603050405020304" pitchFamily="18" charset="0"/>
                  </a:rPr>
                  <a:t>function called upper confidence bound (UCB) function is based confidence interval of GPR which is determined by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posterior mean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variance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of GPR.</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𝑚</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oMath>
                    <m:oMath xmlns:m="http://schemas.openxmlformats.org/officeDocument/2006/math">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000" dirty="0">
                    <a:effectLst/>
                    <a:latin typeface="Times New Roman" panose="02020603050405020304" pitchFamily="18" charset="0"/>
                    <a:ea typeface="SimSun" panose="02010600030101010101" pitchFamily="2" charset="-122"/>
                  </a:rPr>
                  <a:t>Therefore, the </a:t>
                </a:r>
                <a:r>
                  <a:rPr lang="en-US" sz="2000" dirty="0">
                    <a:solidFill>
                      <a:srgbClr val="000000"/>
                    </a:solidFill>
                    <a:effectLst/>
                    <a:latin typeface="TimesNewRomanPSMT"/>
                    <a:ea typeface="SimSun" panose="02010600030101010101" pitchFamily="2" charset="-122"/>
                    <a:cs typeface="Times New Roman" panose="02020603050405020304" pitchFamily="18" charset="0"/>
                  </a:rPr>
                  <a:t>confidence interval of GPR is [</a:t>
                </a:r>
                <a:r>
                  <a:rPr lang="en-US" sz="2000" i="1" dirty="0" err="1">
                    <a:effectLst/>
                    <a:latin typeface="Times New Roman" panose="02020603050405020304" pitchFamily="18" charset="0"/>
                    <a:ea typeface="SimSun" panose="02010600030101010101" pitchFamily="2" charset="-122"/>
                  </a:rPr>
                  <a:t>μ</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err="1">
                    <a:effectLst/>
                    <a:latin typeface="Times New Roman" panose="02020603050405020304" pitchFamily="18" charset="0"/>
                    <a:ea typeface="SimSun" panose="02010600030101010101" pitchFamily="2" charset="-122"/>
                  </a:rPr>
                  <a:t>σ</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μ</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err="1">
                    <a:effectLst/>
                    <a:latin typeface="Times New Roman" panose="02020603050405020304" pitchFamily="18" charset="0"/>
                    <a:ea typeface="SimSun" panose="02010600030101010101" pitchFamily="2" charset="-122"/>
                  </a:rPr>
                  <a:t>σ</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a:t>
                </a:r>
                <a:r>
                  <a:rPr lang="en-US" sz="2000" dirty="0">
                    <a:solidFill>
                      <a:srgbClr val="000000"/>
                    </a:solidFill>
                    <a:effectLst/>
                    <a:latin typeface="TimesNewRomanPSMT"/>
                    <a:ea typeface="SimSun" panose="02010600030101010101" pitchFamily="2" charset="-122"/>
                    <a:cs typeface="Times New Roman" panose="02020603050405020304" pitchFamily="18" charset="0"/>
                  </a:rPr>
                  <a:t>] where the upper bound is </a:t>
                </a:r>
                <a:r>
                  <a:rPr lang="en-US" sz="2000" i="1" dirty="0" err="1">
                    <a:effectLst/>
                    <a:latin typeface="Times New Roman" panose="02020603050405020304" pitchFamily="18" charset="0"/>
                    <a:ea typeface="SimSun" panose="02010600030101010101" pitchFamily="2" charset="-122"/>
                  </a:rPr>
                  <a:t>μ</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err="1">
                    <a:effectLst/>
                    <a:latin typeface="Times New Roman" panose="02020603050405020304" pitchFamily="18" charset="0"/>
                    <a:ea typeface="SimSun" panose="02010600030101010101" pitchFamily="2" charset="-122"/>
                  </a:rPr>
                  <a:t>σ</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and the lower bound is </a:t>
                </a:r>
                <a:r>
                  <a:rPr lang="en-US" sz="2000" i="1" dirty="0" err="1">
                    <a:effectLst/>
                    <a:latin typeface="Times New Roman" panose="02020603050405020304" pitchFamily="18" charset="0"/>
                    <a:ea typeface="SimSun" panose="02010600030101010101" pitchFamily="2" charset="-122"/>
                  </a:rPr>
                  <a:t>μ</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err="1">
                    <a:effectLst/>
                    <a:latin typeface="Times New Roman" panose="02020603050405020304" pitchFamily="18" charset="0"/>
                    <a:ea typeface="SimSun" panose="02010600030101010101" pitchFamily="2" charset="-122"/>
                  </a:rPr>
                  <a:t>σ</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a:t>
                </a:r>
                <a:r>
                  <a:rPr lang="en-US" sz="2000" dirty="0">
                    <a:solidFill>
                      <a:srgbClr val="000000"/>
                    </a:solidFill>
                    <a:effectLst/>
                    <a:latin typeface="TimesNewRomanPSMT"/>
                    <a:ea typeface="SimSun" panose="02010600030101010101" pitchFamily="2" charset="-122"/>
                    <a:cs typeface="Times New Roman" panose="02020603050405020304" pitchFamily="18" charset="0"/>
                  </a:rPr>
                  <a:t>, obviously. UCB </a:t>
                </a:r>
                <a:r>
                  <a:rPr lang="en-US" sz="2000" dirty="0">
                    <a:effectLst/>
                    <a:latin typeface="Times New Roman" panose="02020603050405020304" pitchFamily="18" charset="0"/>
                    <a:ea typeface="SimSun" panose="02010600030101010101" pitchFamily="2" charset="-122"/>
                  </a:rPr>
                  <a:t>acquisition </a:t>
                </a:r>
                <a:r>
                  <a:rPr lang="en-US" sz="2000" dirty="0">
                    <a:solidFill>
                      <a:srgbClr val="000000"/>
                    </a:solidFill>
                    <a:effectLst/>
                    <a:latin typeface="TimesNewRomanPSMT"/>
                    <a:ea typeface="SimSun" panose="02010600030101010101" pitchFamily="2" charset="-122"/>
                    <a:cs typeface="Times New Roman" panose="02020603050405020304" pitchFamily="18" charset="0"/>
                  </a:rPr>
                  <a:t>function is composed of such upper bound and a parameter </a:t>
                </a:r>
                <a:r>
                  <a:rPr lang="en-US" sz="2000" i="1" dirty="0">
                    <a:solidFill>
                      <a:srgbClr val="000000"/>
                    </a:solidFill>
                    <a:effectLst/>
                    <a:latin typeface="Times New Roman" panose="02020603050405020304" pitchFamily="18" charset="0"/>
                    <a:ea typeface="SimSun" panose="02010600030101010101" pitchFamily="2" charset="-122"/>
                  </a:rPr>
                  <a:t>λ</a:t>
                </a:r>
                <a:r>
                  <a:rPr lang="en-US" sz="2000" dirty="0">
                    <a:solidFill>
                      <a:srgbClr val="000000"/>
                    </a:solidFill>
                    <a:effectLst/>
                    <a:latin typeface="TimesNewRomanPSMT"/>
                    <a:ea typeface="SimSun" panose="02010600030101010101" pitchFamily="2" charset="-122"/>
                    <a:cs typeface="Times New Roman" panose="02020603050405020304" pitchFamily="18" charset="0"/>
                  </a:rPr>
                  <a:t> as follows (</a:t>
                </a:r>
                <a:r>
                  <a:rPr lang="en-US" sz="2000" dirty="0" err="1">
                    <a:solidFill>
                      <a:srgbClr val="000000"/>
                    </a:solidFill>
                    <a:effectLst/>
                    <a:latin typeface="TimesNewRomanPSMT"/>
                    <a:ea typeface="SimSun" panose="02010600030101010101" pitchFamily="2" charset="-122"/>
                    <a:cs typeface="Times New Roman" panose="02020603050405020304" pitchFamily="18" charset="0"/>
                  </a:rPr>
                  <a:t>Kamperis</a:t>
                </a:r>
                <a:r>
                  <a:rPr lang="en-US" sz="2000" dirty="0">
                    <a:solidFill>
                      <a:srgbClr val="000000"/>
                    </a:solidFill>
                    <a:effectLst/>
                    <a:latin typeface="TimesNewRomanPSMT"/>
                    <a:ea typeface="SimSun" panose="02010600030101010101" pitchFamily="2" charset="-122"/>
                    <a:cs typeface="Times New Roman" panose="02020603050405020304" pitchFamily="18" charset="0"/>
                  </a:rPr>
                  <a:t>, 2021):</a:t>
                </a:r>
              </a:p>
              <a:p>
                <a:pPr marL="0" indent="0">
                  <a:buNone/>
                </a:pPr>
                <a14:m>
                  <m:oMathPara xmlns:m="http://schemas.openxmlformats.org/officeDocument/2006/math">
                    <m:oMathParaPr>
                      <m:jc m:val="centerGroup"/>
                    </m:oMathParaPr>
                    <m:oMath xmlns:m="http://schemas.openxmlformats.org/officeDocument/2006/math">
                      <m:sSub>
                        <m:sSubPr>
                          <m:ctrlPr>
                            <a:rPr lang="en-US" sz="2000" i="1" smtClean="0">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UCB</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𝜆</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4.10</m:t>
                          </m:r>
                        </m:e>
                      </m:d>
                    </m:oMath>
                  </m:oMathPara>
                </a14:m>
                <a:endParaRPr lang="en-US" sz="2000" dirty="0"/>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The maximizer </a:t>
                </a:r>
                <a:r>
                  <a:rPr lang="en-US" sz="20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of UCB acquisition function</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in NBO algorithm at current iteration is determined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UCB</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func>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𝜆</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𝒙</m:t>
                                  </m:r>
                                </m:e>
                              </m:d>
                            </m:e>
                          </m:d>
                        </m:e>
                      </m:func>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000" dirty="0">
                    <a:effectLst/>
                    <a:latin typeface="Times New Roman" panose="02020603050405020304" pitchFamily="18" charset="0"/>
                    <a:ea typeface="SimSun" panose="02010600030101010101" pitchFamily="2" charset="-122"/>
                  </a:rPr>
                  <a:t>The parameter </a:t>
                </a:r>
                <a:r>
                  <a:rPr lang="en-US" sz="2000" i="1" dirty="0">
                    <a:effectLst/>
                    <a:latin typeface="Times New Roman" panose="02020603050405020304" pitchFamily="18" charset="0"/>
                    <a:ea typeface="SimSun" panose="02010600030101010101" pitchFamily="2" charset="-122"/>
                  </a:rPr>
                  <a:t>λ</a:t>
                </a:r>
                <a:r>
                  <a:rPr lang="en-US" sz="2000" dirty="0">
                    <a:effectLst/>
                    <a:latin typeface="Times New Roman" panose="02020603050405020304" pitchFamily="18" charset="0"/>
                    <a:ea typeface="SimSun" panose="02010600030101010101" pitchFamily="2" charset="-122"/>
                  </a:rPr>
                  <a:t> controls tradeoff of exploitation and exploration in which the exploitation aspect indicates that NBO leans forwards fast seeking maximizer whereas the exploitation aspect indicates that NBO leans forwards seeking global maximizer. If </a:t>
                </a:r>
                <a:r>
                  <a:rPr lang="en-US" sz="2000" i="1" dirty="0">
                    <a:effectLst/>
                    <a:latin typeface="Times New Roman" panose="02020603050405020304" pitchFamily="18" charset="0"/>
                    <a:ea typeface="SimSun" panose="02010600030101010101" pitchFamily="2" charset="-122"/>
                  </a:rPr>
                  <a:t>λ</a:t>
                </a:r>
                <a:r>
                  <a:rPr lang="en-US" sz="2000" dirty="0">
                    <a:effectLst/>
                    <a:latin typeface="Times New Roman" panose="02020603050405020304" pitchFamily="18" charset="0"/>
                    <a:ea typeface="SimSun" panose="02010600030101010101" pitchFamily="2" charset="-122"/>
                  </a:rPr>
                  <a:t> is small, exploitation is focused so that NBO can converge fast but the maximizer</a:t>
                </a:r>
                <a:r>
                  <a:rPr lang="en-US" sz="2000" b="1" i="1" dirty="0">
                    <a:effectLst/>
                    <a:latin typeface="Times New Roman" panose="02020603050405020304" pitchFamily="18" charset="0"/>
                    <a:ea typeface="SimSun" panose="02010600030101010101" pitchFamily="2" charset="-122"/>
                  </a:rPr>
                  <a:t> x</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can be local. If </a:t>
                </a:r>
                <a:r>
                  <a:rPr lang="en-US" sz="2000" i="1" dirty="0">
                    <a:effectLst/>
                    <a:latin typeface="Times New Roman" panose="02020603050405020304" pitchFamily="18" charset="0"/>
                    <a:ea typeface="SimSun" panose="02010600030101010101" pitchFamily="2" charset="-122"/>
                  </a:rPr>
                  <a:t>λ</a:t>
                </a:r>
                <a:r>
                  <a:rPr lang="en-US" sz="2000" dirty="0">
                    <a:effectLst/>
                    <a:latin typeface="Times New Roman" panose="02020603050405020304" pitchFamily="18" charset="0"/>
                    <a:ea typeface="SimSun" panose="02010600030101010101" pitchFamily="2" charset="-122"/>
                  </a:rPr>
                  <a:t> is large, exploration is focused so that NBO can find out the global maximizer, but its convergence can be slow with note that a terminated condition of NBO iterative algorithm can be the maximum number of iterations.</a:t>
                </a:r>
                <a:endParaRPr lang="en-US" sz="2000" dirty="0"/>
              </a:p>
            </p:txBody>
          </p:sp>
        </mc:Choice>
        <mc:Fallback>
          <p:sp>
            <p:nvSpPr>
              <p:cNvPr id="3" name="Content Placeholder 2">
                <a:extLst>
                  <a:ext uri="{FF2B5EF4-FFF2-40B4-BE49-F238E27FC236}">
                    <a16:creationId xmlns:a16="http://schemas.microsoft.com/office/drawing/2014/main" id="{68FA5E64-4794-422B-2B7A-662F33B3AB7C}"/>
                  </a:ext>
                </a:extLst>
              </p:cNvPr>
              <p:cNvSpPr>
                <a:spLocks noGrp="1" noRot="1" noChangeAspect="1" noMove="1" noResize="1" noEditPoints="1" noAdjustHandles="1" noChangeArrowheads="1" noChangeShapeType="1" noTextEdit="1"/>
              </p:cNvSpPr>
              <p:nvPr>
                <p:ph idx="1"/>
              </p:nvPr>
            </p:nvSpPr>
            <p:spPr>
              <a:xfrm>
                <a:off x="112542" y="914399"/>
                <a:ext cx="11943470" cy="5176066"/>
              </a:xfrm>
              <a:blipFill>
                <a:blip r:embed="rId2"/>
                <a:stretch>
                  <a:fillRect l="-510" t="-589" r="-510" b="-518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F953666-4CC2-6F81-D8D9-9B44FDA9CD23}"/>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736AD05B-2161-F3D9-6706-6DD0F0906057}"/>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44BE7313-8B43-2D7D-CD8D-DEE6E11E851A}"/>
              </a:ext>
            </a:extLst>
          </p:cNvPr>
          <p:cNvSpPr>
            <a:spLocks noGrp="1"/>
          </p:cNvSpPr>
          <p:nvPr>
            <p:ph type="sldNum" sz="quarter" idx="12"/>
          </p:nvPr>
        </p:nvSpPr>
        <p:spPr/>
        <p:txBody>
          <a:bodyPr/>
          <a:lstStyle/>
          <a:p>
            <a:fld id="{5DB5036F-1FF2-46C4-8D2B-59C7E3B91952}" type="slidenum">
              <a:rPr lang="en-US" smtClean="0"/>
              <a:pPr/>
              <a:t>64</a:t>
            </a:fld>
            <a:endParaRPr lang="en-US"/>
          </a:p>
        </p:txBody>
      </p:sp>
    </p:spTree>
    <p:extLst>
      <p:ext uri="{BB962C8B-B14F-4D97-AF65-F5344CB8AC3E}">
        <p14:creationId xmlns:p14="http://schemas.microsoft.com/office/powerpoint/2010/main" val="9697678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92114-07E1-7C46-51B5-742E3952C530}"/>
              </a:ext>
            </a:extLst>
          </p:cNvPr>
          <p:cNvSpPr>
            <a:spLocks noGrp="1"/>
          </p:cNvSpPr>
          <p:nvPr>
            <p:ph type="title"/>
          </p:nvPr>
        </p:nvSpPr>
        <p:spPr/>
        <p:txBody>
          <a:bodyPr/>
          <a:lstStyle/>
          <a:p>
            <a:r>
              <a:rPr lang="en-US" dirty="0"/>
              <a:t>4. Acquisition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95C69E4-05E7-C6C5-0E0F-04173311954B}"/>
                  </a:ext>
                </a:extLst>
              </p:cNvPr>
              <p:cNvSpPr>
                <a:spLocks noGrp="1"/>
              </p:cNvSpPr>
              <p:nvPr>
                <p:ph idx="1"/>
              </p:nvPr>
            </p:nvSpPr>
            <p:spPr>
              <a:xfrm>
                <a:off x="112542" y="914399"/>
                <a:ext cx="11943470" cy="5176066"/>
              </a:xfrm>
            </p:spPr>
            <p:txBody>
              <a:bodyPr>
                <a:noAutofit/>
              </a:bodyPr>
              <a:lstStyle/>
              <a:p>
                <a:pPr marL="0" marR="0" indent="0" algn="just">
                  <a:spcBef>
                    <a:spcPts val="0"/>
                  </a:spcBef>
                  <a:spcAft>
                    <a:spcPts val="0"/>
                  </a:spcAft>
                  <a:buNone/>
                </a:pP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It is easy to apply traditional optimization methods like </a:t>
                </a:r>
                <a:r>
                  <a:rPr lang="en-US" sz="2300" dirty="0">
                    <a:solidFill>
                      <a:srgbClr val="000000"/>
                    </a:solidFill>
                    <a:effectLst/>
                    <a:latin typeface="TimesNewRomanPSMT"/>
                    <a:ea typeface="SimSun" panose="02010600030101010101" pitchFamily="2" charset="-122"/>
                    <a:cs typeface="Times New Roman" panose="02020603050405020304" pitchFamily="18" charset="0"/>
                  </a:rPr>
                  <a:t>gradient descent to find out local maximizer </a:t>
                </a:r>
                <a:r>
                  <a:rPr lang="en-US" sz="2300" b="1" i="1" dirty="0">
                    <a:solidFill>
                      <a:srgbClr val="000000"/>
                    </a:solidFill>
                    <a:effectLst/>
                    <a:latin typeface="TimesNewRomanPSMT"/>
                    <a:ea typeface="SimSun" panose="02010600030101010101" pitchFamily="2" charset="-122"/>
                    <a:cs typeface="Times New Roman" panose="02020603050405020304" pitchFamily="18" charset="0"/>
                  </a:rPr>
                  <a:t>x</a:t>
                </a:r>
                <a:r>
                  <a:rPr lang="en-US" sz="2300" i="1" baseline="-25000" dirty="0">
                    <a:solidFill>
                      <a:srgbClr val="000000"/>
                    </a:solidFill>
                    <a:effectLst/>
                    <a:latin typeface="TimesNewRomanPSMT"/>
                    <a:ea typeface="SimSun" panose="02010600030101010101" pitchFamily="2" charset="-122"/>
                    <a:cs typeface="Times New Roman" panose="02020603050405020304" pitchFamily="18" charset="0"/>
                  </a:rPr>
                  <a:t>n</a:t>
                </a:r>
                <a:r>
                  <a:rPr lang="en-US" sz="2300" baseline="-25000" dirty="0">
                    <a:solidFill>
                      <a:srgbClr val="000000"/>
                    </a:solidFill>
                    <a:effectLst/>
                    <a:latin typeface="TimesNewRomanPSMT"/>
                    <a:ea typeface="SimSun" panose="02010600030101010101" pitchFamily="2" charset="-122"/>
                    <a:cs typeface="Times New Roman" panose="02020603050405020304" pitchFamily="18" charset="0"/>
                  </a:rPr>
                  <a:t>+1</a:t>
                </a:r>
                <a:r>
                  <a:rPr lang="en-US" sz="2300" dirty="0">
                    <a:solidFill>
                      <a:srgbClr val="000000"/>
                    </a:solidFill>
                    <a:effectLst/>
                    <a:latin typeface="TimesNewRomanPSMT"/>
                    <a:ea typeface="SimSun" panose="02010600030101010101" pitchFamily="2" charset="-122"/>
                    <a:cs typeface="Times New Roman" panose="02020603050405020304" pitchFamily="18" charset="0"/>
                  </a:rPr>
                  <a:t> of UCB because its gradient is determined simply as follows:</a:t>
                </a:r>
                <a:endParaRPr lang="en-US" sz="23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3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UCB</m:t>
                          </m:r>
                        </m:sub>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bSup>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3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3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bSup>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i="1">
                          <a:effectLst/>
                          <a:latin typeface="Cambria Math" panose="02040503050406030204" pitchFamily="18" charset="0"/>
                          <a:ea typeface="SimSun" panose="02010600030101010101" pitchFamily="2" charset="-122"/>
                          <a:cs typeface="Times New Roman" panose="02020603050405020304" pitchFamily="18" charset="0"/>
                        </a:rPr>
                        <m:t>𝜆</m:t>
                      </m:r>
                      <m:sSubSup>
                        <m:sSub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3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up>
                      </m:sSubSup>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e>
                      </m:d>
                    </m:oMath>
                  </m:oMathPara>
                </a14:m>
                <a:endParaRPr lang="en-US" sz="23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For minimization, </a:t>
                </a:r>
                <a:r>
                  <a:rPr lang="en-US" sz="2300" dirty="0">
                    <a:solidFill>
                      <a:srgbClr val="000000"/>
                    </a:solidFill>
                    <a:effectLst/>
                    <a:latin typeface="TimesNewRomanPSMT"/>
                    <a:ea typeface="SimSun" panose="02010600030101010101" pitchFamily="2" charset="-122"/>
                    <a:cs typeface="Times New Roman" panose="02020603050405020304" pitchFamily="18" charset="0"/>
                  </a:rPr>
                  <a:t>UCB </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acquisition </a:t>
                </a:r>
                <a:r>
                  <a:rPr lang="en-US" sz="2300" dirty="0">
                    <a:solidFill>
                      <a:srgbClr val="000000"/>
                    </a:solidFill>
                    <a:effectLst/>
                    <a:latin typeface="TimesNewRomanPSMT"/>
                    <a:ea typeface="SimSun" panose="02010600030101010101" pitchFamily="2" charset="-122"/>
                    <a:cs typeface="Times New Roman" panose="02020603050405020304" pitchFamily="18" charset="0"/>
                  </a:rPr>
                  <a:t>function is changed into lower confidence bound (LCB) function as follows (Bai, et al., 2023, p. 8):</a:t>
                </a:r>
                <a:endParaRPr lang="en-US" sz="23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LCB</m:t>
                          </m:r>
                        </m:sub>
                      </m:sSub>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e>
                      </m:d>
                      <m:r>
                        <m:rPr>
                          <m:aln/>
                        </m:rPr>
                        <a:rPr lang="en-US" sz="23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i="1">
                          <a:effectLst/>
                          <a:latin typeface="Cambria Math" panose="02040503050406030204" pitchFamily="18" charset="0"/>
                          <a:ea typeface="SimSun" panose="02010600030101010101" pitchFamily="2" charset="-122"/>
                          <a:cs typeface="Times New Roman" panose="02020603050405020304" pitchFamily="18" charset="0"/>
                        </a:rPr>
                        <m:t>𝜆</m:t>
                      </m:r>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e>
                      </m:d>
                    </m:oMath>
                  </m:oMathPara>
                </a14:m>
                <a:endParaRPr lang="en-US" sz="23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For minimization, LCB</a:t>
                </a:r>
                <a:r>
                  <a:rPr lang="en-US" sz="2300" dirty="0">
                    <a:effectLst/>
                    <a:latin typeface="TimesNewRomanPSMT"/>
                    <a:ea typeface="SimSun" panose="02010600030101010101" pitchFamily="2" charset="-122"/>
                    <a:cs typeface="Times New Roman" panose="02020603050405020304" pitchFamily="18" charset="0"/>
                  </a:rPr>
                  <a:t> is minimized locally by </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traditional methods like </a:t>
                </a:r>
                <a:r>
                  <a:rPr lang="en-US" sz="2300" dirty="0">
                    <a:solidFill>
                      <a:srgbClr val="000000"/>
                    </a:solidFill>
                    <a:effectLst/>
                    <a:latin typeface="TimesNewRomanPSMT"/>
                    <a:ea typeface="SimSun" panose="02010600030101010101" pitchFamily="2" charset="-122"/>
                    <a:cs typeface="Times New Roman" panose="02020603050405020304" pitchFamily="18" charset="0"/>
                  </a:rPr>
                  <a:t>gradient descent as usual at current iteration when its gradient is determined simply too.</a:t>
                </a:r>
                <a:endParaRPr lang="en-US" sz="23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3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3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argmin</m:t>
                              </m:r>
                            </m:e>
                            <m:lim>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𝛼</m:t>
                              </m:r>
                            </m:e>
                            <m:sub>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LCB</m:t>
                              </m:r>
                            </m:sub>
                          </m:sSub>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e>
                          </m:d>
                        </m:e>
                      </m:func>
                      <m:r>
                        <a:rPr lang="en-US" sz="23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argmin</m:t>
                              </m:r>
                            </m:e>
                            <m:lim>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i="1">
                                  <a:effectLst/>
                                  <a:latin typeface="Cambria Math" panose="02040503050406030204" pitchFamily="18" charset="0"/>
                                  <a:ea typeface="SimSun" panose="02010600030101010101" pitchFamily="2" charset="-122"/>
                                  <a:cs typeface="Times New Roman" panose="02020603050405020304" pitchFamily="18" charset="0"/>
                                </a:rPr>
                                <m:t>𝜆</m:t>
                              </m:r>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𝑛</m:t>
                                  </m:r>
                                </m:sub>
                              </m:sSub>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𝒙</m:t>
                                  </m:r>
                                </m:e>
                              </m:d>
                            </m:e>
                          </m:d>
                        </m:e>
                      </m:func>
                      <m:r>
                        <a:rPr lang="en-US" sz="23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for</m:t>
                      </m:r>
                      <m:r>
                        <a:rPr lang="en-US" sz="230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minimization</m:t>
                      </m:r>
                    </m:oMath>
                  </m:oMathPara>
                </a14:m>
                <a:endParaRPr lang="en-US" sz="23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300" dirty="0">
                    <a:effectLst/>
                    <a:latin typeface="Times New Roman" panose="02020603050405020304" pitchFamily="18" charset="0"/>
                    <a:ea typeface="SimSun" panose="02010600030101010101" pitchFamily="2" charset="-122"/>
                  </a:rPr>
                  <a:t>In general, </a:t>
                </a:r>
                <a:r>
                  <a:rPr lang="en-US" sz="2300" dirty="0">
                    <a:solidFill>
                      <a:srgbClr val="000000"/>
                    </a:solidFill>
                    <a:effectLst/>
                    <a:latin typeface="TimesNewRomanPSMT"/>
                    <a:ea typeface="SimSun" panose="02010600030101010101" pitchFamily="2" charset="-122"/>
                    <a:cs typeface="Times New Roman" panose="02020603050405020304" pitchFamily="18" charset="0"/>
                  </a:rPr>
                  <a:t>UCB </a:t>
                </a:r>
                <a:r>
                  <a:rPr lang="en-US" sz="2300" dirty="0">
                    <a:effectLst/>
                    <a:latin typeface="Times New Roman" panose="02020603050405020304" pitchFamily="18" charset="0"/>
                    <a:ea typeface="SimSun" panose="02010600030101010101" pitchFamily="2" charset="-122"/>
                  </a:rPr>
                  <a:t>acquisition </a:t>
                </a:r>
                <a:r>
                  <a:rPr lang="en-US" sz="2300" dirty="0">
                    <a:solidFill>
                      <a:srgbClr val="000000"/>
                    </a:solidFill>
                    <a:effectLst/>
                    <a:latin typeface="TimesNewRomanPSMT"/>
                    <a:ea typeface="SimSun" panose="02010600030101010101" pitchFamily="2" charset="-122"/>
                    <a:cs typeface="Times New Roman" panose="02020603050405020304" pitchFamily="18" charset="0"/>
                  </a:rPr>
                  <a:t>function is the simplest </a:t>
                </a:r>
                <a:r>
                  <a:rPr lang="en-US" sz="2300" dirty="0">
                    <a:effectLst/>
                    <a:latin typeface="Times New Roman" panose="02020603050405020304" pitchFamily="18" charset="0"/>
                    <a:ea typeface="SimSun" panose="02010600030101010101" pitchFamily="2" charset="-122"/>
                  </a:rPr>
                  <a:t>acquisition but for my opinion it is not as good as EI because essentially UCB is a rough box containing the target function </a:t>
                </a:r>
                <a:r>
                  <a:rPr lang="en-US" sz="2300" i="1" dirty="0">
                    <a:effectLst/>
                    <a:latin typeface="Times New Roman" panose="02020603050405020304" pitchFamily="18" charset="0"/>
                    <a:ea typeface="SimSun" panose="02010600030101010101" pitchFamily="2" charset="-122"/>
                  </a:rPr>
                  <a:t>f</a:t>
                </a:r>
                <a:r>
                  <a:rPr lang="en-US" sz="2300" dirty="0">
                    <a:effectLst/>
                    <a:latin typeface="Times New Roman" panose="02020603050405020304" pitchFamily="18" charset="0"/>
                    <a:ea typeface="SimSun" panose="02010600030101010101" pitchFamily="2" charset="-122"/>
                  </a:rPr>
                  <a:t>(</a:t>
                </a:r>
                <a:r>
                  <a:rPr lang="en-US" sz="2300" b="1" i="1" dirty="0">
                    <a:effectLst/>
                    <a:latin typeface="Times New Roman" panose="02020603050405020304" pitchFamily="18" charset="0"/>
                    <a:ea typeface="SimSun" panose="02010600030101010101" pitchFamily="2" charset="-122"/>
                  </a:rPr>
                  <a:t>x</a:t>
                </a:r>
                <a:r>
                  <a:rPr lang="en-US" sz="2300" dirty="0">
                    <a:effectLst/>
                    <a:latin typeface="Times New Roman" panose="02020603050405020304" pitchFamily="18" charset="0"/>
                    <a:ea typeface="SimSun" panose="02010600030101010101" pitchFamily="2" charset="-122"/>
                  </a:rPr>
                  <a:t>) and so it cannot simulate exactly peaks of </a:t>
                </a:r>
                <a:r>
                  <a:rPr lang="en-US" sz="2300" i="1" dirty="0">
                    <a:effectLst/>
                    <a:latin typeface="Times New Roman" panose="02020603050405020304" pitchFamily="18" charset="0"/>
                    <a:ea typeface="SimSun" panose="02010600030101010101" pitchFamily="2" charset="-122"/>
                  </a:rPr>
                  <a:t>f</a:t>
                </a:r>
                <a:r>
                  <a:rPr lang="en-US" sz="2300" dirty="0">
                    <a:effectLst/>
                    <a:latin typeface="Times New Roman" panose="02020603050405020304" pitchFamily="18" charset="0"/>
                    <a:ea typeface="SimSun" panose="02010600030101010101" pitchFamily="2" charset="-122"/>
                  </a:rPr>
                  <a:t>(</a:t>
                </a:r>
                <a:r>
                  <a:rPr lang="en-US" sz="2300" b="1" i="1" dirty="0">
                    <a:effectLst/>
                    <a:latin typeface="Times New Roman" panose="02020603050405020304" pitchFamily="18" charset="0"/>
                    <a:ea typeface="SimSun" panose="02010600030101010101" pitchFamily="2" charset="-122"/>
                  </a:rPr>
                  <a:t>x</a:t>
                </a:r>
                <a:r>
                  <a:rPr lang="en-US" sz="2300" dirty="0">
                    <a:effectLst/>
                    <a:latin typeface="Times New Roman" panose="02020603050405020304" pitchFamily="18" charset="0"/>
                    <a:ea typeface="SimSun" panose="02010600030101010101" pitchFamily="2" charset="-122"/>
                  </a:rPr>
                  <a:t>) whereas EI takes advantages of heuristic information about peaks of </a:t>
                </a:r>
                <a:r>
                  <a:rPr lang="en-US" sz="2300" i="1" dirty="0">
                    <a:effectLst/>
                    <a:latin typeface="Times New Roman" panose="02020603050405020304" pitchFamily="18" charset="0"/>
                    <a:ea typeface="SimSun" panose="02010600030101010101" pitchFamily="2" charset="-122"/>
                  </a:rPr>
                  <a:t>f</a:t>
                </a:r>
                <a:r>
                  <a:rPr lang="en-US" sz="2300" dirty="0">
                    <a:effectLst/>
                    <a:latin typeface="Times New Roman" panose="02020603050405020304" pitchFamily="18" charset="0"/>
                    <a:ea typeface="SimSun" panose="02010600030101010101" pitchFamily="2" charset="-122"/>
                  </a:rPr>
                  <a:t>(</a:t>
                </a:r>
                <a:r>
                  <a:rPr lang="en-US" sz="2300" b="1" i="1" dirty="0">
                    <a:effectLst/>
                    <a:latin typeface="Times New Roman" panose="02020603050405020304" pitchFamily="18" charset="0"/>
                    <a:ea typeface="SimSun" panose="02010600030101010101" pitchFamily="2" charset="-122"/>
                  </a:rPr>
                  <a:t>x</a:t>
                </a:r>
                <a:r>
                  <a:rPr lang="en-US" sz="2300" dirty="0">
                    <a:effectLst/>
                    <a:latin typeface="Times New Roman" panose="02020603050405020304" pitchFamily="18" charset="0"/>
                    <a:ea typeface="SimSun" panose="02010600030101010101" pitchFamily="2" charset="-122"/>
                  </a:rPr>
                  <a:t>) via the probabilistic distribution of GPR and EI balances exploitation and exploration via its inside mean under the GPR distribution.</a:t>
                </a:r>
                <a:endParaRPr lang="en-US" sz="2300" dirty="0"/>
              </a:p>
            </p:txBody>
          </p:sp>
        </mc:Choice>
        <mc:Fallback>
          <p:sp>
            <p:nvSpPr>
              <p:cNvPr id="3" name="Content Placeholder 2">
                <a:extLst>
                  <a:ext uri="{FF2B5EF4-FFF2-40B4-BE49-F238E27FC236}">
                    <a16:creationId xmlns:a16="http://schemas.microsoft.com/office/drawing/2014/main" id="{395C69E4-05E7-C6C5-0E0F-04173311954B}"/>
                  </a:ext>
                </a:extLst>
              </p:cNvPr>
              <p:cNvSpPr>
                <a:spLocks noGrp="1" noRot="1" noChangeAspect="1" noMove="1" noResize="1" noEditPoints="1" noAdjustHandles="1" noChangeArrowheads="1" noChangeShapeType="1" noTextEdit="1"/>
              </p:cNvSpPr>
              <p:nvPr>
                <p:ph idx="1"/>
              </p:nvPr>
            </p:nvSpPr>
            <p:spPr>
              <a:xfrm>
                <a:off x="112542" y="914399"/>
                <a:ext cx="11943470" cy="5176066"/>
              </a:xfrm>
              <a:blipFill>
                <a:blip r:embed="rId2"/>
                <a:stretch>
                  <a:fillRect l="-714" t="-942" r="-714" b="-294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7CBBFE6-852A-1AE2-1368-C88E02396915}"/>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F4F5A557-F9CC-B64B-4A97-97899303FAE9}"/>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DC7BBD67-4DAF-EE49-1419-958B9D3C75DE}"/>
              </a:ext>
            </a:extLst>
          </p:cNvPr>
          <p:cNvSpPr>
            <a:spLocks noGrp="1"/>
          </p:cNvSpPr>
          <p:nvPr>
            <p:ph type="sldNum" sz="quarter" idx="12"/>
          </p:nvPr>
        </p:nvSpPr>
        <p:spPr/>
        <p:txBody>
          <a:bodyPr/>
          <a:lstStyle/>
          <a:p>
            <a:fld id="{5DB5036F-1FF2-46C4-8D2B-59C7E3B91952}" type="slidenum">
              <a:rPr lang="en-US" smtClean="0"/>
              <a:pPr/>
              <a:t>65</a:t>
            </a:fld>
            <a:endParaRPr lang="en-US"/>
          </a:p>
        </p:txBody>
      </p:sp>
    </p:spTree>
    <p:extLst>
      <p:ext uri="{BB962C8B-B14F-4D97-AF65-F5344CB8AC3E}">
        <p14:creationId xmlns:p14="http://schemas.microsoft.com/office/powerpoint/2010/main" val="40853352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Discussions</a:t>
            </a:r>
          </a:p>
        </p:txBody>
      </p:sp>
      <p:sp>
        <p:nvSpPr>
          <p:cNvPr id="3" name="Content Placeholder 2"/>
          <p:cNvSpPr>
            <a:spLocks noGrp="1"/>
          </p:cNvSpPr>
          <p:nvPr>
            <p:ph idx="1"/>
          </p:nvPr>
        </p:nvSpPr>
        <p:spPr/>
        <p:txBody>
          <a:bodyPr>
            <a:noAutofit/>
          </a:bodyPr>
          <a:lstStyle/>
          <a:p>
            <a:pPr marL="0" indent="0">
              <a:buNone/>
            </a:pPr>
            <a:r>
              <a:rPr lang="en-US" sz="2000" dirty="0">
                <a:effectLst/>
                <a:latin typeface="Times New Roman" panose="02020603050405020304" pitchFamily="18" charset="0"/>
                <a:ea typeface="SimSun" panose="02010600030101010101" pitchFamily="2" charset="-122"/>
              </a:rPr>
              <a:t>The main purpose of Bayesian optimization (BO) is to solve the global optimization problem where the target function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a black box. The event that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not necessary to be defined analytically broadens applications of BO in which reinforcement learning and robotics learning are suitable applications of BO (</a:t>
            </a:r>
            <a:r>
              <a:rPr lang="en-US" sz="2000" dirty="0" err="1">
                <a:effectLst/>
                <a:latin typeface="Times New Roman" panose="02020603050405020304" pitchFamily="18" charset="0"/>
                <a:ea typeface="SimSun" panose="02010600030101010101" pitchFamily="2" charset="-122"/>
              </a:rPr>
              <a:t>Shahriari</a:t>
            </a:r>
            <a:r>
              <a:rPr lang="en-US" sz="2000" dirty="0">
                <a:effectLst/>
                <a:latin typeface="Times New Roman" panose="02020603050405020304" pitchFamily="18" charset="0"/>
                <a:ea typeface="SimSun" panose="02010600030101010101" pitchFamily="2" charset="-122"/>
              </a:rPr>
              <a:t>, </a:t>
            </a:r>
            <a:r>
              <a:rPr lang="en-US" sz="2000" dirty="0" err="1">
                <a:effectLst/>
                <a:latin typeface="Times New Roman" panose="02020603050405020304" pitchFamily="18" charset="0"/>
                <a:ea typeface="SimSun" panose="02010600030101010101" pitchFamily="2" charset="-122"/>
              </a:rPr>
              <a:t>Swersky</a:t>
            </a:r>
            <a:r>
              <a:rPr lang="en-US" sz="2000" dirty="0">
                <a:effectLst/>
                <a:latin typeface="Times New Roman" panose="02020603050405020304" pitchFamily="18" charset="0"/>
                <a:ea typeface="SimSun" panose="02010600030101010101" pitchFamily="2" charset="-122"/>
              </a:rPr>
              <a:t>, Wang, Adams, &amp; Freitas, 2016, p. 3). Especially, in deep learning, whereas stochastic gradient descent (SGD) method is appropriate and successful to train main parameters of neural network such as weights and biases, BO which will consider the entire neural network as a black box can be applied to train other augmented parameters such as learning rate of SGD because SGD cannot learn such augmented parameters. In the situation of data stream and real-world indetermination, it is impossible to set the learning rate of SGD to be inversely proportional to iterations because such iterations cannot be counted exactly in such situation, but it is also not good to fix such learning rate. A possible solution is to use BO to find out the optimal learning rate in the background process in parallel with SGD process. Recently, because of black box aspect of BO, transfer learning (Bai, et al., 2023) is applied into improving BO to select appropriate surrogate model and appropriate acquisition function. In this research, Gaussian process regression (GPR) is surrogate model for nonparametric Bayesian optimization (NBO) but there are other surrogate models such as Bayesian neural network and neural process (Bai, et al., 2023, pp. 20-23).</a:t>
            </a:r>
            <a:endParaRPr lang="en-US" sz="2000" dirty="0"/>
          </a:p>
        </p:txBody>
      </p:sp>
      <p:sp>
        <p:nvSpPr>
          <p:cNvPr id="4" name="Date Placeholder 3"/>
          <p:cNvSpPr>
            <a:spLocks noGrp="1"/>
          </p:cNvSpPr>
          <p:nvPr>
            <p:ph type="dt" sz="half" idx="10"/>
          </p:nvPr>
        </p:nvSpPr>
        <p:spPr/>
        <p:txBody>
          <a:bodyPr/>
          <a:lstStyle/>
          <a:p>
            <a:r>
              <a:rPr lang="en-US"/>
              <a:t>20/04/2023</a:t>
            </a:r>
          </a:p>
        </p:txBody>
      </p:sp>
      <p:sp>
        <p:nvSpPr>
          <p:cNvPr id="5" name="Footer Placeholder 4"/>
          <p:cNvSpPr>
            <a:spLocks noGrp="1"/>
          </p:cNvSpPr>
          <p:nvPr>
            <p:ph type="ftr" sz="quarter" idx="11"/>
          </p:nvPr>
        </p:nvSpPr>
        <p:spPr/>
        <p:txBody>
          <a:bodyPr/>
          <a:lstStyle/>
          <a:p>
            <a:r>
              <a:rPr lang="en-US"/>
              <a:t>Tutorial on Bayesian optimization - Loc Nguyen</a:t>
            </a:r>
          </a:p>
        </p:txBody>
      </p:sp>
      <p:sp>
        <p:nvSpPr>
          <p:cNvPr id="6" name="Slide Number Placeholder 5"/>
          <p:cNvSpPr>
            <a:spLocks noGrp="1"/>
          </p:cNvSpPr>
          <p:nvPr>
            <p:ph type="sldNum" sz="quarter" idx="12"/>
          </p:nvPr>
        </p:nvSpPr>
        <p:spPr/>
        <p:txBody>
          <a:bodyPr/>
          <a:lstStyle/>
          <a:p>
            <a:fld id="{5DB5036F-1FF2-46C4-8D2B-59C7E3B91952}" type="slidenum">
              <a:rPr lang="en-US" smtClean="0"/>
              <a:pPr/>
              <a:t>66</a:t>
            </a:fld>
            <a:endParaRPr lang="en-US"/>
          </a:p>
        </p:txBody>
      </p:sp>
    </p:spTree>
    <p:extLst>
      <p:ext uri="{BB962C8B-B14F-4D97-AF65-F5344CB8AC3E}">
        <p14:creationId xmlns:p14="http://schemas.microsoft.com/office/powerpoint/2010/main" val="34142568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43F62-DEF1-533E-279E-BD47F99BE760}"/>
              </a:ext>
            </a:extLst>
          </p:cNvPr>
          <p:cNvSpPr>
            <a:spLocks noGrp="1"/>
          </p:cNvSpPr>
          <p:nvPr>
            <p:ph type="title"/>
          </p:nvPr>
        </p:nvSpPr>
        <p:spPr/>
        <p:txBody>
          <a:bodyPr/>
          <a:lstStyle/>
          <a:p>
            <a:r>
              <a:rPr lang="en-US" dirty="0"/>
              <a:t>5. Discussions</a:t>
            </a:r>
          </a:p>
        </p:txBody>
      </p:sp>
      <p:sp>
        <p:nvSpPr>
          <p:cNvPr id="3" name="Content Placeholder 2">
            <a:extLst>
              <a:ext uri="{FF2B5EF4-FFF2-40B4-BE49-F238E27FC236}">
                <a16:creationId xmlns:a16="http://schemas.microsoft.com/office/drawing/2014/main" id="{F13EC3B0-7AF0-7974-C209-707189EF6E29}"/>
              </a:ext>
            </a:extLst>
          </p:cNvPr>
          <p:cNvSpPr>
            <a:spLocks noGrp="1"/>
          </p:cNvSpPr>
          <p:nvPr>
            <p:ph idx="1"/>
          </p:nvPr>
        </p:nvSpPr>
        <p:spPr/>
        <p:txBody>
          <a:bodyPr>
            <a:noAutofit/>
          </a:bodyPr>
          <a:lstStyle/>
          <a:p>
            <a:pPr marL="0" indent="0">
              <a:buNone/>
            </a:pPr>
            <a:r>
              <a:rPr lang="en-US" sz="2000" dirty="0">
                <a:effectLst/>
                <a:latin typeface="Times New Roman" panose="02020603050405020304" pitchFamily="18" charset="0"/>
                <a:ea typeface="SimSun" panose="02010600030101010101" pitchFamily="2" charset="-122"/>
              </a:rPr>
              <a:t>In general, this research focuses on nonparametric Bayesian optimization (NBO) although there are interesting aspects of parametric Bayesian optimization (PBO). Strictness is emphasized in some researches but other ones need only reasonableness, especially applied researches or heuristic researches. Although NBO belongs to applied mathematics, its mathematical base is strict even its outlook of surrogate model and acquisition function maximization is seemly tricky. Therefore, its costing price is that NBO is, in turn, based on traditional convex optimization methods like </a:t>
            </a:r>
            <a:r>
              <a:rPr lang="en-US" sz="2000" dirty="0">
                <a:solidFill>
                  <a:srgbClr val="000000"/>
                </a:solidFill>
                <a:effectLst/>
                <a:latin typeface="TimesNewRomanPSMT"/>
                <a:ea typeface="SimSun" panose="02010600030101010101" pitchFamily="2" charset="-122"/>
                <a:cs typeface="Times New Roman" panose="02020603050405020304" pitchFamily="18" charset="0"/>
              </a:rPr>
              <a:t>gradient descent to maximize acquisition function, which means that </a:t>
            </a:r>
            <a:r>
              <a:rPr lang="en-US" sz="2000" dirty="0">
                <a:effectLst/>
                <a:latin typeface="Times New Roman" panose="02020603050405020304" pitchFamily="18" charset="0"/>
                <a:ea typeface="SimSun" panose="02010600030101010101" pitchFamily="2" charset="-122"/>
              </a:rPr>
              <a:t>NBO requires other knowledge outside its circle while heuristic methods like particle swarm optimization (PSO) and ant bee colony (ABC) do not require mathematical constraints. Anyhow, NBO is a significant solution of global optimization problem because, within requisite assumption of too strict mathematical constraints, the progress of applied mathematics will be hesitative. Therefore, the main problem here is effectiveness of NBO in balancing exploration and exploitation for search global optimizer. Heuristic methods like PSO are proved their simplicity and feasibility when they do not focus on complicated mathematical tools although there are some researches trying to apply mathematical theories into explaining them. For human research, whether thinking via theory is prior to natural imitation or vice versa is a big question whose answers can be dependent on individuals. This question is equivalent to the other question that which one among logicality and imagination is important.</a:t>
            </a:r>
            <a:endParaRPr lang="en-US" sz="2000" dirty="0"/>
          </a:p>
        </p:txBody>
      </p:sp>
      <p:sp>
        <p:nvSpPr>
          <p:cNvPr id="4" name="Date Placeholder 3">
            <a:extLst>
              <a:ext uri="{FF2B5EF4-FFF2-40B4-BE49-F238E27FC236}">
                <a16:creationId xmlns:a16="http://schemas.microsoft.com/office/drawing/2014/main" id="{B3DABA9F-AD97-354B-4D76-74C5CA809856}"/>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D9916E13-FEF4-93DB-A7E0-1626E23E5D3E}"/>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09F2E46F-3D07-1C9B-1E0B-74BA25C8C4DE}"/>
              </a:ext>
            </a:extLst>
          </p:cNvPr>
          <p:cNvSpPr>
            <a:spLocks noGrp="1"/>
          </p:cNvSpPr>
          <p:nvPr>
            <p:ph type="sldNum" sz="quarter" idx="12"/>
          </p:nvPr>
        </p:nvSpPr>
        <p:spPr/>
        <p:txBody>
          <a:bodyPr/>
          <a:lstStyle/>
          <a:p>
            <a:fld id="{5DB5036F-1FF2-46C4-8D2B-59C7E3B91952}" type="slidenum">
              <a:rPr lang="en-US" smtClean="0"/>
              <a:pPr/>
              <a:t>67</a:t>
            </a:fld>
            <a:endParaRPr lang="en-US"/>
          </a:p>
        </p:txBody>
      </p:sp>
    </p:spTree>
    <p:extLst>
      <p:ext uri="{BB962C8B-B14F-4D97-AF65-F5344CB8AC3E}">
        <p14:creationId xmlns:p14="http://schemas.microsoft.com/office/powerpoint/2010/main" val="2081433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253217" y="914399"/>
            <a:ext cx="11605847" cy="5176066"/>
          </a:xfrm>
        </p:spPr>
        <p:txBody>
          <a:bodyPr>
            <a:normAutofit/>
          </a:bodyPr>
          <a:lstStyle/>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Bai, T., Li, Y., Shen, Y., Zhang, X., Zhang, W., &amp; Cui, B. (2023, February 12). Transfer Learning for Bayesian Optimization: A Survey.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arXiv</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 Preprint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doi:10.48550/arXiv.2302.05927</a:t>
            </a:r>
          </a:p>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Frazier, P. I. (2018, July 8). A Tutorial on Bayesian Optimization.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arXiv</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doi:10.48550/arXiv.1807.02811</a:t>
            </a:r>
          </a:p>
          <a:p>
            <a:pPr marL="457200" marR="0" indent="-457200" algn="just">
              <a:spcBef>
                <a:spcPts val="0"/>
              </a:spcBef>
              <a:spcAft>
                <a:spcPts val="0"/>
              </a:spcAft>
              <a:buFont typeface="+mj-lt"/>
              <a:buAutoNum type="arabicPeriod"/>
            </a:pP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Hardle</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W., &amp; Simar, L. (2013).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Applied Multivariate Statistical Analysis.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Berlin, Germany: Research Data Center, School of Business and Economics, Humboldt University.</a:t>
            </a:r>
          </a:p>
          <a:p>
            <a:pPr marL="457200" marR="0" indent="-457200" algn="just">
              <a:spcBef>
                <a:spcPts val="0"/>
              </a:spcBef>
              <a:spcAft>
                <a:spcPts val="0"/>
              </a:spcAft>
              <a:buFont typeface="+mj-lt"/>
              <a:buAutoNum type="arabicPeriod"/>
            </a:pP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Kamperis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S. (2021, June 11).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Acquisition functions in Bayesian Optimization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Retrieved from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Stathis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Kamperis's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GitHub page: https://ekamperi.github.io/machine%20learning/2021/06/11/acquisition-functions.html</a:t>
            </a:r>
          </a:p>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Luo, X. (2019, May 24). Minima distribution for global optimization.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arXiv</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 preprint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doi:10.48550/arXiv.1812.03457</a:t>
            </a:r>
          </a:p>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Neapolitan, R. E. (2003).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Learning Bayesian Networks.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Upper Saddle River, New Jersey, USA: Prentice Hall.</a:t>
            </a:r>
          </a:p>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Nguyen, L. (2022, June 27). A short study on minima distribution.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Preprints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doi:10.20944/preprints202206.0361.v1</a:t>
            </a:r>
          </a:p>
          <a:p>
            <a:pPr marL="457200" marR="0" indent="-457200" algn="just">
              <a:spcBef>
                <a:spcPts val="0"/>
              </a:spcBef>
              <a:spcAft>
                <a:spcPts val="0"/>
              </a:spcAft>
              <a:buFont typeface="+mj-lt"/>
              <a:buAutoNum type="arabicPeriod"/>
            </a:pP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Shahriari</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B.,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Swersky</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K., Wang, Z., Adams, R. P., &amp; Freitas, N. d. (2016, January). Taking the Human Out of the Loop: A Review of Bayesian Optimization. (J. H. Trussell, Ed.)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Proceedings of the IEEE, 104</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(1), 148 - 175. doi:10.1109/JPROC.2015.2494218</a:t>
            </a:r>
          </a:p>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Wang, J. (2022, April 18). An Intuitive Tutorial to Gaussian Processes Regression.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arXiv</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doi:10.48550/arXiv.2009.10862</a:t>
            </a:r>
          </a:p>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Wikipedia. (2003, August 23).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Gaussian process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(Wikimedia Foundation) Retrieved from Wikipedia website: https://en.wikipedia.org/wiki/Gaussian_process</a:t>
            </a:r>
          </a:p>
        </p:txBody>
      </p:sp>
      <p:sp>
        <p:nvSpPr>
          <p:cNvPr id="4" name="Date Placeholder 3"/>
          <p:cNvSpPr>
            <a:spLocks noGrp="1"/>
          </p:cNvSpPr>
          <p:nvPr>
            <p:ph type="dt" sz="half" idx="10"/>
          </p:nvPr>
        </p:nvSpPr>
        <p:spPr/>
        <p:txBody>
          <a:bodyPr/>
          <a:lstStyle/>
          <a:p>
            <a:r>
              <a:rPr lang="en-US"/>
              <a:t>20/04/2023</a:t>
            </a:r>
          </a:p>
        </p:txBody>
      </p:sp>
      <p:sp>
        <p:nvSpPr>
          <p:cNvPr id="5" name="Footer Placeholder 4"/>
          <p:cNvSpPr>
            <a:spLocks noGrp="1"/>
          </p:cNvSpPr>
          <p:nvPr>
            <p:ph type="ftr" sz="quarter" idx="11"/>
          </p:nvPr>
        </p:nvSpPr>
        <p:spPr/>
        <p:txBody>
          <a:bodyPr/>
          <a:lstStyle/>
          <a:p>
            <a:r>
              <a:rPr lang="en-US"/>
              <a:t>Tutorial on Bayesian optimization - Loc Nguyen</a:t>
            </a:r>
          </a:p>
        </p:txBody>
      </p:sp>
      <p:sp>
        <p:nvSpPr>
          <p:cNvPr id="6" name="Slide Number Placeholder 5"/>
          <p:cNvSpPr>
            <a:spLocks noGrp="1"/>
          </p:cNvSpPr>
          <p:nvPr>
            <p:ph type="sldNum" sz="quarter" idx="12"/>
          </p:nvPr>
        </p:nvSpPr>
        <p:spPr/>
        <p:txBody>
          <a:bodyPr/>
          <a:lstStyle/>
          <a:p>
            <a:fld id="{5DB5036F-1FF2-46C4-8D2B-59C7E3B91952}" type="slidenum">
              <a:rPr lang="en-US" smtClean="0"/>
              <a:pPr/>
              <a:t>68</a:t>
            </a:fld>
            <a:endParaRPr lang="en-US"/>
          </a:p>
        </p:txBody>
      </p:sp>
    </p:spTree>
    <p:extLst>
      <p:ext uri="{BB962C8B-B14F-4D97-AF65-F5344CB8AC3E}">
        <p14:creationId xmlns:p14="http://schemas.microsoft.com/office/powerpoint/2010/main" val="10655490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8159"/>
            <a:ext cx="10515600" cy="660486"/>
          </a:xfrm>
        </p:spPr>
        <p:txBody>
          <a:bodyPr>
            <a:noAutofit/>
          </a:bodyPr>
          <a:lstStyle/>
          <a:p>
            <a:pPr algn="ctr"/>
            <a:r>
              <a:rPr lang="en-US" sz="5000" dirty="0"/>
              <a:t>Thank you for listening</a:t>
            </a:r>
          </a:p>
        </p:txBody>
      </p:sp>
      <p:sp>
        <p:nvSpPr>
          <p:cNvPr id="4" name="Slide Number Placeholder 3"/>
          <p:cNvSpPr>
            <a:spLocks noGrp="1"/>
          </p:cNvSpPr>
          <p:nvPr>
            <p:ph type="sldNum" sz="quarter" idx="12"/>
          </p:nvPr>
        </p:nvSpPr>
        <p:spPr/>
        <p:txBody>
          <a:bodyPr/>
          <a:lstStyle/>
          <a:p>
            <a:fld id="{5DB5036F-1FF2-46C4-8D2B-59C7E3B91952}" type="slidenum">
              <a:rPr lang="en-US" smtClean="0"/>
              <a:pPr/>
              <a:t>69</a:t>
            </a:fld>
            <a:endParaRPr lang="en-US"/>
          </a:p>
        </p:txBody>
      </p:sp>
      <p:sp>
        <p:nvSpPr>
          <p:cNvPr id="3" name="Footer Placeholder 2"/>
          <p:cNvSpPr>
            <a:spLocks noGrp="1"/>
          </p:cNvSpPr>
          <p:nvPr>
            <p:ph type="ftr" sz="quarter" idx="11"/>
          </p:nvPr>
        </p:nvSpPr>
        <p:spPr/>
        <p:txBody>
          <a:bodyPr/>
          <a:lstStyle/>
          <a:p>
            <a:r>
              <a:rPr lang="en-US"/>
              <a:t>Tutorial on Bayesian optimization - Loc Nguyen</a:t>
            </a:r>
          </a:p>
        </p:txBody>
      </p:sp>
      <p:sp>
        <p:nvSpPr>
          <p:cNvPr id="5" name="Date Placeholder 4"/>
          <p:cNvSpPr>
            <a:spLocks noGrp="1"/>
          </p:cNvSpPr>
          <p:nvPr>
            <p:ph type="dt" sz="half" idx="10"/>
          </p:nvPr>
        </p:nvSpPr>
        <p:spPr/>
        <p:txBody>
          <a:bodyPr/>
          <a:lstStyle/>
          <a:p>
            <a:r>
              <a:rPr lang="en-US"/>
              <a:t>20/04/2023</a:t>
            </a:r>
          </a:p>
        </p:txBody>
      </p:sp>
    </p:spTree>
    <p:extLst>
      <p:ext uri="{BB962C8B-B14F-4D97-AF65-F5344CB8AC3E}">
        <p14:creationId xmlns:p14="http://schemas.microsoft.com/office/powerpoint/2010/main" val="1326608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AD412-6AC4-4BCC-09E7-AD58304DE2FA}"/>
              </a:ext>
            </a:extLst>
          </p:cNvPr>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E11330-0465-532F-EFA3-77B884578E92}"/>
                  </a:ext>
                </a:extLst>
              </p:cNvPr>
              <p:cNvSpPr>
                <a:spLocks noGrp="1"/>
              </p:cNvSpPr>
              <p:nvPr>
                <p:ph idx="1"/>
              </p:nvPr>
            </p:nvSpPr>
            <p:spPr>
              <a:xfrm>
                <a:off x="134911" y="914399"/>
                <a:ext cx="8373257" cy="5006716"/>
              </a:xfrm>
              <a:ln>
                <a:solidFill>
                  <a:schemeClr val="tx1"/>
                </a:solidFill>
              </a:ln>
            </p:spPr>
            <p:txBody>
              <a:bodyPr>
                <a:noAutofit/>
              </a:bodyPr>
              <a:lstStyle/>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Model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by the surrogate model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where sample </a:t>
                </a:r>
                <a:r>
                  <a:rPr lang="en-US" sz="195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is a set of variable values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Define the acquisition function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based on both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whose variable is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Initialize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Initialize randomly </a:t>
                </a:r>
                <a:r>
                  <a:rPr lang="en-US" sz="195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p>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While maximizer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is not reached or the number of iterations is not many enough</a:t>
                </a:r>
              </a:p>
              <a:p>
                <a:pPr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Update posterior probability of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with sample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Determine acquisition function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with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Find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as a maximizer of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with regard to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funcPr>
                        <m:fName>
                          <m:limLow>
                            <m:limLow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limLowP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lim>
                          </m:limLow>
                        </m:fName>
                        <m:e>
                          <m:r>
                            <a:rPr lang="en-US" sz="1950" i="1">
                              <a:effectLst/>
                              <a:latin typeface="Cambria Math" panose="02040503050406030204" pitchFamily="18" charset="0"/>
                              <a:ea typeface="SimSun" panose="02010600030101010101" pitchFamily="2" charset="-122"/>
                              <a:cs typeface="Times New Roman" panose="02020603050405020304" pitchFamily="18" charset="0"/>
                            </a:rPr>
                            <m:t>𝛼</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e>
                              <m:r>
                                <a:rPr lang="en-US" sz="1950" i="1">
                                  <a:effectLst/>
                                  <a:latin typeface="Cambria Math" panose="02040503050406030204" pitchFamily="18" charset="0"/>
                                  <a:ea typeface="SimSun" panose="02010600030101010101" pitchFamily="2" charset="-122"/>
                                  <a:cs typeface="Times New Roman" panose="02020603050405020304" pitchFamily="18" charset="0"/>
                                </a:rPr>
                                <m:t>𝑓</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𝑆</m:t>
                              </m:r>
                            </m:e>
                          </m:d>
                        </m:e>
                      </m:func>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(Checking whether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is maximizer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Add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to sample </a:t>
                </a:r>
                <a:r>
                  <a:rPr lang="en-US" sz="1950" b="1"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195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p>
              <a:p>
                <a:pPr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𝑫</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𝑫</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b="1" i="1">
                                  <a:effectLst/>
                                  <a:latin typeface="Cambria Math" panose="02040503050406030204" pitchFamily="18" charset="0"/>
                                  <a:ea typeface="SimSun" panose="02010600030101010101" pitchFamily="2" charset="-122"/>
                                  <a:cs typeface="Times New Roman" panose="02020603050405020304" pitchFamily="18" charset="0"/>
                                </a:rPr>
                                <m:t>𝒙</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Sub>
                        </m:e>
                      </m:d>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Increase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+ 1.</a:t>
                </a:r>
              </a:p>
              <a:p>
                <a:pPr marL="0" indent="0">
                  <a:buNone/>
                </a:pPr>
                <a:r>
                  <a:rPr lang="en-US" sz="1950" dirty="0">
                    <a:effectLst/>
                    <a:latin typeface="Times New Roman" panose="02020603050405020304" pitchFamily="18" charset="0"/>
                    <a:ea typeface="SimSun" panose="02010600030101010101" pitchFamily="2" charset="-122"/>
                  </a:rPr>
                  <a:t>End while</a:t>
                </a:r>
                <a:endParaRPr lang="en-US" sz="1950" dirty="0"/>
              </a:p>
              <a:p>
                <a:pPr marL="0" indent="0">
                  <a:buNone/>
                </a:pPr>
                <a:endParaRPr lang="en-US" sz="1950" dirty="0"/>
              </a:p>
              <a:p>
                <a:pPr marL="0" indent="0">
                  <a:buNone/>
                </a:pPr>
                <a:endParaRPr lang="en-US" sz="1950" dirty="0"/>
              </a:p>
            </p:txBody>
          </p:sp>
        </mc:Choice>
        <mc:Fallback xmlns="">
          <p:sp>
            <p:nvSpPr>
              <p:cNvPr id="3" name="Content Placeholder 2">
                <a:extLst>
                  <a:ext uri="{FF2B5EF4-FFF2-40B4-BE49-F238E27FC236}">
                    <a16:creationId xmlns:a16="http://schemas.microsoft.com/office/drawing/2014/main" id="{62E11330-0465-532F-EFA3-77B884578E92}"/>
                  </a:ext>
                </a:extLst>
              </p:cNvPr>
              <p:cNvSpPr>
                <a:spLocks noGrp="1" noRot="1" noChangeAspect="1" noMove="1" noResize="1" noEditPoints="1" noAdjustHandles="1" noChangeArrowheads="1" noChangeShapeType="1" noTextEdit="1"/>
              </p:cNvSpPr>
              <p:nvPr>
                <p:ph idx="1"/>
              </p:nvPr>
            </p:nvSpPr>
            <p:spPr>
              <a:xfrm>
                <a:off x="134911" y="914399"/>
                <a:ext cx="8373257" cy="5006716"/>
              </a:xfrm>
              <a:blipFill>
                <a:blip r:embed="rId2"/>
                <a:stretch>
                  <a:fillRect l="-654" t="-486" r="-581" b="-1701"/>
                </a:stretch>
              </a:blipFill>
              <a:ln>
                <a:solidFill>
                  <a:schemeClr val="tx1"/>
                </a:solidFill>
              </a:ln>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8EDB753-5AFC-74D5-20CA-A1E4A1CC7681}"/>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7C477AA3-CC94-C18C-4111-8469AB98B34F}"/>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4DF2F177-18DE-7C0F-E237-DABF0F2A8688}"/>
              </a:ext>
            </a:extLst>
          </p:cNvPr>
          <p:cNvSpPr>
            <a:spLocks noGrp="1"/>
          </p:cNvSpPr>
          <p:nvPr>
            <p:ph type="sldNum" sz="quarter" idx="12"/>
          </p:nvPr>
        </p:nvSpPr>
        <p:spPr/>
        <p:txBody>
          <a:bodyPr/>
          <a:lstStyle/>
          <a:p>
            <a:fld id="{5DB5036F-1FF2-46C4-8D2B-59C7E3B91952}" type="slidenum">
              <a:rPr lang="en-US" smtClean="0"/>
              <a:pPr/>
              <a:t>7</a:t>
            </a:fld>
            <a:endParaRPr lang="en-US"/>
          </a:p>
        </p:txBody>
      </p:sp>
      <p:sp>
        <p:nvSpPr>
          <p:cNvPr id="9" name="TextBox 8">
            <a:extLst>
              <a:ext uri="{FF2B5EF4-FFF2-40B4-BE49-F238E27FC236}">
                <a16:creationId xmlns:a16="http://schemas.microsoft.com/office/drawing/2014/main" id="{83FF41AD-9103-FE2A-8621-912A1BDA7902}"/>
              </a:ext>
            </a:extLst>
          </p:cNvPr>
          <p:cNvSpPr txBox="1"/>
          <p:nvPr/>
        </p:nvSpPr>
        <p:spPr>
          <a:xfrm>
            <a:off x="8610600" y="324602"/>
            <a:ext cx="3446489" cy="6186309"/>
          </a:xfrm>
          <a:prstGeom prst="rect">
            <a:avLst/>
          </a:prstGeom>
          <a:noFill/>
        </p:spPr>
        <p:txBody>
          <a:bodyPr wrap="square">
            <a:spAutoFit/>
          </a:bodyPr>
          <a:lstStyle/>
          <a:p>
            <a:pPr algn="just"/>
            <a:r>
              <a:rPr lang="en-US" sz="1800" dirty="0">
                <a:effectLst/>
                <a:latin typeface="Times New Roman" panose="02020603050405020304" pitchFamily="18" charset="0"/>
                <a:ea typeface="SimSun" panose="02010600030101010101" pitchFamily="2" charset="-122"/>
              </a:rPr>
              <a:t>In the table above, there is a question about how to check if a given </a:t>
            </a:r>
            <a:r>
              <a:rPr lang="en-US" sz="1800" b="1" i="1" dirty="0">
                <a:effectLst/>
                <a:latin typeface="Times New Roman" panose="02020603050405020304" pitchFamily="18" charset="0"/>
                <a:ea typeface="SimSun" panose="02010600030101010101" pitchFamily="2" charset="-122"/>
              </a:rPr>
              <a:t>x</a:t>
            </a:r>
            <a:r>
              <a:rPr lang="en-US" sz="1800" i="1" baseline="-25000" dirty="0">
                <a:effectLst/>
                <a:latin typeface="Times New Roman" panose="02020603050405020304" pitchFamily="18" charset="0"/>
                <a:ea typeface="SimSun" panose="02010600030101010101" pitchFamily="2" charset="-122"/>
              </a:rPr>
              <a:t>n</a:t>
            </a:r>
            <a:r>
              <a:rPr lang="en-US" sz="1800" baseline="-25000" dirty="0">
                <a:effectLst/>
                <a:latin typeface="Times New Roman" panose="02020603050405020304" pitchFamily="18" charset="0"/>
                <a:ea typeface="SimSun" panose="02010600030101010101" pitchFamily="2" charset="-122"/>
              </a:rPr>
              <a:t>+1</a:t>
            </a:r>
            <a:r>
              <a:rPr lang="en-US" sz="1800" dirty="0">
                <a:effectLst/>
                <a:latin typeface="Times New Roman" panose="02020603050405020304" pitchFamily="18" charset="0"/>
                <a:ea typeface="SimSun" panose="02010600030101010101" pitchFamily="2" charset="-122"/>
              </a:rPr>
              <a:t> is the global maximizer </a:t>
            </a:r>
            <a:r>
              <a:rPr lang="en-US" sz="1800" b="1" i="1" dirty="0">
                <a:effectLst/>
                <a:latin typeface="Times New Roman" panose="02020603050405020304" pitchFamily="18" charset="0"/>
                <a:ea typeface="SimSun" panose="02010600030101010101" pitchFamily="2" charset="-122"/>
              </a:rPr>
              <a:t>x</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The checking task here is implicitly executed by BO applications, for example, if two or more sequential iterations produce the same value </a:t>
            </a:r>
            <a:r>
              <a:rPr lang="en-US" sz="1800" b="1" i="1" dirty="0">
                <a:effectLst/>
                <a:latin typeface="Times New Roman" panose="02020603050405020304" pitchFamily="18" charset="0"/>
                <a:ea typeface="SimSun" panose="02010600030101010101" pitchFamily="2" charset="-122"/>
              </a:rPr>
              <a:t>x</a:t>
            </a:r>
            <a:r>
              <a:rPr lang="en-US" sz="1800" i="1" baseline="-25000" dirty="0">
                <a:effectLst/>
                <a:latin typeface="Times New Roman" panose="02020603050405020304" pitchFamily="18" charset="0"/>
                <a:ea typeface="SimSun" panose="02010600030101010101" pitchFamily="2" charset="-122"/>
              </a:rPr>
              <a:t>n</a:t>
            </a:r>
            <a:r>
              <a:rPr lang="en-US" sz="1800" baseline="-25000" dirty="0">
                <a:effectLst/>
                <a:latin typeface="Times New Roman" panose="02020603050405020304" pitchFamily="18" charset="0"/>
                <a:ea typeface="SimSun" panose="02010600030101010101" pitchFamily="2" charset="-122"/>
              </a:rPr>
              <a:t>+1</a:t>
            </a:r>
            <a:r>
              <a:rPr lang="en-US" sz="1800" dirty="0">
                <a:effectLst/>
                <a:latin typeface="Times New Roman" panose="02020603050405020304" pitchFamily="18" charset="0"/>
                <a:ea typeface="SimSun" panose="02010600030101010101" pitchFamily="2" charset="-122"/>
              </a:rPr>
              <a:t> = </a:t>
            </a:r>
            <a:r>
              <a:rPr lang="en-US" sz="1800" b="1" i="1" dirty="0" err="1">
                <a:effectLst/>
                <a:latin typeface="Times New Roman" panose="02020603050405020304" pitchFamily="18" charset="0"/>
                <a:ea typeface="SimSun" panose="02010600030101010101" pitchFamily="2" charset="-122"/>
              </a:rPr>
              <a:t>x</a:t>
            </a:r>
            <a:r>
              <a:rPr lang="en-US" sz="1800" i="1" baseline="-25000" dirty="0" err="1">
                <a:effectLst/>
                <a:latin typeface="Times New Roman" panose="02020603050405020304" pitchFamily="18" charset="0"/>
                <a:ea typeface="SimSun" panose="02010600030101010101" pitchFamily="2" charset="-122"/>
              </a:rPr>
              <a:t>n</a:t>
            </a:r>
            <a:r>
              <a:rPr lang="en-US" sz="1800" dirty="0">
                <a:effectLst/>
                <a:latin typeface="Times New Roman" panose="02020603050405020304" pitchFamily="18" charset="0"/>
                <a:ea typeface="SimSun" panose="02010600030101010101" pitchFamily="2" charset="-122"/>
              </a:rPr>
              <a:t> (or small enough deviation |</a:t>
            </a:r>
            <a:r>
              <a:rPr lang="en-US" sz="1800" b="1" i="1" dirty="0">
                <a:effectLst/>
                <a:latin typeface="Times New Roman" panose="02020603050405020304" pitchFamily="18" charset="0"/>
                <a:ea typeface="SimSun" panose="02010600030101010101" pitchFamily="2" charset="-122"/>
              </a:rPr>
              <a:t>x</a:t>
            </a:r>
            <a:r>
              <a:rPr lang="en-US" sz="1800" i="1" baseline="-25000" dirty="0">
                <a:effectLst/>
                <a:latin typeface="Times New Roman" panose="02020603050405020304" pitchFamily="18" charset="0"/>
                <a:ea typeface="SimSun" panose="02010600030101010101" pitchFamily="2" charset="-122"/>
              </a:rPr>
              <a:t>n</a:t>
            </a:r>
            <a:r>
              <a:rPr lang="en-US" sz="1800" baseline="-25000" dirty="0">
                <a:effectLst/>
                <a:latin typeface="Times New Roman" panose="02020603050405020304" pitchFamily="18" charset="0"/>
                <a:ea typeface="SimSun" panose="02010600030101010101" pitchFamily="2" charset="-122"/>
              </a:rPr>
              <a:t>+1</a:t>
            </a:r>
            <a:r>
              <a:rPr lang="en-US" sz="1800" dirty="0">
                <a:effectLst/>
                <a:latin typeface="Times New Roman" panose="02020603050405020304" pitchFamily="18" charset="0"/>
                <a:ea typeface="SimSun" panose="02010600030101010101" pitchFamily="2" charset="-122"/>
              </a:rPr>
              <a:t> – </a:t>
            </a:r>
            <a:r>
              <a:rPr lang="en-US" sz="1800" b="1" i="1" dirty="0" err="1">
                <a:effectLst/>
                <a:latin typeface="Times New Roman" panose="02020603050405020304" pitchFamily="18" charset="0"/>
                <a:ea typeface="SimSun" panose="02010600030101010101" pitchFamily="2" charset="-122"/>
              </a:rPr>
              <a:t>x</a:t>
            </a:r>
            <a:r>
              <a:rPr lang="en-US" sz="1800" i="1" baseline="-25000" dirty="0" err="1">
                <a:effectLst/>
                <a:latin typeface="Times New Roman" panose="02020603050405020304" pitchFamily="18" charset="0"/>
                <a:ea typeface="SimSun" panose="02010600030101010101" pitchFamily="2" charset="-122"/>
              </a:rPr>
              <a:t>n</a:t>
            </a:r>
            <a:r>
              <a:rPr lang="en-US" sz="1800" dirty="0">
                <a:effectLst/>
                <a:latin typeface="Times New Roman" panose="02020603050405020304" pitchFamily="18" charset="0"/>
                <a:ea typeface="SimSun" panose="02010600030101010101" pitchFamily="2" charset="-122"/>
              </a:rPr>
              <a:t>|) such value </a:t>
            </a:r>
            <a:r>
              <a:rPr lang="en-US" sz="1800" b="1" i="1" dirty="0">
                <a:effectLst/>
                <a:latin typeface="Times New Roman" panose="02020603050405020304" pitchFamily="18" charset="0"/>
                <a:ea typeface="SimSun" panose="02010600030101010101" pitchFamily="2" charset="-122"/>
              </a:rPr>
              <a:t>x</a:t>
            </a:r>
            <a:r>
              <a:rPr lang="en-US" sz="1800" i="1" baseline="-25000" dirty="0">
                <a:effectLst/>
                <a:latin typeface="Times New Roman" panose="02020603050405020304" pitchFamily="18" charset="0"/>
                <a:ea typeface="SimSun" panose="02010600030101010101" pitchFamily="2" charset="-122"/>
              </a:rPr>
              <a:t>n</a:t>
            </a:r>
            <a:r>
              <a:rPr lang="en-US" sz="1800" baseline="-25000" dirty="0">
                <a:effectLst/>
                <a:latin typeface="Times New Roman" panose="02020603050405020304" pitchFamily="18" charset="0"/>
                <a:ea typeface="SimSun" panose="02010600030101010101" pitchFamily="2" charset="-122"/>
              </a:rPr>
              <a:t>+1</a:t>
            </a:r>
            <a:r>
              <a:rPr lang="en-US" sz="1800" dirty="0">
                <a:effectLst/>
                <a:latin typeface="Times New Roman" panose="02020603050405020304" pitchFamily="18" charset="0"/>
                <a:ea typeface="SimSun" panose="02010600030101010101" pitchFamily="2" charset="-122"/>
              </a:rPr>
              <a:t> can be the maximizer </a:t>
            </a:r>
            <a:r>
              <a:rPr lang="en-US" sz="1800" b="1" i="1" dirty="0">
                <a:effectLst/>
                <a:latin typeface="Times New Roman" panose="02020603050405020304" pitchFamily="18" charset="0"/>
                <a:ea typeface="SimSun" panose="02010600030101010101" pitchFamily="2" charset="-122"/>
              </a:rPr>
              <a:t>x</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or be considered as the maximizer </a:t>
            </a:r>
            <a:r>
              <a:rPr lang="en-US" sz="1800" b="1" i="1" dirty="0">
                <a:effectLst/>
                <a:latin typeface="Times New Roman" panose="02020603050405020304" pitchFamily="18" charset="0"/>
                <a:ea typeface="SimSun" panose="02010600030101010101" pitchFamily="2" charset="-122"/>
              </a:rPr>
              <a:t>x</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because BO algorithm improves </a:t>
            </a:r>
            <a:r>
              <a:rPr lang="en-US" sz="1800" b="1" i="1" dirty="0">
                <a:effectLst/>
                <a:latin typeface="Times New Roman" panose="02020603050405020304" pitchFamily="18" charset="0"/>
                <a:ea typeface="SimSun" panose="02010600030101010101" pitchFamily="2" charset="-122"/>
              </a:rPr>
              <a:t>x</a:t>
            </a:r>
            <a:r>
              <a:rPr lang="en-US" sz="1800" i="1" baseline="-25000" dirty="0">
                <a:effectLst/>
                <a:latin typeface="Times New Roman" panose="02020603050405020304" pitchFamily="18" charset="0"/>
                <a:ea typeface="SimSun" panose="02010600030101010101" pitchFamily="2" charset="-122"/>
              </a:rPr>
              <a:t>n</a:t>
            </a:r>
            <a:r>
              <a:rPr lang="en-US" sz="1800" baseline="-25000" dirty="0">
                <a:effectLst/>
                <a:latin typeface="Times New Roman" panose="02020603050405020304" pitchFamily="18" charset="0"/>
                <a:ea typeface="SimSun" panose="02010600030101010101" pitchFamily="2" charset="-122"/>
              </a:rPr>
              <a:t>+1</a:t>
            </a:r>
            <a:r>
              <a:rPr lang="en-US" sz="1800" dirty="0">
                <a:effectLst/>
                <a:latin typeface="Times New Roman" panose="02020603050405020304" pitchFamily="18" charset="0"/>
                <a:ea typeface="SimSun" panose="02010600030101010101" pitchFamily="2" charset="-122"/>
              </a:rPr>
              <a:t> to be higher and higher by maximizing updated acquisition function after every iteration. Because the checking task is not essential task of BO, it is often not listed in BO literature. Besides, how to define acquisition function can decide which one among maximization or minimization is optimization problem.</a:t>
            </a:r>
            <a:endParaRPr lang="en-US" dirty="0"/>
          </a:p>
        </p:txBody>
      </p:sp>
      <p:sp>
        <p:nvSpPr>
          <p:cNvPr id="11" name="TextBox 10">
            <a:extLst>
              <a:ext uri="{FF2B5EF4-FFF2-40B4-BE49-F238E27FC236}">
                <a16:creationId xmlns:a16="http://schemas.microsoft.com/office/drawing/2014/main" id="{7305AEA9-EBAE-A521-1353-2632DF2A8AC6}"/>
              </a:ext>
            </a:extLst>
          </p:cNvPr>
          <p:cNvSpPr txBox="1"/>
          <p:nvPr/>
        </p:nvSpPr>
        <p:spPr>
          <a:xfrm>
            <a:off x="2949939" y="5985821"/>
            <a:ext cx="2743200" cy="392415"/>
          </a:xfrm>
          <a:prstGeom prst="rect">
            <a:avLst/>
          </a:prstGeom>
          <a:noFill/>
        </p:spPr>
        <p:txBody>
          <a:bodyPr wrap="square">
            <a:spAutoFit/>
          </a:bodyPr>
          <a:lstStyle/>
          <a:p>
            <a:r>
              <a:rPr lang="en-US" sz="1950" b="1" dirty="0">
                <a:effectLst/>
                <a:latin typeface="Times New Roman" panose="02020603050405020304" pitchFamily="18" charset="0"/>
                <a:ea typeface="SimSun" panose="02010600030101010101" pitchFamily="2" charset="-122"/>
              </a:rPr>
              <a:t>Table 1.1.</a:t>
            </a:r>
            <a:r>
              <a:rPr lang="en-US" sz="1950" dirty="0">
                <a:effectLst/>
                <a:latin typeface="Times New Roman" panose="02020603050405020304" pitchFamily="18" charset="0"/>
                <a:ea typeface="SimSun" panose="02010600030101010101" pitchFamily="2" charset="-122"/>
              </a:rPr>
              <a:t> BO algorithm</a:t>
            </a:r>
            <a:endParaRPr lang="en-US" sz="1950" dirty="0"/>
          </a:p>
        </p:txBody>
      </p:sp>
    </p:spTree>
    <p:extLst>
      <p:ext uri="{BB962C8B-B14F-4D97-AF65-F5344CB8AC3E}">
        <p14:creationId xmlns:p14="http://schemas.microsoft.com/office/powerpoint/2010/main" val="3330922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CF791-F2D2-CE27-A9E7-EC9D571651E2}"/>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6CD37B0B-A2B0-16BC-5252-2F788B5866FA}"/>
              </a:ext>
            </a:extLst>
          </p:cNvPr>
          <p:cNvSpPr>
            <a:spLocks noGrp="1"/>
          </p:cNvSpPr>
          <p:nvPr>
            <p:ph idx="1"/>
          </p:nvPr>
        </p:nvSpPr>
        <p:spPr/>
        <p:txBody>
          <a:bodyPr>
            <a:noAutofit/>
          </a:bodyPr>
          <a:lstStyle/>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If the surrogate model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has explicit parameters related directly to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updating posterior probability of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indeed to update posterior probability of its explicit parameters and then, BO is called parametric BO (PBO). If the surrogate model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has no explicit parameters or its parameters are not related directly to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then, BO is called nonparametric BO (NBO). As seen in BO algorithm, BO does not concern algebraic formulation of target function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because it only concerns output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and hence,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a black box with regard to BO. In other words,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an arbitrary mapping with subject to BO and so BO is a flexible solution for global optimization, which has many potential applications. For BO, especially NBO,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a black box except its output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and so BO maximizes the acquisition function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instead of maximizing directly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because BO knows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which is created from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S</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b="1" i="1" dirty="0" err="1">
                <a:effectLst/>
                <a:latin typeface="Times New Roman" panose="02020603050405020304" pitchFamily="18" charset="0"/>
                <a:ea typeface="SimSun" panose="02010600030101010101" pitchFamily="2" charset="-122"/>
                <a:cs typeface="Times New Roman" panose="02020603050405020304" pitchFamily="18" charset="0"/>
              </a:rPr>
              <a:t>D</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that BO built up before. How to define acquisition function depends on which kind of BO is, for instance, PBO or NBO, and how to define surrogate model. BO and acquisition function will be mentioned in the next sections.</a:t>
            </a:r>
          </a:p>
          <a:p>
            <a:pPr marL="0" indent="228600">
              <a:buNone/>
            </a:pPr>
            <a:r>
              <a:rPr lang="en-US" sz="2100" dirty="0">
                <a:effectLst/>
                <a:latin typeface="Times New Roman" panose="02020603050405020304" pitchFamily="18" charset="0"/>
                <a:ea typeface="SimSun" panose="02010600030101010101" pitchFamily="2" charset="-122"/>
              </a:rPr>
              <a:t>In general, the essence of BO is continuous improvement via updating posterior probability, which follows ideology of reinforcement learning (</a:t>
            </a:r>
            <a:r>
              <a:rPr lang="en-US" sz="2100" dirty="0" err="1">
                <a:effectLst/>
                <a:latin typeface="Times New Roman" panose="02020603050405020304" pitchFamily="18" charset="0"/>
                <a:ea typeface="SimSun" panose="02010600030101010101" pitchFamily="2" charset="-122"/>
              </a:rPr>
              <a:t>Shahriari</a:t>
            </a:r>
            <a:r>
              <a:rPr lang="en-US" sz="2100" dirty="0">
                <a:effectLst/>
                <a:latin typeface="Times New Roman" panose="02020603050405020304" pitchFamily="18" charset="0"/>
                <a:ea typeface="SimSun" panose="02010600030101010101" pitchFamily="2" charset="-122"/>
              </a:rPr>
              <a:t>, </a:t>
            </a:r>
            <a:r>
              <a:rPr lang="en-US" sz="2100" dirty="0" err="1">
                <a:effectLst/>
                <a:latin typeface="Times New Roman" panose="02020603050405020304" pitchFamily="18" charset="0"/>
                <a:ea typeface="SimSun" panose="02010600030101010101" pitchFamily="2" charset="-122"/>
              </a:rPr>
              <a:t>Swersky</a:t>
            </a:r>
            <a:r>
              <a:rPr lang="en-US" sz="2100" dirty="0">
                <a:effectLst/>
                <a:latin typeface="Times New Roman" panose="02020603050405020304" pitchFamily="18" charset="0"/>
                <a:ea typeface="SimSun" panose="02010600030101010101" pitchFamily="2" charset="-122"/>
              </a:rPr>
              <a:t>, Wang, Adams, &amp; Freitas, 2016, p. 151).</a:t>
            </a:r>
            <a:endParaRPr lang="en-US" sz="2100" dirty="0"/>
          </a:p>
        </p:txBody>
      </p:sp>
      <p:sp>
        <p:nvSpPr>
          <p:cNvPr id="4" name="Date Placeholder 3">
            <a:extLst>
              <a:ext uri="{FF2B5EF4-FFF2-40B4-BE49-F238E27FC236}">
                <a16:creationId xmlns:a16="http://schemas.microsoft.com/office/drawing/2014/main" id="{4608884C-D820-214E-78CC-1ECA39161508}"/>
              </a:ext>
            </a:extLst>
          </p:cNvPr>
          <p:cNvSpPr>
            <a:spLocks noGrp="1"/>
          </p:cNvSpPr>
          <p:nvPr>
            <p:ph type="dt" sz="half" idx="10"/>
          </p:nvPr>
        </p:nvSpPr>
        <p:spPr/>
        <p:txBody>
          <a:bodyPr/>
          <a:lstStyle/>
          <a:p>
            <a:r>
              <a:rPr lang="en-US"/>
              <a:t>20/04/2023</a:t>
            </a:r>
          </a:p>
        </p:txBody>
      </p:sp>
      <p:sp>
        <p:nvSpPr>
          <p:cNvPr id="5" name="Footer Placeholder 4">
            <a:extLst>
              <a:ext uri="{FF2B5EF4-FFF2-40B4-BE49-F238E27FC236}">
                <a16:creationId xmlns:a16="http://schemas.microsoft.com/office/drawing/2014/main" id="{B769A104-DB3E-9424-6319-10A559DDFA0E}"/>
              </a:ext>
            </a:extLst>
          </p:cNvPr>
          <p:cNvSpPr>
            <a:spLocks noGrp="1"/>
          </p:cNvSpPr>
          <p:nvPr>
            <p:ph type="ftr" sz="quarter" idx="11"/>
          </p:nvPr>
        </p:nvSpPr>
        <p:spPr/>
        <p:txBody>
          <a:bodyPr/>
          <a:lstStyle/>
          <a:p>
            <a:r>
              <a:rPr lang="en-US"/>
              <a:t>Tutorial on Bayesian optimization - Loc Nguyen</a:t>
            </a:r>
          </a:p>
        </p:txBody>
      </p:sp>
      <p:sp>
        <p:nvSpPr>
          <p:cNvPr id="6" name="Slide Number Placeholder 5">
            <a:extLst>
              <a:ext uri="{FF2B5EF4-FFF2-40B4-BE49-F238E27FC236}">
                <a16:creationId xmlns:a16="http://schemas.microsoft.com/office/drawing/2014/main" id="{4168526F-8A28-083B-A2B7-3246EFDAF3E0}"/>
              </a:ext>
            </a:extLst>
          </p:cNvPr>
          <p:cNvSpPr>
            <a:spLocks noGrp="1"/>
          </p:cNvSpPr>
          <p:nvPr>
            <p:ph type="sldNum" sz="quarter" idx="12"/>
          </p:nvPr>
        </p:nvSpPr>
        <p:spPr/>
        <p:txBody>
          <a:bodyPr/>
          <a:lstStyle/>
          <a:p>
            <a:fld id="{5DB5036F-1FF2-46C4-8D2B-59C7E3B91952}" type="slidenum">
              <a:rPr lang="en-US" smtClean="0"/>
              <a:pPr/>
              <a:t>8</a:t>
            </a:fld>
            <a:endParaRPr lang="en-US"/>
          </a:p>
        </p:txBody>
      </p:sp>
    </p:spTree>
    <p:extLst>
      <p:ext uri="{BB962C8B-B14F-4D97-AF65-F5344CB8AC3E}">
        <p14:creationId xmlns:p14="http://schemas.microsoft.com/office/powerpoint/2010/main" val="1471026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Bayesian optimization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9823" y="914399"/>
                <a:ext cx="11632367" cy="5176066"/>
              </a:xfrm>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rPr>
                  <a:t>As aforementioned, Bayesian optimization (BO) solves the optimization problem by maximizing the acquisition function </a:t>
                </a:r>
                <a:r>
                  <a:rPr lang="en-US" sz="1900" i="1" dirty="0">
                    <a:effectLst/>
                    <a:latin typeface="Times New Roman" panose="02020603050405020304" pitchFamily="18" charset="0"/>
                    <a:ea typeface="SimSun" panose="02010600030101010101" pitchFamily="2" charset="-122"/>
                  </a:rPr>
                  <a:t>α</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S</a:t>
                </a:r>
                <a:r>
                  <a:rPr lang="en-US" sz="1900" dirty="0">
                    <a:effectLst/>
                    <a:latin typeface="Times New Roman" panose="02020603050405020304" pitchFamily="18" charset="0"/>
                    <a:ea typeface="SimSun" panose="02010600030101010101" pitchFamily="2" charset="-122"/>
                  </a:rPr>
                  <a:t>) which is derived from the surrogate model </a:t>
                </a:r>
                <a:r>
                  <a:rPr lang="en-US" sz="1900" i="1" dirty="0">
                    <a:effectLst/>
                    <a:latin typeface="Times New Roman" panose="02020603050405020304" pitchFamily="18" charset="0"/>
                    <a:ea typeface="SimSun" panose="02010600030101010101" pitchFamily="2" charset="-122"/>
                  </a:rPr>
                  <a:t>S</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 | </a:t>
                </a:r>
                <a:r>
                  <a:rPr lang="en-US" sz="1900" b="1" i="1" dirty="0" err="1">
                    <a:effectLst/>
                    <a:latin typeface="Times New Roman" panose="02020603050405020304" pitchFamily="18" charset="0"/>
                    <a:ea typeface="SimSun" panose="02010600030101010101" pitchFamily="2" charset="-122"/>
                  </a:rPr>
                  <a:t>D</a:t>
                </a:r>
                <a:r>
                  <a:rPr lang="en-US" sz="1900" i="1" baseline="-25000" dirty="0" err="1">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where </a:t>
                </a:r>
                <a:r>
                  <a:rPr lang="en-US" sz="1900" b="1" i="1" dirty="0" err="1">
                    <a:effectLst/>
                    <a:latin typeface="Times New Roman" panose="02020603050405020304" pitchFamily="18" charset="0"/>
                    <a:ea typeface="SimSun" panose="02010600030101010101" pitchFamily="2" charset="-122"/>
                  </a:rPr>
                  <a:t>D</a:t>
                </a:r>
                <a:r>
                  <a:rPr lang="en-US" sz="1900" i="1" baseline="-25000" dirty="0" err="1">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is the current sample. The surrogate model </a:t>
                </a:r>
                <a:r>
                  <a:rPr lang="en-US" sz="1900" i="1" dirty="0">
                    <a:effectLst/>
                    <a:latin typeface="Times New Roman" panose="02020603050405020304" pitchFamily="18" charset="0"/>
                    <a:ea typeface="SimSun" panose="02010600030101010101" pitchFamily="2" charset="-122"/>
                  </a:rPr>
                  <a:t>S</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 | </a:t>
                </a:r>
                <a:r>
                  <a:rPr lang="en-US" sz="1900" b="1" i="1" dirty="0" err="1">
                    <a:effectLst/>
                    <a:latin typeface="Times New Roman" panose="02020603050405020304" pitchFamily="18" charset="0"/>
                    <a:ea typeface="SimSun" panose="02010600030101010101" pitchFamily="2" charset="-122"/>
                  </a:rPr>
                  <a:t>D</a:t>
                </a:r>
                <a:r>
                  <a:rPr lang="en-US" sz="1900" i="1" baseline="-25000" dirty="0" err="1">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in turn, was a probabilistic representation of target function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The way to define surrogate model decides the kind of BO where there are two kinds of BO such as parametric BO (PBO) and nonparametric BO (NBO). PBO implies that parameters of the surrogate model</a:t>
                </a:r>
                <a:r>
                  <a:rPr lang="en-US" sz="1900" i="1" dirty="0">
                    <a:effectLst/>
                    <a:latin typeface="Times New Roman" panose="02020603050405020304" pitchFamily="18" charset="0"/>
                    <a:ea typeface="SimSun" panose="02010600030101010101" pitchFamily="2" charset="-122"/>
                  </a:rPr>
                  <a:t> S</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 | </a:t>
                </a:r>
                <a:r>
                  <a:rPr lang="en-US" sz="1900" b="1" i="1" dirty="0" err="1">
                    <a:effectLst/>
                    <a:latin typeface="Times New Roman" panose="02020603050405020304" pitchFamily="18" charset="0"/>
                    <a:ea typeface="SimSun" panose="02010600030101010101" pitchFamily="2" charset="-122"/>
                  </a:rPr>
                  <a:t>D</a:t>
                </a:r>
                <a:r>
                  <a:rPr lang="en-US" sz="1900" i="1" baseline="-25000" dirty="0" err="1">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were included explicitly in target function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Otherwise, the surrogate model </a:t>
                </a:r>
                <a:r>
                  <a:rPr lang="en-US" sz="1900" i="1" dirty="0">
                    <a:effectLst/>
                    <a:latin typeface="Times New Roman" panose="02020603050405020304" pitchFamily="18" charset="0"/>
                    <a:ea typeface="SimSun" panose="02010600030101010101" pitchFamily="2" charset="-122"/>
                  </a:rPr>
                  <a:t>S</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 | </a:t>
                </a:r>
                <a:r>
                  <a:rPr lang="en-US" sz="1900" b="1" i="1" dirty="0" err="1">
                    <a:effectLst/>
                    <a:latin typeface="Times New Roman" panose="02020603050405020304" pitchFamily="18" charset="0"/>
                    <a:ea typeface="SimSun" panose="02010600030101010101" pitchFamily="2" charset="-122"/>
                  </a:rPr>
                  <a:t>D</a:t>
                </a:r>
                <a:r>
                  <a:rPr lang="en-US" sz="1900" i="1" baseline="-25000" dirty="0" err="1">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of NBO has no explicit parameters or its parameters were not included explicitly in target function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Firstly, PBO is surveyed and then NPO is researched.</a:t>
                </a:r>
              </a:p>
              <a:p>
                <a:pPr marL="0" marR="0" indent="228600">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The simplest PBO inspired by a system consisting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events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known Bernoulli system, for example, a lottery machine or bandit system has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arms represented by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random variables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probability of an arm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yielding lottery prize is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=1) (</a:t>
                </a:r>
                <a:r>
                  <a:rPr lang="en-US" sz="1900" dirty="0" err="1">
                    <a:effectLst/>
                    <a:latin typeface="Times New Roman" panose="02020603050405020304" pitchFamily="18" charset="0"/>
                    <a:ea typeface="SimSun" panose="02010600030101010101" pitchFamily="2" charset="-122"/>
                    <a:cs typeface="Times New Roman" panose="02020603050405020304" pitchFamily="18" charset="0"/>
                  </a:rPr>
                  <a:t>Shahriari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dirty="0" err="1">
                    <a:effectLst/>
                    <a:latin typeface="Times New Roman" panose="02020603050405020304" pitchFamily="18" charset="0"/>
                    <a:ea typeface="SimSun" panose="02010600030101010101" pitchFamily="2" charset="-122"/>
                    <a:cs typeface="Times New Roman" panose="02020603050405020304" pitchFamily="18" charset="0"/>
                  </a:rPr>
                  <a:t>Swersky</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Wang, Adams, &amp; Freitas, 2016, pp. 152-153). Such PBO is called Bernoulli PBO where each binary random variable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whose outcome is successful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=1) or failed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=0) follows Bernoulli distribution whose parameter is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(0 ≤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≤1).</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effectLst/>
                              <a:latin typeface="Cambria Math" panose="02040503050406030204" pitchFamily="18" charset="0"/>
                            </a:rPr>
                          </m:ctrlPr>
                        </m:mP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00" i="1">
                                    <a:effectLst/>
                                    <a:latin typeface="Cambria Math" panose="02040503050406030204" pitchFamily="18" charset="0"/>
                                  </a:rPr>
                                </m:ctrlPr>
                              </m:dPr>
                              <m:e>
                                <m:m>
                                  <m:mPr>
                                    <m:mcs>
                                      <m:mc>
                                        <m:mcPr>
                                          <m:count m:val="1"/>
                                          <m:mcJc m:val="center"/>
                                        </m:mcPr>
                                      </m:mc>
                                    </m:mcs>
                                    <m:ctrlPr>
                                      <a:rPr lang="en-US" sz="1900" i="1">
                                        <a:effectLst/>
                                        <a:latin typeface="Cambria Math" panose="02040503050406030204" pitchFamily="18" charset="0"/>
                                      </a:rPr>
                                    </m:ctrlPr>
                                  </m:mP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if</m:t>
                                      </m:r>
                                      <m:r>
                                        <a:rPr lang="en-US" sz="1900" i="1">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if</m:t>
                                      </m:r>
                                      <m:r>
                                        <a:rPr lang="en-US" sz="1900" i="1">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e>
                                  </m:mr>
                                </m:m>
                              </m:e>
                            </m:d>
                          </m:e>
                        </m:mr>
                      </m:m>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rPr>
                  <a:t>This means:</a:t>
                </a:r>
              </a:p>
              <a:p>
                <a:pPr marL="0" indent="0">
                  <a:buNone/>
                </a:pPr>
                <a14:m>
                  <m:oMathPara xmlns:m="http://schemas.openxmlformats.org/officeDocument/2006/math">
                    <m:oMathParaPr>
                      <m:jc m:val="right"/>
                    </m:oMathParaPr>
                    <m:oMath xmlns:m="http://schemas.openxmlformats.org/officeDocument/2006/math">
                      <m:sSub>
                        <m:sSubPr>
                          <m:ctrlPr>
                            <a:rPr lang="en-US" sz="1900" i="1" smtClean="0">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2.1</m:t>
                          </m:r>
                        </m:e>
                      </m:d>
                    </m:oMath>
                  </m:oMathPara>
                </a14:m>
                <a:endParaRPr lang="en-US" sz="1900" dirty="0"/>
              </a:p>
              <a:p>
                <a:pPr marL="0" indent="0">
                  <a:buNone/>
                </a:pPr>
                <a:r>
                  <a:rPr lang="en-US" sz="1800" dirty="0">
                    <a:effectLst/>
                    <a:latin typeface="Times New Roman" panose="02020603050405020304" pitchFamily="18" charset="0"/>
                    <a:ea typeface="SimSun" panose="02010600030101010101" pitchFamily="2" charset="-122"/>
                  </a:rPr>
                  <a:t>Note, the general notation </a:t>
                </a:r>
                <a:r>
                  <a:rPr lang="en-US" sz="1800" i="1" dirty="0">
                    <a:effectLst/>
                    <a:latin typeface="Times New Roman" panose="02020603050405020304" pitchFamily="18" charset="0"/>
                    <a:ea typeface="SimSun" panose="02010600030101010101" pitchFamily="2" charset="-122"/>
                  </a:rPr>
                  <a:t>P</a:t>
                </a:r>
                <a:r>
                  <a:rPr lang="en-US" sz="1800" dirty="0">
                    <a:effectLst/>
                    <a:latin typeface="Times New Roman" panose="02020603050405020304" pitchFamily="18" charset="0"/>
                    <a:ea typeface="SimSun" panose="02010600030101010101" pitchFamily="2" charset="-122"/>
                  </a:rPr>
                  <a:t>(.) denotes probability function in both discrete case and continuous case.</a:t>
                </a:r>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9823" y="914399"/>
                <a:ext cx="11632367" cy="5176066"/>
              </a:xfrm>
              <a:blipFill>
                <a:blip r:embed="rId3"/>
                <a:stretch>
                  <a:fillRect l="-472" t="-589" r="-52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20/04/2023</a:t>
            </a:r>
          </a:p>
        </p:txBody>
      </p:sp>
      <p:sp>
        <p:nvSpPr>
          <p:cNvPr id="5" name="Footer Placeholder 4"/>
          <p:cNvSpPr>
            <a:spLocks noGrp="1"/>
          </p:cNvSpPr>
          <p:nvPr>
            <p:ph type="ftr" sz="quarter" idx="11"/>
          </p:nvPr>
        </p:nvSpPr>
        <p:spPr/>
        <p:txBody>
          <a:bodyPr/>
          <a:lstStyle/>
          <a:p>
            <a:r>
              <a:rPr lang="en-US"/>
              <a:t>Tutorial on Bayesian optimization - Loc Nguyen</a:t>
            </a:r>
          </a:p>
        </p:txBody>
      </p:sp>
      <p:sp>
        <p:nvSpPr>
          <p:cNvPr id="6" name="Slide Number Placeholder 5"/>
          <p:cNvSpPr>
            <a:spLocks noGrp="1"/>
          </p:cNvSpPr>
          <p:nvPr>
            <p:ph type="sldNum" sz="quarter" idx="12"/>
          </p:nvPr>
        </p:nvSpPr>
        <p:spPr/>
        <p:txBody>
          <a:bodyPr/>
          <a:lstStyle/>
          <a:p>
            <a:fld id="{5DB5036F-1FF2-46C4-8D2B-59C7E3B91952}" type="slidenum">
              <a:rPr lang="en-US" smtClean="0"/>
              <a:pPr/>
              <a:t>9</a:t>
            </a:fld>
            <a:endParaRPr lang="en-US"/>
          </a:p>
        </p:txBody>
      </p:sp>
    </p:spTree>
    <p:extLst>
      <p:ext uri="{BB962C8B-B14F-4D97-AF65-F5344CB8AC3E}">
        <p14:creationId xmlns:p14="http://schemas.microsoft.com/office/powerpoint/2010/main" val="1047971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1815</TotalTime>
  <Words>15164</Words>
  <Application>Microsoft Office PowerPoint</Application>
  <PresentationFormat>Widescreen</PresentationFormat>
  <Paragraphs>712</Paragraphs>
  <Slides>69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TimesNewRomanPSMT</vt:lpstr>
      <vt:lpstr>Arial</vt:lpstr>
      <vt:lpstr>Calibri</vt:lpstr>
      <vt:lpstr>Cambria Math</vt:lpstr>
      <vt:lpstr>Times New Roman</vt:lpstr>
      <vt:lpstr>Office Theme</vt:lpstr>
      <vt:lpstr>Tutorial on Bayesian optimization</vt:lpstr>
      <vt:lpstr>Abstract</vt:lpstr>
      <vt:lpstr>Table of contents</vt:lpstr>
      <vt:lpstr>1. Introduction</vt:lpstr>
      <vt:lpstr>1. Introduction</vt:lpstr>
      <vt:lpstr>1. Introduction</vt:lpstr>
      <vt:lpstr>1. Introduction</vt:lpstr>
      <vt:lpstr>1. Introduction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2. Bayesian optimization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3. Gaussian process regression</vt:lpstr>
      <vt:lpstr>4. Acquisition functions</vt:lpstr>
      <vt:lpstr>4. Acquisition functions</vt:lpstr>
      <vt:lpstr>4. Acquisition functions</vt:lpstr>
      <vt:lpstr>4. Acquisition functions</vt:lpstr>
      <vt:lpstr>4. Acquisition functions</vt:lpstr>
      <vt:lpstr>4. Acquisition functions</vt:lpstr>
      <vt:lpstr>4. Acquisition functions</vt:lpstr>
      <vt:lpstr>4. Acquisition functions</vt:lpstr>
      <vt:lpstr>4. Acquisition functions</vt:lpstr>
      <vt:lpstr>4. Acquisition functions</vt:lpstr>
      <vt:lpstr>4. Acquisition functions</vt:lpstr>
      <vt:lpstr>4. Acquisition functions</vt:lpstr>
      <vt:lpstr>4. Acquisition functions</vt:lpstr>
      <vt:lpstr>4. Acquisition functions</vt:lpstr>
      <vt:lpstr>4. Acquisition functions</vt:lpstr>
      <vt:lpstr>5. Discussions</vt:lpstr>
      <vt:lpstr>5. Discussions</vt:lpstr>
      <vt:lpstr>References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Loc Nguyen</dc:creator>
  <cp:lastModifiedBy>Loc Nguyen</cp:lastModifiedBy>
  <cp:revision>400</cp:revision>
  <dcterms:created xsi:type="dcterms:W3CDTF">2017-06-28T03:43:04Z</dcterms:created>
  <dcterms:modified xsi:type="dcterms:W3CDTF">2023-05-25T07:40:47Z</dcterms:modified>
</cp:coreProperties>
</file>